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12"/>
  </p:notesMasterIdLst>
  <p:sldIdLst>
    <p:sldId id="256" r:id="rId3"/>
    <p:sldId id="411" r:id="rId4"/>
    <p:sldId id="424" r:id="rId5"/>
    <p:sldId id="443" r:id="rId6"/>
    <p:sldId id="444" r:id="rId7"/>
    <p:sldId id="446" r:id="rId8"/>
    <p:sldId id="447" r:id="rId9"/>
    <p:sldId id="448" r:id="rId10"/>
    <p:sldId id="437"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webster" initials="k" lastIdx="11" clrIdx="0"/>
  <p:cmAuthor id="1" name="devans" initials="d" lastIdx="2" clrIdx="1"/>
  <p:cmAuthor id="2" name="David Evans" initials=""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34" autoAdjust="0"/>
    <p:restoredTop sz="94624" autoAdjust="0"/>
  </p:normalViewPr>
  <p:slideViewPr>
    <p:cSldViewPr>
      <p:cViewPr>
        <p:scale>
          <a:sx n="70" d="100"/>
          <a:sy n="70" d="100"/>
        </p:scale>
        <p:origin x="-2656" y="-576"/>
      </p:cViewPr>
      <p:guideLst>
        <p:guide orient="horz" pos="528"/>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commentAuthors" Target="commentAuthor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229166666666667"/>
          <c:y val="0.034375"/>
          <c:w val="0.770311023622047"/>
          <c:h val="0.660648622047244"/>
        </c:manualLayout>
      </c:layout>
      <c:barChart>
        <c:barDir val="col"/>
        <c:grouping val="clustered"/>
        <c:varyColors val="0"/>
        <c:ser>
          <c:idx val="0"/>
          <c:order val="0"/>
          <c:tx>
            <c:strRef>
              <c:f>Sheet1!$B$1</c:f>
              <c:strCache>
                <c:ptCount val="1"/>
                <c:pt idx="0">
                  <c:v>Visa</c:v>
                </c:pt>
              </c:strCache>
            </c:strRef>
          </c:tx>
          <c:spPr>
            <a:solidFill>
              <a:srgbClr val="0070C0"/>
            </a:solidFill>
          </c:spPr>
          <c:invertIfNegative val="0"/>
          <c:cat>
            <c:strRef>
              <c:f>Sheet1!$A$2:$A$5</c:f>
              <c:strCache>
                <c:ptCount val="4"/>
                <c:pt idx="0">
                  <c:v>Standard</c:v>
                </c:pt>
                <c:pt idx="1">
                  <c:v>Premium</c:v>
                </c:pt>
                <c:pt idx="2">
                  <c:v>New Standard</c:v>
                </c:pt>
                <c:pt idx="3">
                  <c:v>New Premium</c:v>
                </c:pt>
              </c:strCache>
            </c:strRef>
          </c:cat>
          <c:val>
            <c:numRef>
              <c:f>Sheet1!$B$2:$B$5</c:f>
              <c:numCache>
                <c:formatCode>General</c:formatCode>
                <c:ptCount val="4"/>
                <c:pt idx="0">
                  <c:v>35.0</c:v>
                </c:pt>
                <c:pt idx="1">
                  <c:v>45.0</c:v>
                </c:pt>
                <c:pt idx="2">
                  <c:v>26.0</c:v>
                </c:pt>
                <c:pt idx="3">
                  <c:v>75.0</c:v>
                </c:pt>
              </c:numCache>
            </c:numRef>
          </c:val>
        </c:ser>
        <c:ser>
          <c:idx val="1"/>
          <c:order val="1"/>
          <c:tx>
            <c:strRef>
              <c:f>Sheet1!$C$1</c:f>
              <c:strCache>
                <c:ptCount val="1"/>
                <c:pt idx="0">
                  <c:v>MA</c:v>
                </c:pt>
              </c:strCache>
            </c:strRef>
          </c:tx>
          <c:spPr>
            <a:solidFill>
              <a:srgbClr val="FFC000"/>
            </a:solidFill>
          </c:spPr>
          <c:invertIfNegative val="0"/>
          <c:cat>
            <c:strRef>
              <c:f>Sheet1!$A$2:$A$5</c:f>
              <c:strCache>
                <c:ptCount val="4"/>
                <c:pt idx="0">
                  <c:v>Standard</c:v>
                </c:pt>
                <c:pt idx="1">
                  <c:v>Premium</c:v>
                </c:pt>
                <c:pt idx="2">
                  <c:v>New Standard</c:v>
                </c:pt>
                <c:pt idx="3">
                  <c:v>New Premium</c:v>
                </c:pt>
              </c:strCache>
            </c:strRef>
          </c:cat>
          <c:val>
            <c:numRef>
              <c:f>Sheet1!$C$2:$C$5</c:f>
              <c:numCache>
                <c:formatCode>General</c:formatCode>
                <c:ptCount val="4"/>
                <c:pt idx="0">
                  <c:v>37.0</c:v>
                </c:pt>
                <c:pt idx="1">
                  <c:v>47.0</c:v>
                </c:pt>
                <c:pt idx="2">
                  <c:v>39.0</c:v>
                </c:pt>
                <c:pt idx="3">
                  <c:v>78.0</c:v>
                </c:pt>
              </c:numCache>
            </c:numRef>
          </c:val>
        </c:ser>
        <c:ser>
          <c:idx val="2"/>
          <c:order val="2"/>
          <c:tx>
            <c:strRef>
              <c:f>Sheet1!$D$1</c:f>
              <c:strCache>
                <c:ptCount val="1"/>
                <c:pt idx="0">
                  <c:v>Amex</c:v>
                </c:pt>
              </c:strCache>
            </c:strRef>
          </c:tx>
          <c:spPr>
            <a:solidFill>
              <a:schemeClr val="accent1"/>
            </a:solidFill>
          </c:spPr>
          <c:invertIfNegative val="0"/>
          <c:cat>
            <c:strRef>
              <c:f>Sheet1!$A$2:$A$5</c:f>
              <c:strCache>
                <c:ptCount val="4"/>
                <c:pt idx="0">
                  <c:v>Standard</c:v>
                </c:pt>
                <c:pt idx="1">
                  <c:v>Premium</c:v>
                </c:pt>
                <c:pt idx="2">
                  <c:v>New Standard</c:v>
                </c:pt>
                <c:pt idx="3">
                  <c:v>New Premium</c:v>
                </c:pt>
              </c:strCache>
            </c:strRef>
          </c:cat>
          <c:val>
            <c:numRef>
              <c:f>Sheet1!$D$2:$D$5</c:f>
              <c:numCache>
                <c:formatCode>General</c:formatCode>
                <c:ptCount val="4"/>
                <c:pt idx="0">
                  <c:v>50.0</c:v>
                </c:pt>
                <c:pt idx="1">
                  <c:v>80.0</c:v>
                </c:pt>
                <c:pt idx="2">
                  <c:v>45.0</c:v>
                </c:pt>
                <c:pt idx="3">
                  <c:v>80.0</c:v>
                </c:pt>
              </c:numCache>
            </c:numRef>
          </c:val>
        </c:ser>
        <c:ser>
          <c:idx val="3"/>
          <c:order val="3"/>
          <c:tx>
            <c:strRef>
              <c:f>Sheet1!$E$1</c:f>
              <c:strCache>
                <c:ptCount val="1"/>
                <c:pt idx="0">
                  <c:v>Discover</c:v>
                </c:pt>
              </c:strCache>
            </c:strRef>
          </c:tx>
          <c:invertIfNegative val="0"/>
          <c:cat>
            <c:strRef>
              <c:f>Sheet1!$A$2:$A$5</c:f>
              <c:strCache>
                <c:ptCount val="4"/>
                <c:pt idx="0">
                  <c:v>Standard</c:v>
                </c:pt>
                <c:pt idx="1">
                  <c:v>Premium</c:v>
                </c:pt>
                <c:pt idx="2">
                  <c:v>New Standard</c:v>
                </c:pt>
                <c:pt idx="3">
                  <c:v>New Premium</c:v>
                </c:pt>
              </c:strCache>
            </c:strRef>
          </c:cat>
          <c:val>
            <c:numRef>
              <c:f>Sheet1!$E$2:$E$5</c:f>
              <c:numCache>
                <c:formatCode>General</c:formatCode>
                <c:ptCount val="4"/>
                <c:pt idx="0">
                  <c:v>26.0</c:v>
                </c:pt>
                <c:pt idx="1">
                  <c:v>36.0</c:v>
                </c:pt>
                <c:pt idx="2">
                  <c:v>33.0</c:v>
                </c:pt>
                <c:pt idx="3">
                  <c:v>65.0</c:v>
                </c:pt>
              </c:numCache>
            </c:numRef>
          </c:val>
        </c:ser>
        <c:dLbls>
          <c:showLegendKey val="0"/>
          <c:showVal val="0"/>
          <c:showCatName val="0"/>
          <c:showSerName val="0"/>
          <c:showPercent val="0"/>
          <c:showBubbleSize val="0"/>
        </c:dLbls>
        <c:gapWidth val="150"/>
        <c:axId val="413286920"/>
        <c:axId val="413062008"/>
      </c:barChart>
      <c:catAx>
        <c:axId val="413286920"/>
        <c:scaling>
          <c:orientation val="minMax"/>
        </c:scaling>
        <c:delete val="0"/>
        <c:axPos val="b"/>
        <c:majorTickMark val="out"/>
        <c:minorTickMark val="none"/>
        <c:tickLblPos val="nextTo"/>
        <c:crossAx val="413062008"/>
        <c:crosses val="autoZero"/>
        <c:auto val="1"/>
        <c:lblAlgn val="ctr"/>
        <c:lblOffset val="100"/>
        <c:noMultiLvlLbl val="0"/>
      </c:catAx>
      <c:valAx>
        <c:axId val="413062008"/>
        <c:scaling>
          <c:orientation val="minMax"/>
        </c:scaling>
        <c:delete val="0"/>
        <c:axPos val="l"/>
        <c:majorGridlines>
          <c:spPr>
            <a:ln>
              <a:noFill/>
            </a:ln>
          </c:spPr>
        </c:majorGridlines>
        <c:numFmt formatCode="General" sourceLinked="1"/>
        <c:majorTickMark val="none"/>
        <c:minorTickMark val="none"/>
        <c:tickLblPos val="none"/>
        <c:spPr>
          <a:ln>
            <a:noFill/>
          </a:ln>
        </c:spPr>
        <c:crossAx val="413286920"/>
        <c:crosses val="autoZero"/>
        <c:crossBetween val="between"/>
      </c:valAx>
      <c:spPr>
        <a:ln>
          <a:noFill/>
        </a:ln>
      </c:spPr>
    </c:plotArea>
    <c:legend>
      <c:legendPos val="r"/>
      <c:layout>
        <c:manualLayout>
          <c:xMode val="edge"/>
          <c:yMode val="edge"/>
          <c:x val="0.841750353468691"/>
          <c:y val="0.212185544114678"/>
          <c:w val="0.144375812663915"/>
          <c:h val="0.325628911770644"/>
        </c:manualLayou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Signature</c:v>
                </c:pt>
              </c:strCache>
            </c:strRef>
          </c:tx>
          <c:invertIfNegative val="0"/>
          <c:cat>
            <c:numRef>
              <c:f>Sheet1!$A$2:$A$3</c:f>
              <c:numCache>
                <c:formatCode>General</c:formatCode>
                <c:ptCount val="2"/>
                <c:pt idx="0">
                  <c:v>2000.0</c:v>
                </c:pt>
                <c:pt idx="1">
                  <c:v>2009.0</c:v>
                </c:pt>
              </c:numCache>
            </c:numRef>
          </c:cat>
          <c:val>
            <c:numRef>
              <c:f>Sheet1!$B$2:$B$3</c:f>
              <c:numCache>
                <c:formatCode>General</c:formatCode>
                <c:ptCount val="2"/>
                <c:pt idx="0">
                  <c:v>67.0</c:v>
                </c:pt>
                <c:pt idx="1">
                  <c:v>58.0</c:v>
                </c:pt>
              </c:numCache>
            </c:numRef>
          </c:val>
        </c:ser>
        <c:ser>
          <c:idx val="1"/>
          <c:order val="1"/>
          <c:tx>
            <c:strRef>
              <c:f>Sheet1!$C$1</c:f>
              <c:strCache>
                <c:ptCount val="1"/>
                <c:pt idx="0">
                  <c:v>PIN</c:v>
                </c:pt>
              </c:strCache>
            </c:strRef>
          </c:tx>
          <c:invertIfNegative val="0"/>
          <c:cat>
            <c:numRef>
              <c:f>Sheet1!$A$2:$A$3</c:f>
              <c:numCache>
                <c:formatCode>General</c:formatCode>
                <c:ptCount val="2"/>
                <c:pt idx="0">
                  <c:v>2000.0</c:v>
                </c:pt>
                <c:pt idx="1">
                  <c:v>2009.0</c:v>
                </c:pt>
              </c:numCache>
            </c:numRef>
          </c:cat>
          <c:val>
            <c:numRef>
              <c:f>Sheet1!$C$2:$C$3</c:f>
              <c:numCache>
                <c:formatCode>General</c:formatCode>
                <c:ptCount val="2"/>
                <c:pt idx="0">
                  <c:v>28.0</c:v>
                </c:pt>
                <c:pt idx="1">
                  <c:v>27.0</c:v>
                </c:pt>
              </c:numCache>
            </c:numRef>
          </c:val>
        </c:ser>
        <c:ser>
          <c:idx val="2"/>
          <c:order val="2"/>
          <c:tx>
            <c:strRef>
              <c:f>Sheet1!$D$1</c:f>
              <c:strCache>
                <c:ptCount val="1"/>
                <c:pt idx="0">
                  <c:v>Average</c:v>
                </c:pt>
              </c:strCache>
            </c:strRef>
          </c:tx>
          <c:invertIfNegative val="0"/>
          <c:cat>
            <c:numRef>
              <c:f>Sheet1!$A$2:$A$3</c:f>
              <c:numCache>
                <c:formatCode>General</c:formatCode>
                <c:ptCount val="2"/>
                <c:pt idx="0">
                  <c:v>2000.0</c:v>
                </c:pt>
                <c:pt idx="1">
                  <c:v>2009.0</c:v>
                </c:pt>
              </c:numCache>
            </c:numRef>
          </c:cat>
          <c:val>
            <c:numRef>
              <c:f>Sheet1!$D$2:$D$3</c:f>
              <c:numCache>
                <c:formatCode>General</c:formatCode>
                <c:ptCount val="2"/>
                <c:pt idx="0">
                  <c:v>52.0</c:v>
                </c:pt>
                <c:pt idx="1">
                  <c:v>44.0</c:v>
                </c:pt>
              </c:numCache>
            </c:numRef>
          </c:val>
        </c:ser>
        <c:dLbls>
          <c:showLegendKey val="0"/>
          <c:showVal val="0"/>
          <c:showCatName val="0"/>
          <c:showSerName val="0"/>
          <c:showPercent val="0"/>
          <c:showBubbleSize val="0"/>
        </c:dLbls>
        <c:gapWidth val="150"/>
        <c:axId val="413358584"/>
        <c:axId val="413361560"/>
      </c:barChart>
      <c:catAx>
        <c:axId val="413358584"/>
        <c:scaling>
          <c:orientation val="minMax"/>
        </c:scaling>
        <c:delete val="0"/>
        <c:axPos val="b"/>
        <c:numFmt formatCode="General" sourceLinked="1"/>
        <c:majorTickMark val="out"/>
        <c:minorTickMark val="none"/>
        <c:tickLblPos val="nextTo"/>
        <c:crossAx val="413361560"/>
        <c:crosses val="autoZero"/>
        <c:auto val="1"/>
        <c:lblAlgn val="ctr"/>
        <c:lblOffset val="100"/>
        <c:noMultiLvlLbl val="0"/>
      </c:catAx>
      <c:valAx>
        <c:axId val="413361560"/>
        <c:scaling>
          <c:orientation val="minMax"/>
        </c:scaling>
        <c:delete val="0"/>
        <c:axPos val="l"/>
        <c:majorGridlines>
          <c:spPr>
            <a:ln>
              <a:noFill/>
            </a:ln>
          </c:spPr>
        </c:majorGridlines>
        <c:numFmt formatCode="General" sourceLinked="1"/>
        <c:majorTickMark val="none"/>
        <c:minorTickMark val="none"/>
        <c:tickLblPos val="none"/>
        <c:spPr>
          <a:ln>
            <a:noFill/>
          </a:ln>
        </c:spPr>
        <c:crossAx val="41335858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Cards</c:v>
                </c:pt>
              </c:strCache>
            </c:strRef>
          </c:tx>
          <c:invertIfNegative val="0"/>
          <c:cat>
            <c:strRef>
              <c:f>Sheet1!$A$2</c:f>
              <c:strCache>
                <c:ptCount val="1"/>
                <c:pt idx="0">
                  <c:v>System Growth</c:v>
                </c:pt>
              </c:strCache>
            </c:strRef>
          </c:cat>
          <c:val>
            <c:numRef>
              <c:f>Sheet1!$B$2</c:f>
              <c:numCache>
                <c:formatCode>General</c:formatCode>
                <c:ptCount val="1"/>
                <c:pt idx="0">
                  <c:v>16.0</c:v>
                </c:pt>
              </c:numCache>
            </c:numRef>
          </c:val>
        </c:ser>
        <c:ser>
          <c:idx val="1"/>
          <c:order val="1"/>
          <c:tx>
            <c:strRef>
              <c:f>Sheet1!$C$1</c:f>
              <c:strCache>
                <c:ptCount val="1"/>
                <c:pt idx="0">
                  <c:v>Merchants</c:v>
                </c:pt>
              </c:strCache>
            </c:strRef>
          </c:tx>
          <c:invertIfNegative val="0"/>
          <c:cat>
            <c:strRef>
              <c:f>Sheet1!$A$2</c:f>
              <c:strCache>
                <c:ptCount val="1"/>
                <c:pt idx="0">
                  <c:v>System Growth</c:v>
                </c:pt>
              </c:strCache>
            </c:strRef>
          </c:cat>
          <c:val>
            <c:numRef>
              <c:f>Sheet1!$C$2</c:f>
              <c:numCache>
                <c:formatCode>General</c:formatCode>
                <c:ptCount val="1"/>
                <c:pt idx="0">
                  <c:v>7.0</c:v>
                </c:pt>
              </c:numCache>
            </c:numRef>
          </c:val>
        </c:ser>
        <c:ser>
          <c:idx val="2"/>
          <c:order val="2"/>
          <c:tx>
            <c:strRef>
              <c:f>Sheet1!$D$1</c:f>
              <c:strCache>
                <c:ptCount val="1"/>
                <c:pt idx="0">
                  <c:v>Transactions</c:v>
                </c:pt>
              </c:strCache>
            </c:strRef>
          </c:tx>
          <c:invertIfNegative val="0"/>
          <c:cat>
            <c:strRef>
              <c:f>Sheet1!$A$2</c:f>
              <c:strCache>
                <c:ptCount val="1"/>
                <c:pt idx="0">
                  <c:v>System Growth</c:v>
                </c:pt>
              </c:strCache>
            </c:strRef>
          </c:cat>
          <c:val>
            <c:numRef>
              <c:f>Sheet1!$D$2</c:f>
              <c:numCache>
                <c:formatCode>General</c:formatCode>
                <c:ptCount val="1"/>
                <c:pt idx="0">
                  <c:v>24.0</c:v>
                </c:pt>
              </c:numCache>
            </c:numRef>
          </c:val>
        </c:ser>
        <c:dLbls>
          <c:showLegendKey val="0"/>
          <c:showVal val="0"/>
          <c:showCatName val="0"/>
          <c:showSerName val="0"/>
          <c:showPercent val="0"/>
          <c:showBubbleSize val="0"/>
        </c:dLbls>
        <c:gapWidth val="150"/>
        <c:axId val="413093480"/>
        <c:axId val="413096456"/>
      </c:barChart>
      <c:catAx>
        <c:axId val="413093480"/>
        <c:scaling>
          <c:orientation val="minMax"/>
        </c:scaling>
        <c:delete val="0"/>
        <c:axPos val="b"/>
        <c:majorTickMark val="out"/>
        <c:minorTickMark val="none"/>
        <c:tickLblPos val="nextTo"/>
        <c:crossAx val="413096456"/>
        <c:crosses val="autoZero"/>
        <c:auto val="1"/>
        <c:lblAlgn val="ctr"/>
        <c:lblOffset val="100"/>
        <c:noMultiLvlLbl val="0"/>
      </c:catAx>
      <c:valAx>
        <c:axId val="413096456"/>
        <c:scaling>
          <c:orientation val="minMax"/>
        </c:scaling>
        <c:delete val="0"/>
        <c:axPos val="l"/>
        <c:majorGridlines>
          <c:spPr>
            <a:ln>
              <a:noFill/>
            </a:ln>
          </c:spPr>
        </c:majorGridlines>
        <c:numFmt formatCode="General" sourceLinked="1"/>
        <c:majorTickMark val="none"/>
        <c:minorTickMark val="none"/>
        <c:tickLblPos val="none"/>
        <c:spPr>
          <a:ln>
            <a:noFill/>
          </a:ln>
        </c:spPr>
        <c:crossAx val="413093480"/>
        <c:crosses val="autoZero"/>
        <c:crossBetween val="between"/>
      </c:valAx>
    </c:plotArea>
    <c:legend>
      <c:legendPos val="r"/>
      <c:layout>
        <c:manualLayout>
          <c:xMode val="edge"/>
          <c:yMode val="edge"/>
          <c:x val="0.612834269794652"/>
          <c:y val="0.332951229933468"/>
          <c:w val="0.37597071005292"/>
          <c:h val="0.546318417514884"/>
        </c:manualLayout>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369250-6E8E-4340-A71D-4AA7E675A7D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18CD463-ADC9-4B86-95E2-425D50CDFD07}">
      <dgm:prSet phldrT="[Text]" custT="1"/>
      <dgm:spPr/>
      <dgm:t>
        <a:bodyPr/>
        <a:lstStyle/>
        <a:p>
          <a:r>
            <a:rPr lang="en-US" sz="1400" dirty="0" smtClean="0"/>
            <a:t>BOKU</a:t>
          </a:r>
          <a:endParaRPr lang="en-US" sz="1400" dirty="0"/>
        </a:p>
      </dgm:t>
    </dgm:pt>
    <dgm:pt modelId="{25DCF4E4-84C8-4F0F-AC1B-BF70E42F9E28}" type="parTrans" cxnId="{7D06F5E7-AD7A-4F1B-8B85-7DB181548FF0}">
      <dgm:prSet/>
      <dgm:spPr/>
      <dgm:t>
        <a:bodyPr/>
        <a:lstStyle/>
        <a:p>
          <a:endParaRPr lang="en-US"/>
        </a:p>
      </dgm:t>
    </dgm:pt>
    <dgm:pt modelId="{13D554E3-77FC-4796-8112-F39F8593A86F}" type="sibTrans" cxnId="{7D06F5E7-AD7A-4F1B-8B85-7DB181548FF0}">
      <dgm:prSet/>
      <dgm:spPr/>
      <dgm:t>
        <a:bodyPr/>
        <a:lstStyle/>
        <a:p>
          <a:endParaRPr lang="en-US"/>
        </a:p>
      </dgm:t>
    </dgm:pt>
    <dgm:pt modelId="{47D02F4A-1BBB-42BD-AC07-2663E532EC66}">
      <dgm:prSet phldrT="[Text]" custT="1"/>
      <dgm:spPr/>
      <dgm:t>
        <a:bodyPr/>
        <a:lstStyle/>
        <a:p>
          <a:r>
            <a:rPr lang="en-US" sz="1400" dirty="0" smtClean="0"/>
            <a:t>Open Table</a:t>
          </a:r>
          <a:endParaRPr lang="en-US" sz="1400" dirty="0"/>
        </a:p>
      </dgm:t>
    </dgm:pt>
    <dgm:pt modelId="{58BF07FD-AAC3-4959-BA2C-AB8D616C470C}" type="parTrans" cxnId="{4B3A87F1-CD76-4BCB-859C-D98F9D83B685}">
      <dgm:prSet/>
      <dgm:spPr/>
      <dgm:t>
        <a:bodyPr/>
        <a:lstStyle/>
        <a:p>
          <a:endParaRPr lang="en-US"/>
        </a:p>
      </dgm:t>
    </dgm:pt>
    <dgm:pt modelId="{08D9226A-F843-40D8-8B6D-2828660CDE8E}" type="sibTrans" cxnId="{4B3A87F1-CD76-4BCB-859C-D98F9D83B685}">
      <dgm:prSet/>
      <dgm:spPr/>
      <dgm:t>
        <a:bodyPr/>
        <a:lstStyle/>
        <a:p>
          <a:endParaRPr lang="en-US"/>
        </a:p>
      </dgm:t>
    </dgm:pt>
    <dgm:pt modelId="{24E8BE5A-DD6B-4F2F-9A7F-D7E687B6D1D6}">
      <dgm:prSet phldrT="[Text]" custT="1"/>
      <dgm:spPr/>
      <dgm:t>
        <a:bodyPr/>
        <a:lstStyle/>
        <a:p>
          <a:r>
            <a:rPr lang="en-US" sz="1400" dirty="0" smtClean="0"/>
            <a:t>Tempo </a:t>
          </a:r>
        </a:p>
        <a:p>
          <a:r>
            <a:rPr lang="en-US" sz="1400" dirty="0" smtClean="0"/>
            <a:t>(formerly DebitMan)</a:t>
          </a:r>
          <a:endParaRPr lang="en-US" sz="1400" dirty="0"/>
        </a:p>
      </dgm:t>
    </dgm:pt>
    <dgm:pt modelId="{27AC33AC-C63F-4F7B-B730-F09657B23C5A}" type="parTrans" cxnId="{0182674F-C18A-46DD-99BD-9573CB6C8369}">
      <dgm:prSet/>
      <dgm:spPr/>
      <dgm:t>
        <a:bodyPr/>
        <a:lstStyle/>
        <a:p>
          <a:endParaRPr lang="en-US"/>
        </a:p>
      </dgm:t>
    </dgm:pt>
    <dgm:pt modelId="{A55A8B12-1952-4E62-A412-28CE6DBA796C}" type="sibTrans" cxnId="{0182674F-C18A-46DD-99BD-9573CB6C8369}">
      <dgm:prSet/>
      <dgm:spPr/>
      <dgm:t>
        <a:bodyPr/>
        <a:lstStyle/>
        <a:p>
          <a:endParaRPr lang="en-US"/>
        </a:p>
      </dgm:t>
    </dgm:pt>
    <dgm:pt modelId="{C02E40D6-1F54-4C5C-9381-2C201FB9D7C8}" type="pres">
      <dgm:prSet presAssocID="{1D369250-6E8E-4340-A71D-4AA7E675A7D1}" presName="Name0" presStyleCnt="0">
        <dgm:presLayoutVars>
          <dgm:dir/>
          <dgm:animLvl val="lvl"/>
          <dgm:resizeHandles val="exact"/>
        </dgm:presLayoutVars>
      </dgm:prSet>
      <dgm:spPr/>
      <dgm:t>
        <a:bodyPr/>
        <a:lstStyle/>
        <a:p>
          <a:endParaRPr lang="en-US"/>
        </a:p>
      </dgm:t>
    </dgm:pt>
    <dgm:pt modelId="{80664040-453D-4E2A-97F7-79C630A7D883}" type="pres">
      <dgm:prSet presAssocID="{918CD463-ADC9-4B86-95E2-425D50CDFD07}" presName="linNode" presStyleCnt="0"/>
      <dgm:spPr/>
    </dgm:pt>
    <dgm:pt modelId="{EA1843C0-7783-462D-BF66-B9C5D4905D83}" type="pres">
      <dgm:prSet presAssocID="{918CD463-ADC9-4B86-95E2-425D50CDFD07}" presName="parentText" presStyleLbl="node1" presStyleIdx="0" presStyleCnt="3" custScaleX="258128">
        <dgm:presLayoutVars>
          <dgm:chMax val="1"/>
          <dgm:bulletEnabled val="1"/>
        </dgm:presLayoutVars>
      </dgm:prSet>
      <dgm:spPr/>
      <dgm:t>
        <a:bodyPr/>
        <a:lstStyle/>
        <a:p>
          <a:endParaRPr lang="en-US"/>
        </a:p>
      </dgm:t>
    </dgm:pt>
    <dgm:pt modelId="{727622B1-D79E-4E00-BD39-324629C46A31}" type="pres">
      <dgm:prSet presAssocID="{13D554E3-77FC-4796-8112-F39F8593A86F}" presName="sp" presStyleCnt="0"/>
      <dgm:spPr/>
    </dgm:pt>
    <dgm:pt modelId="{D984385D-A39C-4414-B30D-3708DD40CBB6}" type="pres">
      <dgm:prSet presAssocID="{47D02F4A-1BBB-42BD-AC07-2663E532EC66}" presName="linNode" presStyleCnt="0"/>
      <dgm:spPr/>
    </dgm:pt>
    <dgm:pt modelId="{9AB13A01-CEB2-4973-AF13-0B84950BDD72}" type="pres">
      <dgm:prSet presAssocID="{47D02F4A-1BBB-42BD-AC07-2663E532EC66}" presName="parentText" presStyleLbl="node1" presStyleIdx="1" presStyleCnt="3" custScaleX="258128" custLinFactNeighborY="1717">
        <dgm:presLayoutVars>
          <dgm:chMax val="1"/>
          <dgm:bulletEnabled val="1"/>
        </dgm:presLayoutVars>
      </dgm:prSet>
      <dgm:spPr/>
      <dgm:t>
        <a:bodyPr/>
        <a:lstStyle/>
        <a:p>
          <a:endParaRPr lang="en-US"/>
        </a:p>
      </dgm:t>
    </dgm:pt>
    <dgm:pt modelId="{69F535E5-08E5-44D8-9E02-76A84A67F507}" type="pres">
      <dgm:prSet presAssocID="{08D9226A-F843-40D8-8B6D-2828660CDE8E}" presName="sp" presStyleCnt="0"/>
      <dgm:spPr/>
    </dgm:pt>
    <dgm:pt modelId="{5EB19D20-0B8F-4AD3-9025-D4BA27ED7FD7}" type="pres">
      <dgm:prSet presAssocID="{24E8BE5A-DD6B-4F2F-9A7F-D7E687B6D1D6}" presName="linNode" presStyleCnt="0"/>
      <dgm:spPr/>
    </dgm:pt>
    <dgm:pt modelId="{1715DBBE-43B4-47E6-B8C6-8B049D76C3DD}" type="pres">
      <dgm:prSet presAssocID="{24E8BE5A-DD6B-4F2F-9A7F-D7E687B6D1D6}" presName="parentText" presStyleLbl="node1" presStyleIdx="2" presStyleCnt="3" custScaleX="258128" custLinFactNeighborX="-1167" custLinFactNeighborY="152">
        <dgm:presLayoutVars>
          <dgm:chMax val="1"/>
          <dgm:bulletEnabled val="1"/>
        </dgm:presLayoutVars>
      </dgm:prSet>
      <dgm:spPr/>
      <dgm:t>
        <a:bodyPr/>
        <a:lstStyle/>
        <a:p>
          <a:endParaRPr lang="en-US"/>
        </a:p>
      </dgm:t>
    </dgm:pt>
  </dgm:ptLst>
  <dgm:cxnLst>
    <dgm:cxn modelId="{7D06F5E7-AD7A-4F1B-8B85-7DB181548FF0}" srcId="{1D369250-6E8E-4340-A71D-4AA7E675A7D1}" destId="{918CD463-ADC9-4B86-95E2-425D50CDFD07}" srcOrd="0" destOrd="0" parTransId="{25DCF4E4-84C8-4F0F-AC1B-BF70E42F9E28}" sibTransId="{13D554E3-77FC-4796-8112-F39F8593A86F}"/>
    <dgm:cxn modelId="{A37C5896-5715-428A-8702-2A03F9499094}" type="presOf" srcId="{1D369250-6E8E-4340-A71D-4AA7E675A7D1}" destId="{C02E40D6-1F54-4C5C-9381-2C201FB9D7C8}" srcOrd="0" destOrd="0" presId="urn:microsoft.com/office/officeart/2005/8/layout/vList5"/>
    <dgm:cxn modelId="{E180659B-C836-4EE6-B932-2D2AC19921D0}" type="presOf" srcId="{24E8BE5A-DD6B-4F2F-9A7F-D7E687B6D1D6}" destId="{1715DBBE-43B4-47E6-B8C6-8B049D76C3DD}" srcOrd="0" destOrd="0" presId="urn:microsoft.com/office/officeart/2005/8/layout/vList5"/>
    <dgm:cxn modelId="{9A6023FE-B5A1-48BF-914E-F86F73DD6000}" type="presOf" srcId="{47D02F4A-1BBB-42BD-AC07-2663E532EC66}" destId="{9AB13A01-CEB2-4973-AF13-0B84950BDD72}" srcOrd="0" destOrd="0" presId="urn:microsoft.com/office/officeart/2005/8/layout/vList5"/>
    <dgm:cxn modelId="{0182674F-C18A-46DD-99BD-9573CB6C8369}" srcId="{1D369250-6E8E-4340-A71D-4AA7E675A7D1}" destId="{24E8BE5A-DD6B-4F2F-9A7F-D7E687B6D1D6}" srcOrd="2" destOrd="0" parTransId="{27AC33AC-C63F-4F7B-B730-F09657B23C5A}" sibTransId="{A55A8B12-1952-4E62-A412-28CE6DBA796C}"/>
    <dgm:cxn modelId="{4B3A87F1-CD76-4BCB-859C-D98F9D83B685}" srcId="{1D369250-6E8E-4340-A71D-4AA7E675A7D1}" destId="{47D02F4A-1BBB-42BD-AC07-2663E532EC66}" srcOrd="1" destOrd="0" parTransId="{58BF07FD-AAC3-4959-BA2C-AB8D616C470C}" sibTransId="{08D9226A-F843-40D8-8B6D-2828660CDE8E}"/>
    <dgm:cxn modelId="{3140D97D-26FC-4BB2-993F-6A1590A6CCC6}" type="presOf" srcId="{918CD463-ADC9-4B86-95E2-425D50CDFD07}" destId="{EA1843C0-7783-462D-BF66-B9C5D4905D83}" srcOrd="0" destOrd="0" presId="urn:microsoft.com/office/officeart/2005/8/layout/vList5"/>
    <dgm:cxn modelId="{A273A076-7027-49DB-B275-62003DDCC7A4}" type="presParOf" srcId="{C02E40D6-1F54-4C5C-9381-2C201FB9D7C8}" destId="{80664040-453D-4E2A-97F7-79C630A7D883}" srcOrd="0" destOrd="0" presId="urn:microsoft.com/office/officeart/2005/8/layout/vList5"/>
    <dgm:cxn modelId="{EF1CB4DB-3F44-4B2D-8FE3-A871C0CB85F0}" type="presParOf" srcId="{80664040-453D-4E2A-97F7-79C630A7D883}" destId="{EA1843C0-7783-462D-BF66-B9C5D4905D83}" srcOrd="0" destOrd="0" presId="urn:microsoft.com/office/officeart/2005/8/layout/vList5"/>
    <dgm:cxn modelId="{E2EEB042-741F-4E3A-B524-3BCBE15F20B7}" type="presParOf" srcId="{C02E40D6-1F54-4C5C-9381-2C201FB9D7C8}" destId="{727622B1-D79E-4E00-BD39-324629C46A31}" srcOrd="1" destOrd="0" presId="urn:microsoft.com/office/officeart/2005/8/layout/vList5"/>
    <dgm:cxn modelId="{0D1D9EFE-D8CB-4B7E-8D4E-C0B049813AD8}" type="presParOf" srcId="{C02E40D6-1F54-4C5C-9381-2C201FB9D7C8}" destId="{D984385D-A39C-4414-B30D-3708DD40CBB6}" srcOrd="2" destOrd="0" presId="urn:microsoft.com/office/officeart/2005/8/layout/vList5"/>
    <dgm:cxn modelId="{F924F330-26C8-4426-8FE0-242846677ACB}" type="presParOf" srcId="{D984385D-A39C-4414-B30D-3708DD40CBB6}" destId="{9AB13A01-CEB2-4973-AF13-0B84950BDD72}" srcOrd="0" destOrd="0" presId="urn:microsoft.com/office/officeart/2005/8/layout/vList5"/>
    <dgm:cxn modelId="{F545EBD6-26B6-432E-946B-60A5BE1DFA77}" type="presParOf" srcId="{C02E40D6-1F54-4C5C-9381-2C201FB9D7C8}" destId="{69F535E5-08E5-44D8-9E02-76A84A67F507}" srcOrd="3" destOrd="0" presId="urn:microsoft.com/office/officeart/2005/8/layout/vList5"/>
    <dgm:cxn modelId="{B0DF6F42-10E4-4A2A-81AE-1D4AA2B524B3}" type="presParOf" srcId="{C02E40D6-1F54-4C5C-9381-2C201FB9D7C8}" destId="{5EB19D20-0B8F-4AD3-9025-D4BA27ED7FD7}" srcOrd="4" destOrd="0" presId="urn:microsoft.com/office/officeart/2005/8/layout/vList5"/>
    <dgm:cxn modelId="{693D921F-0BB3-4BAB-B5EB-ADBEFC6BB7CB}" type="presParOf" srcId="{5EB19D20-0B8F-4AD3-9025-D4BA27ED7FD7}" destId="{1715DBBE-43B4-47E6-B8C6-8B049D76C3DD}"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1843C0-7783-462D-BF66-B9C5D4905D83}">
      <dsp:nvSpPr>
        <dsp:cNvPr id="0" name=""/>
        <dsp:cNvSpPr/>
      </dsp:nvSpPr>
      <dsp:spPr>
        <a:xfrm>
          <a:off x="90025" y="1674"/>
          <a:ext cx="2365227" cy="110504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BOKU</a:t>
          </a:r>
          <a:endParaRPr lang="en-US" sz="1400" kern="1200" dirty="0"/>
        </a:p>
      </dsp:txBody>
      <dsp:txXfrm>
        <a:off x="143969" y="55618"/>
        <a:ext cx="2257339" cy="997160"/>
      </dsp:txXfrm>
    </dsp:sp>
    <dsp:sp modelId="{9AB13A01-CEB2-4973-AF13-0B84950BDD72}">
      <dsp:nvSpPr>
        <dsp:cNvPr id="0" name=""/>
        <dsp:cNvSpPr/>
      </dsp:nvSpPr>
      <dsp:spPr>
        <a:xfrm>
          <a:off x="90025" y="1180949"/>
          <a:ext cx="2365227" cy="110504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Open Table</a:t>
          </a:r>
          <a:endParaRPr lang="en-US" sz="1400" kern="1200" dirty="0"/>
        </a:p>
      </dsp:txBody>
      <dsp:txXfrm>
        <a:off x="143969" y="1234893"/>
        <a:ext cx="2257339" cy="997160"/>
      </dsp:txXfrm>
    </dsp:sp>
    <dsp:sp modelId="{1715DBBE-43B4-47E6-B8C6-8B049D76C3DD}">
      <dsp:nvSpPr>
        <dsp:cNvPr id="0" name=""/>
        <dsp:cNvSpPr/>
      </dsp:nvSpPr>
      <dsp:spPr>
        <a:xfrm>
          <a:off x="79332" y="2323951"/>
          <a:ext cx="2365227" cy="110504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Tempo </a:t>
          </a:r>
        </a:p>
        <a:p>
          <a:pPr lvl="0" algn="ctr" defTabSz="622300">
            <a:lnSpc>
              <a:spcPct val="90000"/>
            </a:lnSpc>
            <a:spcBef>
              <a:spcPct val="0"/>
            </a:spcBef>
            <a:spcAft>
              <a:spcPct val="35000"/>
            </a:spcAft>
          </a:pPr>
          <a:r>
            <a:rPr lang="en-US" sz="1400" kern="1200" dirty="0" smtClean="0"/>
            <a:t>(formerly DebitMan)</a:t>
          </a:r>
          <a:endParaRPr lang="en-US" sz="1400" kern="1200" dirty="0"/>
        </a:p>
      </dsp:txBody>
      <dsp:txXfrm>
        <a:off x="133276" y="2377895"/>
        <a:ext cx="2257339" cy="99716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0.3954</cdr:x>
      <cdr:y>0.67308</cdr:y>
    </cdr:from>
    <cdr:to>
      <cdr:x>0.41622</cdr:x>
      <cdr:y>0.73077</cdr:y>
    </cdr:to>
    <cdr:sp macro="" textlink="">
      <cdr:nvSpPr>
        <cdr:cNvPr id="2" name="Rectangle 1"/>
        <cdr:cNvSpPr/>
      </cdr:nvSpPr>
      <cdr:spPr>
        <a:xfrm xmlns:a="http://schemas.openxmlformats.org/drawingml/2006/main">
          <a:off x="2895600" y="2667000"/>
          <a:ext cx="152400" cy="22860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rtlCol="0" anchor="ctr"/>
        <a:lstStyle xmlns:a="http://schemas.openxmlformats.org/drawingml/2006/main"/>
        <a:p xmlns:a="http://schemas.openxmlformats.org/drawingml/2006/main">
          <a:endParaRPr 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8" tIns="48323" rIns="96648" bIns="48323" rtlCol="0"/>
          <a:lstStyle>
            <a:lvl1pPr algn="l">
              <a:defRPr sz="12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48" tIns="48323" rIns="96648" bIns="48323" rtlCol="0"/>
          <a:lstStyle>
            <a:lvl1pPr algn="r">
              <a:defRPr sz="1200"/>
            </a:lvl1pPr>
          </a:lstStyle>
          <a:p>
            <a:fld id="{54C60D64-AFD6-4545-8B0E-276466B1EE07}" type="datetimeFigureOut">
              <a:rPr lang="en-US" smtClean="0"/>
              <a:pPr/>
              <a:t>6/14/11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8" tIns="48323" rIns="96648" bIns="48323"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8" tIns="48323" rIns="96648" bIns="483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48" tIns="48323" rIns="96648" bIns="483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8" tIns="48323" rIns="96648" bIns="48323" rtlCol="0" anchor="b"/>
          <a:lstStyle>
            <a:lvl1pPr algn="r">
              <a:defRPr sz="1200"/>
            </a:lvl1pPr>
          </a:lstStyle>
          <a:p>
            <a:fld id="{9063F4B3-4654-4A0C-BD90-F5651D0AEDA7}" type="slidenum">
              <a:rPr lang="en-US" smtClean="0"/>
              <a:pPr/>
              <a:t>‹#›</a:t>
            </a:fld>
            <a:endParaRPr lang="en-US" dirty="0"/>
          </a:p>
        </p:txBody>
      </p:sp>
    </p:spTree>
    <p:extLst>
      <p:ext uri="{BB962C8B-B14F-4D97-AF65-F5344CB8AC3E}">
        <p14:creationId xmlns:p14="http://schemas.microsoft.com/office/powerpoint/2010/main" val="844888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941388" y="444500"/>
            <a:ext cx="5432425" cy="4075113"/>
          </a:xfr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941388" y="446088"/>
            <a:ext cx="5432425" cy="4073525"/>
          </a:xfrm>
          <a:ln/>
        </p:spPr>
      </p:sp>
      <p:sp>
        <p:nvSpPr>
          <p:cNvPr id="16387" name="Notes Placeholder 2"/>
          <p:cNvSpPr>
            <a:spLocks noGrp="1"/>
          </p:cNvSpPr>
          <p:nvPr>
            <p:ph type="body" idx="1"/>
          </p:nvPr>
        </p:nvSpPr>
        <p:spPr>
          <a:noFill/>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4</a:t>
            </a:fld>
            <a:endParaRPr lang="en-US" dirty="0"/>
          </a:p>
        </p:txBody>
      </p:sp>
    </p:spTree>
    <p:extLst>
      <p:ext uri="{BB962C8B-B14F-4D97-AF65-F5344CB8AC3E}">
        <p14:creationId xmlns:p14="http://schemas.microsoft.com/office/powerpoint/2010/main" val="2912684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5</a:t>
            </a:fld>
            <a:endParaRPr lang="en-US" dirty="0"/>
          </a:p>
        </p:txBody>
      </p:sp>
    </p:spTree>
    <p:extLst>
      <p:ext uri="{BB962C8B-B14F-4D97-AF65-F5344CB8AC3E}">
        <p14:creationId xmlns:p14="http://schemas.microsoft.com/office/powerpoint/2010/main" val="2912684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941388" y="446088"/>
            <a:ext cx="5432425" cy="4073525"/>
          </a:xfrm>
          <a:ln/>
        </p:spPr>
      </p:sp>
      <p:sp>
        <p:nvSpPr>
          <p:cNvPr id="16387" name="Notes Placeholder 2"/>
          <p:cNvSpPr>
            <a:spLocks noGrp="1"/>
          </p:cNvSpPr>
          <p:nvPr>
            <p:ph type="body" idx="1"/>
          </p:nvPr>
        </p:nvSpPr>
        <p:spPr>
          <a:noFill/>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941388" y="446088"/>
            <a:ext cx="5432425" cy="4073525"/>
          </a:xfrm>
          <a:ln/>
        </p:spPr>
      </p:sp>
      <p:sp>
        <p:nvSpPr>
          <p:cNvPr id="16387" name="Notes Placeholder 2"/>
          <p:cNvSpPr>
            <a:spLocks noGrp="1"/>
          </p:cNvSpPr>
          <p:nvPr>
            <p:ph type="body" idx="1"/>
          </p:nvPr>
        </p:nvSpPr>
        <p:spPr>
          <a:noFill/>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3F4B3-4654-4A0C-BD90-F5651D0AEDA7}" type="slidenum">
              <a:rPr lang="en-US" smtClean="0"/>
              <a:pPr/>
              <a:t>8</a:t>
            </a:fld>
            <a:endParaRPr lang="en-US" dirty="0"/>
          </a:p>
        </p:txBody>
      </p:sp>
    </p:spTree>
    <p:extLst>
      <p:ext uri="{BB962C8B-B14F-4D97-AF65-F5344CB8AC3E}">
        <p14:creationId xmlns:p14="http://schemas.microsoft.com/office/powerpoint/2010/main" val="1593015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CAF8C0-433F-46D0-848E-281D66F2370F}" type="slidenum">
              <a:rPr lang="en-US" smtClean="0"/>
              <a:pPr>
                <a:defRPr/>
              </a:pPr>
              <a:t>9</a:t>
            </a:fld>
            <a:endParaRPr lang="en-US" dirty="0"/>
          </a:p>
        </p:txBody>
      </p:sp>
    </p:spTree>
    <p:extLst>
      <p:ext uri="{BB962C8B-B14F-4D97-AF65-F5344CB8AC3E}">
        <p14:creationId xmlns:p14="http://schemas.microsoft.com/office/powerpoint/2010/main" val="2916211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0B1217D-4398-4A3B-B1CA-A2F3D9578E4A}" type="datetime1">
              <a:rPr lang="en-US" smtClean="0"/>
              <a:t>6/14/11</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dirty="0" smtClean="0"/>
              <a:t>Proprietary and Confidential</a:t>
            </a: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8135125-4751-4D33-AC92-8360D0A3721E}" type="slidenum">
              <a:rPr lang="en-US" smtClean="0"/>
              <a:pPr/>
              <a:t>‹#›</a:t>
            </a:fld>
            <a:endParaRPr lang="en-US" dirty="0"/>
          </a:p>
        </p:txBody>
      </p:sp>
      <p:pic>
        <p:nvPicPr>
          <p:cNvPr id="12" name="Picture 11" descr="mpd_logo.jpg"/>
          <p:cNvPicPr>
            <a:picLocks noChangeAspect="1"/>
          </p:cNvPicPr>
          <p:nvPr userDrawn="1"/>
        </p:nvPicPr>
        <p:blipFill>
          <a:blip r:embed="rId2" cstate="print"/>
          <a:stretch>
            <a:fillRect/>
          </a:stretch>
        </p:blipFill>
        <p:spPr>
          <a:xfrm>
            <a:off x="7156704" y="6054090"/>
            <a:ext cx="1911096" cy="65151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37B537-8052-460C-8F06-6FC3E24C10CB}" type="datetime1">
              <a:rPr lang="en-US" smtClean="0"/>
              <a:t>6/14/11</a:t>
            </a:fld>
            <a:endParaRPr lang="en-US" dirty="0"/>
          </a:p>
        </p:txBody>
      </p:sp>
      <p:sp>
        <p:nvSpPr>
          <p:cNvPr id="5" name="Footer Placeholder 4"/>
          <p:cNvSpPr>
            <a:spLocks noGrp="1"/>
          </p:cNvSpPr>
          <p:nvPr>
            <p:ph type="ftr" sz="quarter" idx="11"/>
          </p:nvPr>
        </p:nvSpPr>
        <p:spPr/>
        <p:txBody>
          <a:bodyPr/>
          <a:lstStyle/>
          <a:p>
            <a:r>
              <a:rPr lang="en-US" dirty="0" smtClean="0"/>
              <a:t>Proprietary and Confidential</a:t>
            </a:r>
            <a:endParaRPr lang="en-US" dirty="0"/>
          </a:p>
        </p:txBody>
      </p:sp>
      <p:sp>
        <p:nvSpPr>
          <p:cNvPr id="6" name="Slide Number Placeholder 5"/>
          <p:cNvSpPr>
            <a:spLocks noGrp="1"/>
          </p:cNvSpPr>
          <p:nvPr>
            <p:ph type="sldNum" sz="quarter" idx="12"/>
          </p:nvPr>
        </p:nvSpPr>
        <p:spPr/>
        <p:txBody>
          <a:bodyPr/>
          <a:lstStyle/>
          <a:p>
            <a:fld id="{B8135125-4751-4D33-AC92-8360D0A3721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2F9C30C-894C-4D29-B577-1D08F267EA01}" type="datetime1">
              <a:rPr lang="en-US" smtClean="0"/>
              <a:t>6/14/11</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r>
              <a:rPr lang="en-US" dirty="0" smtClean="0"/>
              <a:t>Proprietary and Confidential</a:t>
            </a:r>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B8135125-4751-4D33-AC92-8360D0A3721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9" name="Slide Number Placeholder 28"/>
          <p:cNvSpPr>
            <a:spLocks noGrp="1"/>
          </p:cNvSpPr>
          <p:nvPr>
            <p:ph type="sldNum" sz="quarter" idx="12"/>
          </p:nvPr>
        </p:nvSpPr>
        <p:spPr>
          <a:xfrm>
            <a:off x="1216152" y="6355080"/>
            <a:ext cx="1219200" cy="365760"/>
          </a:xfrm>
        </p:spPr>
        <p:txBody>
          <a:bodyPr/>
          <a:lstStyle/>
          <a:p>
            <a:fld id="{91974DF9-AD47-4691-BA21-BBFCE3637A9A}" type="slidenum">
              <a:rPr lang="en-US" smtClean="0">
                <a:solidFill>
                  <a:srgbClr val="676A55"/>
                </a:solidFill>
              </a:rPr>
              <a:pPr/>
              <a:t>‹#›</a:t>
            </a:fld>
            <a:endParaRPr lang="en-US" dirty="0">
              <a:solidFill>
                <a:srgbClr val="676A55"/>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pic>
        <p:nvPicPr>
          <p:cNvPr id="12" name="Picture 11" descr="mpd_logo.jpg"/>
          <p:cNvPicPr>
            <a:picLocks noChangeAspect="1"/>
          </p:cNvPicPr>
          <p:nvPr userDrawn="1"/>
        </p:nvPicPr>
        <p:blipFill>
          <a:blip r:embed="rId2" cstate="print"/>
          <a:stretch>
            <a:fillRect/>
          </a:stretch>
        </p:blipFill>
        <p:spPr>
          <a:xfrm>
            <a:off x="7725225" y="6321951"/>
            <a:ext cx="1374648" cy="468630"/>
          </a:xfrm>
          <a:prstGeom prst="rect">
            <a:avLst/>
          </a:prstGeom>
        </p:spPr>
      </p:pic>
    </p:spTree>
    <p:extLst>
      <p:ext uri="{BB962C8B-B14F-4D97-AF65-F5344CB8AC3E}">
        <p14:creationId xmlns:p14="http://schemas.microsoft.com/office/powerpoint/2010/main" val="2465076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Slide Number Placeholder 5"/>
          <p:cNvSpPr>
            <a:spLocks noGrp="1"/>
          </p:cNvSpPr>
          <p:nvPr>
            <p:ph type="sldNum" sz="quarter" idx="12"/>
          </p:nvPr>
        </p:nvSpPr>
        <p:spPr/>
        <p:txBody>
          <a:bodyPr/>
          <a:lstStyle/>
          <a:p>
            <a:pPr>
              <a:defRPr/>
            </a:pPr>
            <a:fld id="{9401C541-2D66-47B6-8FFE-481FF31DBEF7}" type="slidenum">
              <a:rPr lang="en-US" smtClean="0">
                <a:solidFill>
                  <a:srgbClr val="676A55"/>
                </a:solidFill>
              </a:rPr>
              <a:pPr>
                <a:defRPr/>
              </a:pPr>
              <a:t>‹#›</a:t>
            </a:fld>
            <a:endParaRPr lang="en-US" dirty="0">
              <a:solidFill>
                <a:srgbClr val="676A55"/>
              </a:solidFill>
              <a:latin typeface="Times" pitchFamily="18" charset="0"/>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7" name="Picture 6" descr="mpd_logo.jpg"/>
          <p:cNvPicPr>
            <a:picLocks noChangeAspect="1"/>
          </p:cNvPicPr>
          <p:nvPr userDrawn="1"/>
        </p:nvPicPr>
        <p:blipFill>
          <a:blip r:embed="rId2" cstate="print"/>
          <a:stretch>
            <a:fillRect/>
          </a:stretch>
        </p:blipFill>
        <p:spPr>
          <a:xfrm>
            <a:off x="7725225" y="6321951"/>
            <a:ext cx="1374648" cy="468630"/>
          </a:xfrm>
          <a:prstGeom prst="rect">
            <a:avLst/>
          </a:prstGeom>
        </p:spPr>
      </p:pic>
    </p:spTree>
    <p:extLst>
      <p:ext uri="{BB962C8B-B14F-4D97-AF65-F5344CB8AC3E}">
        <p14:creationId xmlns:p14="http://schemas.microsoft.com/office/powerpoint/2010/main" val="2644674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a:prstGeom prst="rect">
            <a:avLst/>
          </a:prstGeom>
        </p:spPr>
        <p:txBody>
          <a:bodyPr/>
          <a:lstStyle/>
          <a:p>
            <a:pPr eaLnBrk="0" fontAlgn="base" hangingPunct="0">
              <a:spcBef>
                <a:spcPct val="50000"/>
              </a:spcBef>
              <a:spcAft>
                <a:spcPct val="0"/>
              </a:spcAft>
            </a:pPr>
            <a:fld id="{C699CB88-5E1A-4FAC-892A-60949ACB1F6F}" type="datetimeFigureOut">
              <a:rPr lang="en-US" sz="1600" smtClean="0">
                <a:solidFill>
                  <a:srgbClr val="000000"/>
                </a:solidFill>
                <a:latin typeface="Arial" charset="0"/>
              </a:rPr>
              <a:pPr eaLnBrk="0" fontAlgn="base" hangingPunct="0">
                <a:spcBef>
                  <a:spcPct val="50000"/>
                </a:spcBef>
                <a:spcAft>
                  <a:spcPct val="0"/>
                </a:spcAft>
              </a:pPr>
              <a:t>6/14/11</a:t>
            </a:fld>
            <a:endParaRPr lang="en-US" sz="1600" dirty="0">
              <a:solidFill>
                <a:srgbClr val="000000"/>
              </a:solidFill>
              <a:latin typeface="Arial" charset="0"/>
            </a:endParaRPr>
          </a:p>
        </p:txBody>
      </p:sp>
      <p:sp>
        <p:nvSpPr>
          <p:cNvPr id="5" name="Footer Placeholder 4"/>
          <p:cNvSpPr>
            <a:spLocks noGrp="1"/>
          </p:cNvSpPr>
          <p:nvPr>
            <p:ph type="ftr" sz="quarter" idx="11"/>
          </p:nvPr>
        </p:nvSpPr>
        <p:spPr>
          <a:xfrm>
            <a:off x="2898648" y="6355080"/>
            <a:ext cx="3474720" cy="365760"/>
          </a:xfrm>
        </p:spPr>
        <p:txBody>
          <a:bodyPr/>
          <a:lstStyle/>
          <a:p>
            <a:pPr>
              <a:defRPr/>
            </a:pPr>
            <a:endParaRPr lang="en-US" dirty="0">
              <a:solidFill>
                <a:srgbClr val="EAEBDE"/>
              </a:solidFill>
            </a:endParaRPr>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5ED0B4EC-5531-45CB-A764-4A4BBEEC338C}" type="slidenum">
              <a:rPr lang="en-US" smtClean="0">
                <a:solidFill>
                  <a:srgbClr val="EAEBDE"/>
                </a:solidFill>
              </a:rPr>
              <a:pPr>
                <a:defRPr/>
              </a:pPr>
              <a:t>‹#›</a:t>
            </a:fld>
            <a:endParaRPr lang="en-US" dirty="0">
              <a:solidFill>
                <a:srgbClr val="EAEBDE"/>
              </a:solidFill>
              <a:latin typeface="Times" pitchFamily="18" charset="0"/>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spTree>
    <p:extLst>
      <p:ext uri="{BB962C8B-B14F-4D97-AF65-F5344CB8AC3E}">
        <p14:creationId xmlns:p14="http://schemas.microsoft.com/office/powerpoint/2010/main" val="116442474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6400800" y="6356350"/>
            <a:ext cx="2289048" cy="365760"/>
          </a:xfrm>
          <a:prstGeom prst="rect">
            <a:avLst/>
          </a:prstGeom>
        </p:spPr>
        <p:txBody>
          <a:bodyPr/>
          <a:lstStyle/>
          <a:p>
            <a:pPr eaLnBrk="0" fontAlgn="base" hangingPunct="0">
              <a:spcBef>
                <a:spcPct val="50000"/>
              </a:spcBef>
              <a:spcAft>
                <a:spcPct val="0"/>
              </a:spcAft>
            </a:pPr>
            <a:fld id="{C699CB88-5E1A-4FAC-892A-60949ACB1F6F}" type="datetimeFigureOut">
              <a:rPr lang="en-US" sz="1600" smtClean="0">
                <a:solidFill>
                  <a:srgbClr val="000000"/>
                </a:solidFill>
                <a:latin typeface="Arial" charset="0"/>
              </a:rPr>
              <a:pPr eaLnBrk="0" fontAlgn="base" hangingPunct="0">
                <a:spcBef>
                  <a:spcPct val="50000"/>
                </a:spcBef>
                <a:spcAft>
                  <a:spcPct val="0"/>
                </a:spcAft>
              </a:pPr>
              <a:t>6/14/11</a:t>
            </a:fld>
            <a:endParaRPr lang="en-US" sz="1600" dirty="0">
              <a:solidFill>
                <a:srgbClr val="000000"/>
              </a:solidFill>
              <a:latin typeface="Arial" charset="0"/>
            </a:endParaRPr>
          </a:p>
        </p:txBody>
      </p:sp>
      <p:sp>
        <p:nvSpPr>
          <p:cNvPr id="6" name="Footer Placeholder 5"/>
          <p:cNvSpPr>
            <a:spLocks noGrp="1"/>
          </p:cNvSpPr>
          <p:nvPr>
            <p:ph type="ftr" sz="quarter" idx="11"/>
          </p:nvPr>
        </p:nvSpPr>
        <p:spPr/>
        <p:txBody>
          <a:bodyPr/>
          <a:lstStyle/>
          <a:p>
            <a:pPr>
              <a:defRPr/>
            </a:pPr>
            <a:endParaRPr lang="en-US" dirty="0">
              <a:solidFill>
                <a:srgbClr val="676A55"/>
              </a:solidFill>
            </a:endParaRPr>
          </a:p>
        </p:txBody>
      </p:sp>
      <p:sp>
        <p:nvSpPr>
          <p:cNvPr id="7" name="Slide Number Placeholder 6"/>
          <p:cNvSpPr>
            <a:spLocks noGrp="1"/>
          </p:cNvSpPr>
          <p:nvPr>
            <p:ph type="sldNum" sz="quarter" idx="12"/>
          </p:nvPr>
        </p:nvSpPr>
        <p:spPr/>
        <p:txBody>
          <a:bodyPr/>
          <a:lstStyle/>
          <a:p>
            <a:pPr>
              <a:defRPr/>
            </a:pPr>
            <a:fld id="{90189625-6971-49AD-8B0F-22675FE929A1}" type="slidenum">
              <a:rPr lang="en-US" smtClean="0">
                <a:solidFill>
                  <a:srgbClr val="676A55"/>
                </a:solidFill>
              </a:rPr>
              <a:pPr>
                <a:defRPr/>
              </a:pPr>
              <a:t>‹#›</a:t>
            </a:fld>
            <a:endParaRPr lang="en-US" dirty="0">
              <a:solidFill>
                <a:srgbClr val="676A55"/>
              </a:solidFill>
              <a:latin typeface="Times" pitchFamily="18" charset="0"/>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214257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a:xfrm>
            <a:off x="6400800" y="6356350"/>
            <a:ext cx="2289048" cy="365760"/>
          </a:xfrm>
          <a:prstGeom prst="rect">
            <a:avLst/>
          </a:prstGeom>
        </p:spPr>
        <p:txBody>
          <a:bodyPr/>
          <a:lstStyle/>
          <a:p>
            <a:pPr eaLnBrk="0" fontAlgn="base" hangingPunct="0">
              <a:spcBef>
                <a:spcPct val="50000"/>
              </a:spcBef>
              <a:spcAft>
                <a:spcPct val="0"/>
              </a:spcAft>
            </a:pPr>
            <a:fld id="{C699CB88-5E1A-4FAC-892A-60949ACB1F6F}" type="datetimeFigureOut">
              <a:rPr lang="en-US" sz="1600" smtClean="0">
                <a:solidFill>
                  <a:srgbClr val="000000"/>
                </a:solidFill>
                <a:latin typeface="Arial" charset="0"/>
              </a:rPr>
              <a:pPr eaLnBrk="0" fontAlgn="base" hangingPunct="0">
                <a:spcBef>
                  <a:spcPct val="50000"/>
                </a:spcBef>
                <a:spcAft>
                  <a:spcPct val="0"/>
                </a:spcAft>
              </a:pPr>
              <a:t>6/14/11</a:t>
            </a:fld>
            <a:endParaRPr lang="en-US" sz="1600" dirty="0">
              <a:solidFill>
                <a:srgbClr val="000000"/>
              </a:solidFill>
              <a:latin typeface="Arial" charset="0"/>
            </a:endParaRPr>
          </a:p>
        </p:txBody>
      </p:sp>
      <p:sp>
        <p:nvSpPr>
          <p:cNvPr id="8" name="Footer Placeholder 7"/>
          <p:cNvSpPr>
            <a:spLocks noGrp="1"/>
          </p:cNvSpPr>
          <p:nvPr>
            <p:ph type="ftr" sz="quarter" idx="11"/>
          </p:nvPr>
        </p:nvSpPr>
        <p:spPr/>
        <p:txBody>
          <a:bodyPr/>
          <a:lstStyle/>
          <a:p>
            <a:pPr>
              <a:defRPr/>
            </a:pPr>
            <a:endParaRPr lang="en-US" dirty="0">
              <a:solidFill>
                <a:srgbClr val="676A55"/>
              </a:solidFill>
            </a:endParaRPr>
          </a:p>
        </p:txBody>
      </p:sp>
      <p:sp>
        <p:nvSpPr>
          <p:cNvPr id="9" name="Slide Number Placeholder 8"/>
          <p:cNvSpPr>
            <a:spLocks noGrp="1"/>
          </p:cNvSpPr>
          <p:nvPr>
            <p:ph type="sldNum" sz="quarter" idx="12"/>
          </p:nvPr>
        </p:nvSpPr>
        <p:spPr/>
        <p:txBody>
          <a:bodyPr/>
          <a:lstStyle/>
          <a:p>
            <a:pPr>
              <a:defRPr/>
            </a:pPr>
            <a:fld id="{D129B3AD-2CC5-47B9-9FCB-DD4FD583447F}" type="slidenum">
              <a:rPr lang="en-US" smtClean="0">
                <a:solidFill>
                  <a:srgbClr val="676A55"/>
                </a:solidFill>
              </a:rPr>
              <a:pPr>
                <a:defRPr/>
              </a:pPr>
              <a:t>‹#›</a:t>
            </a:fld>
            <a:endParaRPr lang="en-US" dirty="0">
              <a:solidFill>
                <a:srgbClr val="676A55"/>
              </a:solidFill>
              <a:latin typeface="Times" pitchFamily="18" charset="0"/>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390508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4" name="Footer Placeholder 3"/>
          <p:cNvSpPr>
            <a:spLocks noGrp="1"/>
          </p:cNvSpPr>
          <p:nvPr>
            <p:ph type="ftr" sz="quarter" idx="11"/>
          </p:nvPr>
        </p:nvSpPr>
        <p:spPr/>
        <p:txBody>
          <a:bodyPr/>
          <a:lstStyle/>
          <a:p>
            <a:pPr>
              <a:defRPr/>
            </a:pPr>
            <a:endParaRPr lang="en-US" dirty="0">
              <a:solidFill>
                <a:srgbClr val="676A55"/>
              </a:solidFill>
            </a:endParaRPr>
          </a:p>
        </p:txBody>
      </p:sp>
      <p:sp>
        <p:nvSpPr>
          <p:cNvPr id="5" name="Slide Number Placeholder 4"/>
          <p:cNvSpPr>
            <a:spLocks noGrp="1"/>
          </p:cNvSpPr>
          <p:nvPr>
            <p:ph type="sldNum" sz="quarter" idx="12"/>
          </p:nvPr>
        </p:nvSpPr>
        <p:spPr/>
        <p:txBody>
          <a:bodyPr/>
          <a:lstStyle/>
          <a:p>
            <a:pPr>
              <a:defRPr/>
            </a:pPr>
            <a:fld id="{7377476D-1145-474C-B48E-820506552CD7}" type="slidenum">
              <a:rPr lang="en-US" smtClean="0">
                <a:solidFill>
                  <a:srgbClr val="676A55"/>
                </a:solidFill>
              </a:rPr>
              <a:pPr>
                <a:defRPr/>
              </a:pPr>
              <a:t>‹#›</a:t>
            </a:fld>
            <a:endParaRPr lang="en-US" dirty="0">
              <a:solidFill>
                <a:srgbClr val="676A55"/>
              </a:solidFill>
              <a:latin typeface="Times" pitchFamily="18" charset="0"/>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pic>
        <p:nvPicPr>
          <p:cNvPr id="7" name="Picture 6" descr="mpd_logo.jpg"/>
          <p:cNvPicPr>
            <a:picLocks noChangeAspect="1"/>
          </p:cNvPicPr>
          <p:nvPr userDrawn="1"/>
        </p:nvPicPr>
        <p:blipFill>
          <a:blip r:embed="rId2" cstate="print"/>
          <a:stretch>
            <a:fillRect/>
          </a:stretch>
        </p:blipFill>
        <p:spPr>
          <a:xfrm>
            <a:off x="7725225" y="6321951"/>
            <a:ext cx="1374648" cy="468630"/>
          </a:xfrm>
          <a:prstGeom prst="rect">
            <a:avLst/>
          </a:prstGeom>
        </p:spPr>
      </p:pic>
    </p:spTree>
    <p:extLst>
      <p:ext uri="{BB962C8B-B14F-4D97-AF65-F5344CB8AC3E}">
        <p14:creationId xmlns:p14="http://schemas.microsoft.com/office/powerpoint/2010/main" val="2500468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endParaRPr lang="en-US" dirty="0">
              <a:solidFill>
                <a:srgbClr val="676A55"/>
              </a:solidFill>
            </a:endParaRPr>
          </a:p>
        </p:txBody>
      </p:sp>
      <p:sp>
        <p:nvSpPr>
          <p:cNvPr id="4" name="Slide Number Placeholder 3"/>
          <p:cNvSpPr>
            <a:spLocks noGrp="1"/>
          </p:cNvSpPr>
          <p:nvPr>
            <p:ph type="sldNum" sz="quarter" idx="12"/>
          </p:nvPr>
        </p:nvSpPr>
        <p:spPr/>
        <p:txBody>
          <a:bodyPr/>
          <a:lstStyle/>
          <a:p>
            <a:pPr>
              <a:defRPr/>
            </a:pPr>
            <a:fld id="{17A28791-625C-4298-BEB8-A4C9DBC1760A}" type="slidenum">
              <a:rPr lang="en-US" smtClean="0">
                <a:solidFill>
                  <a:srgbClr val="676A55"/>
                </a:solidFill>
              </a:rPr>
              <a:pPr>
                <a:defRPr/>
              </a:pPr>
              <a:t>‹#›</a:t>
            </a:fld>
            <a:endParaRPr lang="en-US" dirty="0">
              <a:solidFill>
                <a:srgbClr val="676A55"/>
              </a:solidFill>
              <a:latin typeface="Times" pitchFamily="18" charset="0"/>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eaLnBrk="0" fontAlgn="base" hangingPunct="0">
              <a:spcBef>
                <a:spcPct val="50000"/>
              </a:spcBef>
              <a:spcAft>
                <a:spcPct val="0"/>
              </a:spcAft>
            </a:pPr>
            <a:endParaRPr lang="en-US" sz="1600" dirty="0">
              <a:solidFill>
                <a:srgbClr val="000000"/>
              </a:solidFill>
              <a:latin typeface="Arial" charset="0"/>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pic>
        <p:nvPicPr>
          <p:cNvPr id="7" name="Picture 6" descr="mpd_logo.jpg"/>
          <p:cNvPicPr>
            <a:picLocks noChangeAspect="1"/>
          </p:cNvPicPr>
          <p:nvPr userDrawn="1"/>
        </p:nvPicPr>
        <p:blipFill>
          <a:blip r:embed="rId2" cstate="print"/>
          <a:stretch>
            <a:fillRect/>
          </a:stretch>
        </p:blipFill>
        <p:spPr>
          <a:xfrm>
            <a:off x="7725225" y="6321951"/>
            <a:ext cx="1374648" cy="468630"/>
          </a:xfrm>
          <a:prstGeom prst="rect">
            <a:avLst/>
          </a:prstGeom>
        </p:spPr>
      </p:pic>
    </p:spTree>
    <p:extLst>
      <p:ext uri="{BB962C8B-B14F-4D97-AF65-F5344CB8AC3E}">
        <p14:creationId xmlns:p14="http://schemas.microsoft.com/office/powerpoint/2010/main" val="23420345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400800" y="6356350"/>
            <a:ext cx="2289048" cy="365760"/>
          </a:xfrm>
          <a:prstGeom prst="rect">
            <a:avLst/>
          </a:prstGeom>
        </p:spPr>
        <p:txBody>
          <a:bodyPr/>
          <a:lstStyle/>
          <a:p>
            <a:pPr eaLnBrk="0" fontAlgn="base" hangingPunct="0">
              <a:spcBef>
                <a:spcPct val="50000"/>
              </a:spcBef>
              <a:spcAft>
                <a:spcPct val="0"/>
              </a:spcAft>
            </a:pPr>
            <a:fld id="{C699CB88-5E1A-4FAC-892A-60949ACB1F6F}" type="datetimeFigureOut">
              <a:rPr lang="en-US" sz="1600" smtClean="0">
                <a:solidFill>
                  <a:srgbClr val="000000"/>
                </a:solidFill>
                <a:latin typeface="Arial" charset="0"/>
              </a:rPr>
              <a:pPr eaLnBrk="0" fontAlgn="base" hangingPunct="0">
                <a:spcBef>
                  <a:spcPct val="50000"/>
                </a:spcBef>
                <a:spcAft>
                  <a:spcPct val="0"/>
                </a:spcAft>
              </a:pPr>
              <a:t>6/14/11</a:t>
            </a:fld>
            <a:endParaRPr lang="en-US" sz="1600" dirty="0">
              <a:solidFill>
                <a:srgbClr val="000000"/>
              </a:solidFill>
              <a:latin typeface="Arial" charset="0"/>
            </a:endParaRPr>
          </a:p>
        </p:txBody>
      </p:sp>
      <p:sp>
        <p:nvSpPr>
          <p:cNvPr id="6" name="Footer Placeholder 5"/>
          <p:cNvSpPr>
            <a:spLocks noGrp="1"/>
          </p:cNvSpPr>
          <p:nvPr>
            <p:ph type="ftr" sz="quarter" idx="11"/>
          </p:nvPr>
        </p:nvSpPr>
        <p:spPr/>
        <p:txBody>
          <a:bodyPr/>
          <a:lstStyle/>
          <a:p>
            <a:pPr>
              <a:defRPr/>
            </a:pPr>
            <a:endParaRPr lang="en-US" dirty="0">
              <a:solidFill>
                <a:srgbClr val="676A55"/>
              </a:solidFill>
            </a:endParaRPr>
          </a:p>
        </p:txBody>
      </p:sp>
      <p:sp>
        <p:nvSpPr>
          <p:cNvPr id="7" name="Slide Number Placeholder 6"/>
          <p:cNvSpPr>
            <a:spLocks noGrp="1"/>
          </p:cNvSpPr>
          <p:nvPr>
            <p:ph type="sldNum" sz="quarter" idx="12"/>
          </p:nvPr>
        </p:nvSpPr>
        <p:spPr/>
        <p:txBody>
          <a:bodyPr/>
          <a:lstStyle/>
          <a:p>
            <a:pPr>
              <a:defRPr/>
            </a:pPr>
            <a:fld id="{673EFACC-8113-454C-A4C5-240D1DC92A98}" type="slidenum">
              <a:rPr lang="en-US" smtClean="0">
                <a:solidFill>
                  <a:srgbClr val="676A55"/>
                </a:solidFill>
              </a:rPr>
              <a:pPr>
                <a:defRPr/>
              </a:pPr>
              <a:t>‹#›</a:t>
            </a:fld>
            <a:endParaRPr lang="en-US" dirty="0">
              <a:solidFill>
                <a:srgbClr val="676A55"/>
              </a:solidFill>
              <a:latin typeface="Times" pitchFamily="18" charset="0"/>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eaLnBrk="0" fontAlgn="base" hangingPunct="0">
              <a:spcBef>
                <a:spcPct val="50000"/>
              </a:spcBef>
              <a:spcAft>
                <a:spcPct val="0"/>
              </a:spcAft>
            </a:pPr>
            <a:endParaRPr lang="en-US" sz="1600" dirty="0">
              <a:solidFill>
                <a:srgbClr val="000000"/>
              </a:solidFill>
              <a:latin typeface="Arial" charset="0"/>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eaLnBrk="0" fontAlgn="base" hangingPunct="0">
              <a:spcBef>
                <a:spcPct val="50000"/>
              </a:spcBef>
              <a:spcAft>
                <a:spcPct val="0"/>
              </a:spcAft>
            </a:pPr>
            <a:endParaRPr lang="en-US" sz="1600" dirty="0">
              <a:solidFill>
                <a:srgbClr val="000000"/>
              </a:solidFill>
              <a:latin typeface="Arial" charset="0"/>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35676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3600"/>
            </a:lvl1pPr>
          </a:lstStyle>
          <a:p>
            <a:r>
              <a:rPr kumimoji="0" lang="en-US" smtClean="0"/>
              <a:t>Click to edit Master title style</a:t>
            </a:r>
            <a:endParaRPr kumimoji="0" lang="en-US" dirty="0"/>
          </a:p>
        </p:txBody>
      </p:sp>
      <p:sp>
        <p:nvSpPr>
          <p:cNvPr id="4" name="Date Placeholder 3"/>
          <p:cNvSpPr>
            <a:spLocks noGrp="1"/>
          </p:cNvSpPr>
          <p:nvPr>
            <p:ph type="dt" sz="half" idx="10"/>
          </p:nvPr>
        </p:nvSpPr>
        <p:spPr/>
        <p:txBody>
          <a:bodyPr/>
          <a:lstStyle/>
          <a:p>
            <a:fld id="{1E29EDC8-AC1A-48EB-80E1-EE013F4C3CA3}" type="datetime1">
              <a:rPr lang="en-US" smtClean="0"/>
              <a:t>6/14/11</a:t>
            </a:fld>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8135125-4751-4D33-AC92-8360D0A3721E}"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400800" y="6356350"/>
            <a:ext cx="2289048" cy="365760"/>
          </a:xfrm>
          <a:prstGeom prst="rect">
            <a:avLst/>
          </a:prstGeom>
        </p:spPr>
        <p:txBody>
          <a:bodyPr/>
          <a:lstStyle/>
          <a:p>
            <a:pPr eaLnBrk="0" fontAlgn="base" hangingPunct="0">
              <a:spcBef>
                <a:spcPct val="50000"/>
              </a:spcBef>
              <a:spcAft>
                <a:spcPct val="0"/>
              </a:spcAft>
            </a:pPr>
            <a:fld id="{C699CB88-5E1A-4FAC-892A-60949ACB1F6F}" type="datetimeFigureOut">
              <a:rPr lang="en-US" sz="1600" smtClean="0">
                <a:solidFill>
                  <a:srgbClr val="000000"/>
                </a:solidFill>
                <a:latin typeface="Arial" charset="0"/>
              </a:rPr>
              <a:pPr eaLnBrk="0" fontAlgn="base" hangingPunct="0">
                <a:spcBef>
                  <a:spcPct val="50000"/>
                </a:spcBef>
                <a:spcAft>
                  <a:spcPct val="0"/>
                </a:spcAft>
              </a:pPr>
              <a:t>6/14/11</a:t>
            </a:fld>
            <a:endParaRPr lang="en-US" sz="1600" dirty="0">
              <a:solidFill>
                <a:srgbClr val="000000"/>
              </a:solidFill>
              <a:latin typeface="Arial" charset="0"/>
            </a:endParaRPr>
          </a:p>
        </p:txBody>
      </p:sp>
      <p:sp>
        <p:nvSpPr>
          <p:cNvPr id="6" name="Footer Placeholder 5"/>
          <p:cNvSpPr>
            <a:spLocks noGrp="1"/>
          </p:cNvSpPr>
          <p:nvPr>
            <p:ph type="ftr" sz="quarter" idx="11"/>
          </p:nvPr>
        </p:nvSpPr>
        <p:spPr/>
        <p:txBody>
          <a:bodyPr/>
          <a:lstStyle/>
          <a:p>
            <a:pPr>
              <a:defRPr/>
            </a:pPr>
            <a:endParaRPr lang="en-US" dirty="0">
              <a:solidFill>
                <a:srgbClr val="EAEBDE"/>
              </a:solidFill>
            </a:endParaRPr>
          </a:p>
        </p:txBody>
      </p:sp>
      <p:sp>
        <p:nvSpPr>
          <p:cNvPr id="7" name="Slide Number Placeholder 6"/>
          <p:cNvSpPr>
            <a:spLocks noGrp="1"/>
          </p:cNvSpPr>
          <p:nvPr>
            <p:ph type="sldNum" sz="quarter" idx="12"/>
          </p:nvPr>
        </p:nvSpPr>
        <p:spPr/>
        <p:txBody>
          <a:bodyPr/>
          <a:lstStyle/>
          <a:p>
            <a:pPr>
              <a:defRPr/>
            </a:pPr>
            <a:fld id="{5F2988AA-2A8F-4B30-81C8-47D06B230169}" type="slidenum">
              <a:rPr lang="en-US" smtClean="0">
                <a:solidFill>
                  <a:srgbClr val="EAEBDE"/>
                </a:solidFill>
              </a:rPr>
              <a:pPr>
                <a:defRPr/>
              </a:pPr>
              <a:t>‹#›</a:t>
            </a:fld>
            <a:endParaRPr lang="en-US" dirty="0">
              <a:solidFill>
                <a:srgbClr val="EAEBDE"/>
              </a:solidFill>
              <a:latin typeface="Times" pitchFamily="18" charset="0"/>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eaLnBrk="0" fontAlgn="base" hangingPunct="0">
              <a:spcBef>
                <a:spcPct val="50000"/>
              </a:spcBef>
              <a:spcAft>
                <a:spcPct val="0"/>
              </a:spcAft>
            </a:pPr>
            <a:endParaRPr lang="en-US" sz="1600" dirty="0">
              <a:solidFill>
                <a:srgbClr val="000000"/>
              </a:solidFill>
              <a:latin typeface="Arial" charset="0"/>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spTree>
    <p:extLst>
      <p:ext uri="{BB962C8B-B14F-4D97-AF65-F5344CB8AC3E}">
        <p14:creationId xmlns:p14="http://schemas.microsoft.com/office/powerpoint/2010/main" val="3044359266"/>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00800" y="6356350"/>
            <a:ext cx="2289048" cy="365760"/>
          </a:xfrm>
          <a:prstGeom prst="rect">
            <a:avLst/>
          </a:prstGeom>
        </p:spPr>
        <p:txBody>
          <a:bodyPr/>
          <a:lstStyle/>
          <a:p>
            <a:pPr eaLnBrk="0" fontAlgn="base" hangingPunct="0">
              <a:spcBef>
                <a:spcPct val="50000"/>
              </a:spcBef>
              <a:spcAft>
                <a:spcPct val="0"/>
              </a:spcAft>
            </a:pPr>
            <a:fld id="{C699CB88-5E1A-4FAC-892A-60949ACB1F6F}" type="datetimeFigureOut">
              <a:rPr lang="en-US" sz="1600" smtClean="0">
                <a:solidFill>
                  <a:srgbClr val="000000"/>
                </a:solidFill>
                <a:latin typeface="Arial" charset="0"/>
              </a:rPr>
              <a:pPr eaLnBrk="0" fontAlgn="base" hangingPunct="0">
                <a:spcBef>
                  <a:spcPct val="50000"/>
                </a:spcBef>
                <a:spcAft>
                  <a:spcPct val="0"/>
                </a:spcAft>
              </a:pPr>
              <a:t>6/14/11</a:t>
            </a:fld>
            <a:endParaRPr lang="en-US" sz="1600" dirty="0">
              <a:solidFill>
                <a:srgbClr val="000000"/>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srgbClr val="676A55"/>
              </a:solidFill>
            </a:endParaRPr>
          </a:p>
        </p:txBody>
      </p:sp>
      <p:sp>
        <p:nvSpPr>
          <p:cNvPr id="6" name="Slide Number Placeholder 5"/>
          <p:cNvSpPr>
            <a:spLocks noGrp="1"/>
          </p:cNvSpPr>
          <p:nvPr>
            <p:ph type="sldNum" sz="quarter" idx="12"/>
          </p:nvPr>
        </p:nvSpPr>
        <p:spPr/>
        <p:txBody>
          <a:bodyPr/>
          <a:lstStyle/>
          <a:p>
            <a:pPr>
              <a:defRPr/>
            </a:pPr>
            <a:fld id="{192B5A99-3A6B-49F1-9827-6E1CC4EA417A}" type="slidenum">
              <a:rPr lang="en-US" smtClean="0">
                <a:solidFill>
                  <a:srgbClr val="676A55"/>
                </a:solidFill>
              </a:rPr>
              <a:pPr>
                <a:defRPr/>
              </a:pPr>
              <a:t>‹#›</a:t>
            </a:fld>
            <a:endParaRPr lang="en-US" dirty="0">
              <a:solidFill>
                <a:srgbClr val="676A55"/>
              </a:solidFill>
              <a:latin typeface="Times" pitchFamily="18" charset="0"/>
            </a:endParaRPr>
          </a:p>
        </p:txBody>
      </p:sp>
    </p:spTree>
    <p:extLst>
      <p:ext uri="{BB962C8B-B14F-4D97-AF65-F5344CB8AC3E}">
        <p14:creationId xmlns:p14="http://schemas.microsoft.com/office/powerpoint/2010/main" val="2698223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00800" y="6356350"/>
            <a:ext cx="2289048" cy="365760"/>
          </a:xfrm>
          <a:prstGeom prst="rect">
            <a:avLst/>
          </a:prstGeom>
        </p:spPr>
        <p:txBody>
          <a:bodyPr/>
          <a:lstStyle/>
          <a:p>
            <a:pPr eaLnBrk="0" fontAlgn="base" hangingPunct="0">
              <a:spcBef>
                <a:spcPct val="50000"/>
              </a:spcBef>
              <a:spcAft>
                <a:spcPct val="0"/>
              </a:spcAft>
            </a:pPr>
            <a:fld id="{C699CB88-5E1A-4FAC-892A-60949ACB1F6F}" type="datetimeFigureOut">
              <a:rPr lang="en-US" sz="1600" smtClean="0">
                <a:solidFill>
                  <a:srgbClr val="000000"/>
                </a:solidFill>
                <a:latin typeface="Arial" charset="0"/>
              </a:rPr>
              <a:pPr eaLnBrk="0" fontAlgn="base" hangingPunct="0">
                <a:spcBef>
                  <a:spcPct val="50000"/>
                </a:spcBef>
                <a:spcAft>
                  <a:spcPct val="0"/>
                </a:spcAft>
              </a:pPr>
              <a:t>6/14/11</a:t>
            </a:fld>
            <a:endParaRPr lang="en-US" sz="1600" dirty="0">
              <a:solidFill>
                <a:srgbClr val="000000"/>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srgbClr val="676A55"/>
              </a:solidFill>
            </a:endParaRPr>
          </a:p>
        </p:txBody>
      </p:sp>
      <p:sp>
        <p:nvSpPr>
          <p:cNvPr id="6" name="Slide Number Placeholder 5"/>
          <p:cNvSpPr>
            <a:spLocks noGrp="1"/>
          </p:cNvSpPr>
          <p:nvPr>
            <p:ph type="sldNum" sz="quarter" idx="12"/>
          </p:nvPr>
        </p:nvSpPr>
        <p:spPr/>
        <p:txBody>
          <a:bodyPr/>
          <a:lstStyle/>
          <a:p>
            <a:pPr>
              <a:defRPr/>
            </a:pPr>
            <a:fld id="{B1C7EB37-AADE-4A1E-B948-26ED35E2A113}" type="slidenum">
              <a:rPr lang="en-US" smtClean="0">
                <a:solidFill>
                  <a:srgbClr val="676A55"/>
                </a:solidFill>
              </a:rPr>
              <a:pPr>
                <a:defRPr/>
              </a:pPr>
              <a:t>‹#›</a:t>
            </a:fld>
            <a:endParaRPr lang="en-US" dirty="0">
              <a:solidFill>
                <a:srgbClr val="676A55"/>
              </a:solidFill>
              <a:latin typeface="Times" pitchFamily="18" charset="0"/>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eaLnBrk="0" fontAlgn="base" hangingPunct="0">
              <a:spcBef>
                <a:spcPct val="50000"/>
              </a:spcBef>
              <a:spcAft>
                <a:spcPct val="0"/>
              </a:spcAft>
            </a:pPr>
            <a:endParaRPr lang="en-US" sz="1600" dirty="0">
              <a:solidFill>
                <a:srgbClr val="000000"/>
              </a:solidFill>
              <a:latin typeface="Arial" charset="0"/>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eaLnBrk="0" fontAlgn="base" hangingPunct="0">
              <a:spcBef>
                <a:spcPct val="50000"/>
              </a:spcBef>
              <a:spcAft>
                <a:spcPct val="0"/>
              </a:spcAft>
            </a:pPr>
            <a:endParaRPr lang="en-US" sz="1600" dirty="0">
              <a:solidFill>
                <a:srgbClr val="000000"/>
              </a:solidFill>
              <a:latin typeface="Arial" charset="0"/>
            </a:endParaRPr>
          </a:p>
        </p:txBody>
      </p:sp>
    </p:spTree>
    <p:extLst>
      <p:ext uri="{BB962C8B-B14F-4D97-AF65-F5344CB8AC3E}">
        <p14:creationId xmlns:p14="http://schemas.microsoft.com/office/powerpoint/2010/main" val="1752009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00200"/>
            <a:ext cx="7772400" cy="4114800"/>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solidFill>
                <a:srgbClr val="676A55"/>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5BB7C29E-E1EE-4E8B-867D-376B38AC9BBD}" type="slidenum">
              <a:rPr lang="en-US">
                <a:solidFill>
                  <a:srgbClr val="676A55"/>
                </a:solidFill>
              </a:rPr>
              <a:pPr>
                <a:defRPr/>
              </a:pPr>
              <a:t>‹#›</a:t>
            </a:fld>
            <a:endParaRPr lang="en-US" dirty="0">
              <a:solidFill>
                <a:srgbClr val="676A55"/>
              </a:solidFill>
              <a:latin typeface="Times" pitchFamily="18" charset="0"/>
            </a:endParaRPr>
          </a:p>
        </p:txBody>
      </p:sp>
      <p:pic>
        <p:nvPicPr>
          <p:cNvPr id="6" name="Picture 5" descr="mpd_logo.jpg"/>
          <p:cNvPicPr>
            <a:picLocks noChangeAspect="1"/>
          </p:cNvPicPr>
          <p:nvPr userDrawn="1"/>
        </p:nvPicPr>
        <p:blipFill>
          <a:blip r:embed="rId2" cstate="print"/>
          <a:stretch>
            <a:fillRect/>
          </a:stretch>
        </p:blipFill>
        <p:spPr>
          <a:xfrm>
            <a:off x="7725225" y="6321951"/>
            <a:ext cx="1374648" cy="468630"/>
          </a:xfrm>
          <a:prstGeom prst="rect">
            <a:avLst/>
          </a:prstGeom>
        </p:spPr>
      </p:pic>
    </p:spTree>
    <p:extLst>
      <p:ext uri="{BB962C8B-B14F-4D97-AF65-F5344CB8AC3E}">
        <p14:creationId xmlns:p14="http://schemas.microsoft.com/office/powerpoint/2010/main" val="379639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D5D9EED-EDB1-40D3-B558-F6F7720A8856}" type="datetime1">
              <a:rPr lang="en-US" smtClean="0"/>
              <a:t>6/14/11</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8135125-4751-4D33-AC92-8360D0A3721E}"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dirty="0" smtClean="0"/>
              <a:t>Proprietary and Confidential</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a:xfrm>
            <a:off x="6096000" y="6492875"/>
            <a:ext cx="2667000" cy="365125"/>
          </a:xfrm>
        </p:spPr>
        <p:txBody>
          <a:bodyPr rtlCol="0"/>
          <a:lstStyle>
            <a:lvl1pPr>
              <a:defRPr sz="1000"/>
            </a:lvl1pPr>
          </a:lstStyle>
          <a:p>
            <a:fld id="{CD9FEDB5-E74D-4BFC-90C2-CA5D71EFF9EF}" type="datetime1">
              <a:rPr lang="en-US" smtClean="0"/>
              <a:t>6/14/11</a:t>
            </a:fld>
            <a:endParaRPr lang="en-US" dirty="0"/>
          </a:p>
        </p:txBody>
      </p:sp>
      <p:sp>
        <p:nvSpPr>
          <p:cNvPr id="10" name="Slide Number Placeholder 9"/>
          <p:cNvSpPr>
            <a:spLocks noGrp="1"/>
          </p:cNvSpPr>
          <p:nvPr>
            <p:ph type="sldNum" sz="quarter" idx="16"/>
          </p:nvPr>
        </p:nvSpPr>
        <p:spPr/>
        <p:txBody>
          <a:bodyPr rtlCol="0"/>
          <a:lstStyle/>
          <a:p>
            <a:fld id="{B8135125-4751-4D33-AC92-8360D0A3721E}" type="slidenum">
              <a:rPr lang="en-US" smtClean="0"/>
              <a:pPr/>
              <a:t>‹#›</a:t>
            </a:fld>
            <a:endParaRPr lang="en-US" dirty="0"/>
          </a:p>
        </p:txBody>
      </p:sp>
      <p:sp>
        <p:nvSpPr>
          <p:cNvPr id="12" name="Footer Placeholder 11"/>
          <p:cNvSpPr>
            <a:spLocks noGrp="1"/>
          </p:cNvSpPr>
          <p:nvPr>
            <p:ph type="ftr" sz="quarter" idx="17"/>
          </p:nvPr>
        </p:nvSpPr>
        <p:spPr>
          <a:xfrm>
            <a:off x="3581400" y="6492681"/>
            <a:ext cx="1992083" cy="365125"/>
          </a:xfrm>
        </p:spPr>
        <p:txBody>
          <a:bodyPr rtlCol="0"/>
          <a:lstStyle>
            <a:lvl1pPr>
              <a:defRPr sz="1000" baseline="0"/>
            </a:lvl1pPr>
          </a:lstStyle>
          <a:p>
            <a:r>
              <a:rPr lang="en-US" dirty="0" smtClean="0"/>
              <a:t>Proprietary and Confidential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8F4CD94-E8AA-4E48-930C-ACF93CC89570}" type="datetime1">
              <a:rPr lang="en-US" smtClean="0"/>
              <a:t>6/14/11</a:t>
            </a:fld>
            <a:endParaRPr lang="en-US" dirty="0"/>
          </a:p>
        </p:txBody>
      </p:sp>
      <p:sp>
        <p:nvSpPr>
          <p:cNvPr id="12" name="Slide Number Placeholder 11"/>
          <p:cNvSpPr>
            <a:spLocks noGrp="1"/>
          </p:cNvSpPr>
          <p:nvPr>
            <p:ph type="sldNum" sz="quarter" idx="16"/>
          </p:nvPr>
        </p:nvSpPr>
        <p:spPr/>
        <p:txBody>
          <a:bodyPr rtlCol="0"/>
          <a:lstStyle/>
          <a:p>
            <a:fld id="{B8135125-4751-4D33-AC92-8360D0A3721E}" type="slidenum">
              <a:rPr lang="en-US" smtClean="0"/>
              <a:pPr/>
              <a:t>‹#›</a:t>
            </a:fld>
            <a:endParaRPr lang="en-US" dirty="0"/>
          </a:p>
        </p:txBody>
      </p:sp>
      <p:sp>
        <p:nvSpPr>
          <p:cNvPr id="14" name="Footer Placeholder 13"/>
          <p:cNvSpPr>
            <a:spLocks noGrp="1"/>
          </p:cNvSpPr>
          <p:nvPr>
            <p:ph type="ftr" sz="quarter" idx="17"/>
          </p:nvPr>
        </p:nvSpPr>
        <p:spPr/>
        <p:txBody>
          <a:bodyPr rtlCol="0"/>
          <a:lstStyle/>
          <a:p>
            <a:r>
              <a:rPr lang="en-US" dirty="0" smtClean="0"/>
              <a:t>Proprietary and Confidential</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82008B-DDB5-4A4C-BCF5-486F1345B813}" type="datetime1">
              <a:rPr lang="en-US" smtClean="0"/>
              <a:t>6/14/11</a:t>
            </a:fld>
            <a:endParaRPr lang="en-US" dirty="0"/>
          </a:p>
        </p:txBody>
      </p:sp>
      <p:sp>
        <p:nvSpPr>
          <p:cNvPr id="4" name="Footer Placeholder 3"/>
          <p:cNvSpPr>
            <a:spLocks noGrp="1"/>
          </p:cNvSpPr>
          <p:nvPr>
            <p:ph type="ftr" sz="quarter" idx="11"/>
          </p:nvPr>
        </p:nvSpPr>
        <p:spPr/>
        <p:txBody>
          <a:bodyPr/>
          <a:lstStyle/>
          <a:p>
            <a:r>
              <a:rPr lang="en-US" dirty="0" smtClean="0"/>
              <a:t>Proprietary and Confidential</a:t>
            </a: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8135125-4751-4D33-AC92-8360D0A3721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E6BCC-23EB-4828-B0BC-0B1DFCEC0ABB}" type="datetime1">
              <a:rPr lang="en-US" smtClean="0"/>
              <a:t>6/14/11</a:t>
            </a:fld>
            <a:endParaRPr lang="en-US" dirty="0"/>
          </a:p>
        </p:txBody>
      </p:sp>
      <p:sp>
        <p:nvSpPr>
          <p:cNvPr id="3" name="Footer Placeholder 2"/>
          <p:cNvSpPr>
            <a:spLocks noGrp="1"/>
          </p:cNvSpPr>
          <p:nvPr>
            <p:ph type="ftr" sz="quarter" idx="11"/>
          </p:nvPr>
        </p:nvSpPr>
        <p:spPr/>
        <p:txBody>
          <a:bodyPr/>
          <a:lstStyle/>
          <a:p>
            <a:r>
              <a:rPr lang="en-US" dirty="0" smtClean="0"/>
              <a:t>Proprietary and Confidential</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8135125-4751-4D33-AC92-8360D0A3721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F058C27-9229-4601-A08D-2DA984883682}" type="datetime1">
              <a:rPr lang="en-US" smtClean="0"/>
              <a:t>6/14/11</a:t>
            </a:fld>
            <a:endParaRPr lang="en-US" dirty="0"/>
          </a:p>
        </p:txBody>
      </p:sp>
      <p:sp>
        <p:nvSpPr>
          <p:cNvPr id="6" name="Footer Placeholder 5"/>
          <p:cNvSpPr>
            <a:spLocks noGrp="1"/>
          </p:cNvSpPr>
          <p:nvPr>
            <p:ph type="ftr" sz="quarter" idx="11"/>
          </p:nvPr>
        </p:nvSpPr>
        <p:spPr/>
        <p:txBody>
          <a:bodyPr/>
          <a:lstStyle/>
          <a:p>
            <a:r>
              <a:rPr lang="en-US" dirty="0" smtClean="0"/>
              <a:t>Proprietary and Confidential</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8135125-4751-4D33-AC92-8360D0A3721E}"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74FA0530-7A55-4CDC-8D3F-735BE2B945CE}" type="datetime1">
              <a:rPr lang="en-US" smtClean="0"/>
              <a:t>6/14/11</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8135125-4751-4D33-AC92-8360D0A3721E}"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r>
              <a:rPr lang="en-US" dirty="0" smtClean="0"/>
              <a:t>Proprietary and Confidential</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4"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C08E627-D076-4D92-9D3C-4017610296F5}" type="datetime1">
              <a:rPr lang="en-US" smtClean="0"/>
              <a:t>6/14/11</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dirty="0" smtClean="0"/>
              <a:t>Proprietary and Confidential</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8135125-4751-4D33-AC92-8360D0A3721E}" type="slidenum">
              <a:rPr lang="en-US" smtClean="0"/>
              <a:pPr/>
              <a:t>‹#›</a:t>
            </a:fld>
            <a:endParaRPr lang="en-US" dirty="0"/>
          </a:p>
        </p:txBody>
      </p:sp>
      <p:pic>
        <p:nvPicPr>
          <p:cNvPr id="10" name="Picture 9" descr="mpd_logo.jpg"/>
          <p:cNvPicPr>
            <a:picLocks noChangeAspect="1"/>
          </p:cNvPicPr>
          <p:nvPr/>
        </p:nvPicPr>
        <p:blipFill>
          <a:blip r:embed="rId13" cstate="print"/>
          <a:stretch>
            <a:fillRect/>
          </a:stretch>
        </p:blipFill>
        <p:spPr>
          <a:xfrm>
            <a:off x="228600" y="6262048"/>
            <a:ext cx="1106424" cy="377190"/>
          </a:xfrm>
          <a:prstGeom prst="rect">
            <a:avLst/>
          </a:prstGeom>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fontAlgn="base">
              <a:spcBef>
                <a:spcPct val="50000"/>
              </a:spcBef>
              <a:spcAft>
                <a:spcPct val="0"/>
              </a:spcAft>
              <a:defRPr/>
            </a:pPr>
            <a:endParaRPr lang="en-US" dirty="0">
              <a:solidFill>
                <a:srgbClr val="676A55"/>
              </a:solidFill>
              <a:latin typeface="Arial" charset="0"/>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fontAlgn="base">
              <a:spcBef>
                <a:spcPct val="50000"/>
              </a:spcBef>
              <a:spcAft>
                <a:spcPct val="0"/>
              </a:spcAft>
              <a:defRPr/>
            </a:pPr>
            <a:fld id="{E540A99D-0EF3-4DD9-A044-E2A9C0B182EA}" type="slidenum">
              <a:rPr lang="en-US" smtClean="0">
                <a:solidFill>
                  <a:srgbClr val="676A55"/>
                </a:solidFill>
                <a:latin typeface="Arial" charset="0"/>
              </a:rPr>
              <a:pPr fontAlgn="base">
                <a:spcBef>
                  <a:spcPct val="50000"/>
                </a:spcBef>
                <a:spcAft>
                  <a:spcPct val="0"/>
                </a:spcAft>
                <a:defRPr/>
              </a:pPr>
              <a:t>‹#›</a:t>
            </a:fld>
            <a:endParaRPr lang="en-US" dirty="0">
              <a:solidFill>
                <a:srgbClr val="676A55"/>
              </a:solidFill>
              <a:latin typeface="Times" pitchFamily="18" charset="0"/>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eaLnBrk="0" fontAlgn="base" hangingPunct="0">
              <a:spcBef>
                <a:spcPct val="50000"/>
              </a:spcBef>
              <a:spcAft>
                <a:spcPct val="0"/>
              </a:spcAft>
            </a:pPr>
            <a:endParaRPr lang="en-US" sz="1600" dirty="0">
              <a:solidFill>
                <a:srgbClr val="000000"/>
              </a:solidFill>
              <a:latin typeface="Arial" charset="0"/>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eaLnBrk="0" fontAlgn="base" hangingPunct="0">
              <a:spcBef>
                <a:spcPct val="50000"/>
              </a:spcBef>
              <a:spcAft>
                <a:spcPct val="0"/>
              </a:spcAft>
            </a:pPr>
            <a:endParaRPr lang="en-US" sz="1600" dirty="0">
              <a:solidFill>
                <a:srgbClr val="000000"/>
              </a:solidFill>
              <a:latin typeface="Arial" charset="0"/>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50000"/>
              </a:spcBef>
              <a:spcAft>
                <a:spcPct val="0"/>
              </a:spcAft>
            </a:pPr>
            <a:endParaRPr lang="en-US" sz="1600" dirty="0">
              <a:solidFill>
                <a:prstClr val="white"/>
              </a:solidFill>
            </a:endParaRPr>
          </a:p>
        </p:txBody>
      </p:sp>
      <p:pic>
        <p:nvPicPr>
          <p:cNvPr id="11" name="Picture 10" descr="mpd_logo.jpg"/>
          <p:cNvPicPr>
            <a:picLocks noChangeAspect="1"/>
          </p:cNvPicPr>
          <p:nvPr/>
        </p:nvPicPr>
        <p:blipFill>
          <a:blip r:embed="rId14" cstate="print"/>
          <a:stretch>
            <a:fillRect/>
          </a:stretch>
        </p:blipFill>
        <p:spPr>
          <a:xfrm>
            <a:off x="7725225" y="6321951"/>
            <a:ext cx="1374648" cy="468630"/>
          </a:xfrm>
          <a:prstGeom prst="rect">
            <a:avLst/>
          </a:prstGeom>
        </p:spPr>
      </p:pic>
    </p:spTree>
    <p:extLst>
      <p:ext uri="{BB962C8B-B14F-4D97-AF65-F5344CB8AC3E}">
        <p14:creationId xmlns:p14="http://schemas.microsoft.com/office/powerpoint/2010/main" val="369188231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rds.yahoo.com/_ylt=A9iby4TY8GdEdssApbSJzbkF;_ylu=X3oDMTBkY2lwYWZoBHBvcwM2MARzZWMDc3I-/SIG=1frap500e/EXP=1147748952/**http:/images.search.yahoo.com/search/images/view?back=http://images.search.yahoo.com/search/images?p=Server+AND+bmp&amp;ei=UTF-8&amp;qp_p=server+bmp&amp;imgsz=all&amp;fr=FP-tab-web-t&amp;b=41&amp;w=360&amp;h=207&amp;imgurl=www.rocketsinc.com/images/serverfamily.bmp&amp;rurl=http://www.rocketsinc.com/images&amp;size=218.4kB&amp;name=serverfamily.bmp&amp;p=Server+AND+bmp&amp;type=bmp&amp;no=60&amp;tt=654&amp;ei=UTF-8" TargetMode="External"/><Relationship Id="rId4" Type="http://schemas.openxmlformats.org/officeDocument/2006/relationships/image" Target="../media/image5.jpeg"/><Relationship Id="rId5" Type="http://schemas.openxmlformats.org/officeDocument/2006/relationships/image" Target="../media/image6.jpeg"/><Relationship Id="rId6" Type="http://schemas.openxmlformats.org/officeDocument/2006/relationships/image" Target="../media/image7.jpeg"/><Relationship Id="rId7" Type="http://schemas.openxmlformats.org/officeDocument/2006/relationships/image" Target="../media/image8.jpe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jpeg"/><Relationship Id="rId11" Type="http://schemas.openxmlformats.org/officeDocument/2006/relationships/image" Target="../media/image12.png"/><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2400" b="1" dirty="0" smtClean="0">
                <a:solidFill>
                  <a:schemeClr val="tx1"/>
                </a:solidFill>
              </a:rPr>
              <a:t>Network Interchange, Innovation, and entry</a:t>
            </a:r>
            <a:br>
              <a:rPr lang="en-US" sz="2400" b="1" dirty="0" smtClean="0">
                <a:solidFill>
                  <a:schemeClr val="tx1"/>
                </a:solidFill>
              </a:rPr>
            </a:br>
            <a:r>
              <a:rPr lang="en-US" sz="1800" b="1" dirty="0" smtClean="0">
                <a:solidFill>
                  <a:schemeClr val="tx1"/>
                </a:solidFill>
              </a:rPr>
              <a:t>Tools to drive Participation and Growth</a:t>
            </a:r>
            <a:endParaRPr lang="en-US" dirty="0">
              <a:solidFill>
                <a:schemeClr val="tx1"/>
              </a:solidFill>
            </a:endParaRPr>
          </a:p>
        </p:txBody>
      </p:sp>
      <p:sp>
        <p:nvSpPr>
          <p:cNvPr id="3" name="Subtitle 2"/>
          <p:cNvSpPr>
            <a:spLocks noGrp="1"/>
          </p:cNvSpPr>
          <p:nvPr>
            <p:ph type="subTitle" idx="1"/>
          </p:nvPr>
        </p:nvSpPr>
        <p:spPr/>
        <p:txBody>
          <a:bodyPr>
            <a:normAutofit/>
          </a:bodyPr>
          <a:lstStyle/>
          <a:p>
            <a:pPr algn="l"/>
            <a:r>
              <a:rPr lang="en-US" sz="1800" b="1" dirty="0" smtClean="0">
                <a:solidFill>
                  <a:schemeClr val="tx2"/>
                </a:solidFill>
                <a:effectLst>
                  <a:outerShdw blurRad="38100" dist="38100" dir="2700000" algn="tl">
                    <a:srgbClr val="000000">
                      <a:alpha val="43137"/>
                    </a:srgbClr>
                  </a:outerShdw>
                </a:effectLst>
              </a:rPr>
              <a:t>Tim Attinger – Managing Director, MPD</a:t>
            </a:r>
          </a:p>
        </p:txBody>
      </p:sp>
      <p:sp>
        <p:nvSpPr>
          <p:cNvPr id="4" name="TextBox 3"/>
          <p:cNvSpPr txBox="1"/>
          <p:nvPr/>
        </p:nvSpPr>
        <p:spPr>
          <a:xfrm>
            <a:off x="304800" y="6229290"/>
            <a:ext cx="1676400" cy="400110"/>
          </a:xfrm>
          <a:prstGeom prst="rect">
            <a:avLst/>
          </a:prstGeom>
          <a:noFill/>
        </p:spPr>
        <p:txBody>
          <a:bodyPr wrap="square" rtlCol="0">
            <a:spAutoFit/>
          </a:bodyPr>
          <a:lstStyle/>
          <a:p>
            <a:r>
              <a:rPr lang="en-US" sz="2000" dirty="0" smtClean="0"/>
              <a:t>June</a:t>
            </a:r>
            <a:r>
              <a:rPr lang="en-US" dirty="0" smtClean="0"/>
              <a:t> 15, 2011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6"/>
          <p:cNvSpPr>
            <a:spLocks noGrp="1" noChangeArrowheads="1"/>
          </p:cNvSpPr>
          <p:nvPr>
            <p:ph type="title"/>
          </p:nvPr>
        </p:nvSpPr>
        <p:spPr/>
        <p:txBody>
          <a:bodyPr>
            <a:normAutofit/>
          </a:bodyPr>
          <a:lstStyle/>
          <a:p>
            <a:r>
              <a:rPr lang="en-US" sz="3000" dirty="0" smtClean="0">
                <a:solidFill>
                  <a:schemeClr val="tx1"/>
                </a:solidFill>
                <a:latin typeface="+mn-lt"/>
              </a:rPr>
              <a:t>Interchange Mechanisms in Platform Markets</a:t>
            </a:r>
          </a:p>
        </p:txBody>
      </p:sp>
      <p:sp>
        <p:nvSpPr>
          <p:cNvPr id="4100" name="Rectangle 7"/>
          <p:cNvSpPr>
            <a:spLocks noGrp="1" noChangeArrowheads="1"/>
          </p:cNvSpPr>
          <p:nvPr>
            <p:ph type="body" idx="1"/>
          </p:nvPr>
        </p:nvSpPr>
        <p:spPr>
          <a:xfrm>
            <a:off x="1014413" y="2743200"/>
            <a:ext cx="7824787" cy="3425401"/>
          </a:xfrm>
        </p:spPr>
        <p:txBody>
          <a:bodyPr>
            <a:normAutofit fontScale="92500"/>
          </a:bodyPr>
          <a:lstStyle/>
          <a:p>
            <a:pPr marL="0" indent="0">
              <a:spcBef>
                <a:spcPct val="55000"/>
              </a:spcBef>
              <a:spcAft>
                <a:spcPct val="55000"/>
              </a:spcAft>
              <a:buFont typeface="Arial" charset="0"/>
              <a:buNone/>
            </a:pPr>
            <a:r>
              <a:rPr lang="en-US" sz="1800" b="1" dirty="0" smtClean="0"/>
              <a:t>Interchange:</a:t>
            </a:r>
            <a:r>
              <a:rPr lang="en-US" sz="1800" dirty="0" smtClean="0"/>
              <a:t> Flexible and market-driven interchange mechanisms are necessary to the growth of payments network businesses</a:t>
            </a:r>
          </a:p>
          <a:p>
            <a:pPr marL="0" indent="0">
              <a:spcBef>
                <a:spcPct val="55000"/>
              </a:spcBef>
              <a:spcAft>
                <a:spcPct val="55000"/>
              </a:spcAft>
              <a:buFont typeface="Arial" charset="0"/>
              <a:buNone/>
            </a:pPr>
            <a:r>
              <a:rPr lang="en-US" sz="1800" b="1" dirty="0" smtClean="0"/>
              <a:t>Entrants and Innovators:</a:t>
            </a:r>
            <a:r>
              <a:rPr lang="en-US" sz="1800" dirty="0" smtClean="0"/>
              <a:t> New payments entrants and new players in most platform businesses use market-driven interchange mechanisms to stimulate adoption and growth </a:t>
            </a:r>
          </a:p>
          <a:p>
            <a:pPr marL="0" indent="0">
              <a:spcBef>
                <a:spcPct val="55000"/>
              </a:spcBef>
              <a:spcAft>
                <a:spcPct val="55000"/>
              </a:spcAft>
              <a:buFont typeface="Arial" charset="0"/>
              <a:buNone/>
            </a:pPr>
            <a:r>
              <a:rPr lang="en-US" sz="1800" b="1" dirty="0" smtClean="0"/>
              <a:t>Competitive Dynamics:</a:t>
            </a:r>
            <a:r>
              <a:rPr lang="en-US" sz="1800" dirty="0" smtClean="0"/>
              <a:t> In network competition, payments networks use interchange to compete for issuer and merchant product adoption</a:t>
            </a:r>
          </a:p>
          <a:p>
            <a:pPr marL="0" indent="0">
              <a:spcBef>
                <a:spcPct val="55000"/>
              </a:spcBef>
              <a:spcAft>
                <a:spcPct val="55000"/>
              </a:spcAft>
              <a:buFont typeface="Arial" charset="0"/>
              <a:buNone/>
            </a:pPr>
            <a:r>
              <a:rPr lang="en-US" sz="1800" b="1" dirty="0" smtClean="0"/>
              <a:t>Incumbent Advantages:</a:t>
            </a:r>
            <a:r>
              <a:rPr lang="en-US" sz="1800" dirty="0" smtClean="0"/>
              <a:t> Interchange fee regulation naturally disadvantages new entrants because they lose the flexibility in payments network pricing that 1) is necessary to drive adoption, and 2) their competitors enjoyed in building their networks</a:t>
            </a:r>
            <a:endParaRPr lang="en-US" sz="1800" b="1" dirty="0" smtClean="0"/>
          </a:p>
        </p:txBody>
      </p:sp>
      <p:sp>
        <p:nvSpPr>
          <p:cNvPr id="4101" name="Text Box 4"/>
          <p:cNvSpPr txBox="1">
            <a:spLocks noChangeArrowheads="1"/>
          </p:cNvSpPr>
          <p:nvPr/>
        </p:nvSpPr>
        <p:spPr bwMode="auto">
          <a:xfrm>
            <a:off x="282575" y="912813"/>
            <a:ext cx="8461375" cy="457200"/>
          </a:xfrm>
          <a:prstGeom prst="rect">
            <a:avLst/>
          </a:prstGeom>
          <a:noFill/>
          <a:ln w="12700">
            <a:noFill/>
            <a:miter lim="800000"/>
            <a:headEnd type="none" w="sm" len="sm"/>
            <a:tailEnd type="none" w="sm" len="sm"/>
          </a:ln>
        </p:spPr>
        <p:txBody>
          <a:bodyPr>
            <a:spAutoFit/>
          </a:bodyPr>
          <a:lstStyle/>
          <a:p>
            <a:pPr eaLnBrk="0" hangingPunct="0">
              <a:spcBef>
                <a:spcPct val="0"/>
              </a:spcBef>
            </a:pPr>
            <a:r>
              <a:rPr lang="en-US" sz="2400" b="0" dirty="0">
                <a:solidFill>
                  <a:schemeClr val="tx1"/>
                </a:solidFill>
              </a:rPr>
              <a:t> </a:t>
            </a:r>
          </a:p>
        </p:txBody>
      </p:sp>
      <p:sp>
        <p:nvSpPr>
          <p:cNvPr id="4102" name="Text Box 5"/>
          <p:cNvSpPr txBox="1">
            <a:spLocks noChangeArrowheads="1"/>
          </p:cNvSpPr>
          <p:nvPr/>
        </p:nvSpPr>
        <p:spPr bwMode="auto">
          <a:xfrm>
            <a:off x="465138" y="1619059"/>
            <a:ext cx="8267700" cy="997196"/>
          </a:xfrm>
          <a:prstGeom prst="rect">
            <a:avLst/>
          </a:prstGeom>
          <a:noFill/>
          <a:ln w="12700">
            <a:noFill/>
            <a:miter lim="800000"/>
            <a:headEnd/>
            <a:tailEnd/>
          </a:ln>
        </p:spPr>
        <p:txBody>
          <a:bodyPr lIns="0" tIns="0" rIns="0" bIns="0">
            <a:spAutoFit/>
          </a:bodyPr>
          <a:lstStyle/>
          <a:p>
            <a:pPr eaLnBrk="0" hangingPunct="0">
              <a:lnSpc>
                <a:spcPct val="90000"/>
              </a:lnSpc>
              <a:spcBef>
                <a:spcPct val="25000"/>
              </a:spcBef>
              <a:spcAft>
                <a:spcPct val="25000"/>
              </a:spcAft>
            </a:pPr>
            <a:r>
              <a:rPr lang="en-US" sz="2400" dirty="0" smtClean="0"/>
              <a:t>Adoption and growth of, and innovation in, platform businesses requires an interchange mechanism that attracts participants to the platform and stimulates activity by shifting value/cost between them</a:t>
            </a:r>
            <a:endParaRPr lang="en-US" sz="2400" dirty="0"/>
          </a:p>
        </p:txBody>
      </p:sp>
      <p:sp>
        <p:nvSpPr>
          <p:cNvPr id="4103" name="Line 8"/>
          <p:cNvSpPr>
            <a:spLocks noChangeShapeType="1"/>
          </p:cNvSpPr>
          <p:nvPr/>
        </p:nvSpPr>
        <p:spPr bwMode="auto">
          <a:xfrm>
            <a:off x="422782" y="3429000"/>
            <a:ext cx="8080375" cy="0"/>
          </a:xfrm>
          <a:prstGeom prst="line">
            <a:avLst/>
          </a:prstGeom>
          <a:noFill/>
          <a:ln w="28575">
            <a:solidFill>
              <a:srgbClr val="667BC6"/>
            </a:solidFill>
            <a:round/>
            <a:headEnd/>
            <a:tailEnd/>
          </a:ln>
        </p:spPr>
        <p:txBody>
          <a:bodyPr lIns="0" tIns="0" rIns="0" bIns="0">
            <a:spAutoFit/>
          </a:bodyPr>
          <a:lstStyle/>
          <a:p>
            <a:endParaRPr lang="en-US" dirty="0"/>
          </a:p>
        </p:txBody>
      </p:sp>
      <p:sp>
        <p:nvSpPr>
          <p:cNvPr id="4104" name="Line 13"/>
          <p:cNvSpPr>
            <a:spLocks noChangeShapeType="1"/>
          </p:cNvSpPr>
          <p:nvPr/>
        </p:nvSpPr>
        <p:spPr bwMode="auto">
          <a:xfrm>
            <a:off x="422783" y="4267200"/>
            <a:ext cx="8080375" cy="0"/>
          </a:xfrm>
          <a:prstGeom prst="line">
            <a:avLst/>
          </a:prstGeom>
          <a:noFill/>
          <a:ln w="28575">
            <a:solidFill>
              <a:srgbClr val="667BC6"/>
            </a:solidFill>
            <a:round/>
            <a:headEnd/>
            <a:tailEnd/>
          </a:ln>
        </p:spPr>
        <p:txBody>
          <a:bodyPr lIns="0" tIns="0" rIns="0" bIns="0">
            <a:spAutoFit/>
          </a:bodyPr>
          <a:lstStyle/>
          <a:p>
            <a:endParaRPr lang="en-US" dirty="0"/>
          </a:p>
        </p:txBody>
      </p:sp>
      <p:sp>
        <p:nvSpPr>
          <p:cNvPr id="4105" name="Diamond 1"/>
          <p:cNvSpPr>
            <a:spLocks noChangeAspect="1" noChangeArrowheads="1"/>
          </p:cNvSpPr>
          <p:nvPr/>
        </p:nvSpPr>
        <p:spPr bwMode="auto">
          <a:xfrm>
            <a:off x="478854" y="2822999"/>
            <a:ext cx="233363" cy="242887"/>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
        <p:nvSpPr>
          <p:cNvPr id="4106" name="Diamond 12"/>
          <p:cNvSpPr>
            <a:spLocks noChangeAspect="1" noChangeArrowheads="1"/>
          </p:cNvSpPr>
          <p:nvPr/>
        </p:nvSpPr>
        <p:spPr bwMode="auto">
          <a:xfrm>
            <a:off x="478378" y="4558665"/>
            <a:ext cx="234315" cy="241935"/>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
        <p:nvSpPr>
          <p:cNvPr id="4107" name="Diamond 13"/>
          <p:cNvSpPr>
            <a:spLocks noChangeAspect="1" noChangeArrowheads="1"/>
          </p:cNvSpPr>
          <p:nvPr/>
        </p:nvSpPr>
        <p:spPr bwMode="auto">
          <a:xfrm>
            <a:off x="478854" y="3657600"/>
            <a:ext cx="233362" cy="242887"/>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
        <p:nvSpPr>
          <p:cNvPr id="13" name="Line 13"/>
          <p:cNvSpPr>
            <a:spLocks noChangeShapeType="1"/>
          </p:cNvSpPr>
          <p:nvPr/>
        </p:nvSpPr>
        <p:spPr bwMode="auto">
          <a:xfrm>
            <a:off x="413079" y="5105400"/>
            <a:ext cx="8080375" cy="0"/>
          </a:xfrm>
          <a:prstGeom prst="line">
            <a:avLst/>
          </a:prstGeom>
          <a:noFill/>
          <a:ln w="28575">
            <a:solidFill>
              <a:srgbClr val="667BC6"/>
            </a:solidFill>
            <a:round/>
            <a:headEnd/>
            <a:tailEnd/>
          </a:ln>
        </p:spPr>
        <p:txBody>
          <a:bodyPr lIns="0" tIns="0" rIns="0" bIns="0">
            <a:spAutoFit/>
          </a:bodyPr>
          <a:lstStyle/>
          <a:p>
            <a:endParaRPr lang="en-US" dirty="0"/>
          </a:p>
        </p:txBody>
      </p:sp>
      <p:sp>
        <p:nvSpPr>
          <p:cNvPr id="14" name="Diamond 12"/>
          <p:cNvSpPr>
            <a:spLocks noChangeAspect="1" noChangeArrowheads="1"/>
          </p:cNvSpPr>
          <p:nvPr/>
        </p:nvSpPr>
        <p:spPr bwMode="auto">
          <a:xfrm>
            <a:off x="478378" y="5396865"/>
            <a:ext cx="234315" cy="241935"/>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
        <p:nvSpPr>
          <p:cNvPr id="15" name="Slide Number Placeholder 6"/>
          <p:cNvSpPr>
            <a:spLocks noGrp="1"/>
          </p:cNvSpPr>
          <p:nvPr>
            <p:ph type="sldNum" sz="quarter" idx="12"/>
          </p:nvPr>
        </p:nvSpPr>
        <p:spPr>
          <a:xfrm>
            <a:off x="0" y="1272222"/>
            <a:ext cx="533400" cy="244476"/>
          </a:xfrm>
        </p:spPr>
        <p:txBody>
          <a:bodyPr>
            <a:normAutofit fontScale="85000" lnSpcReduction="20000"/>
          </a:bodyPr>
          <a:lstStyle/>
          <a:p>
            <a:fld id="{B8135125-4751-4D33-AC92-8360D0A3721E}" type="slidenum">
              <a:rPr lang="en-US" smtClean="0"/>
              <a:pPr/>
              <a:t>2</a:t>
            </a:fld>
            <a:endParaRPr lang="en-US" dirty="0"/>
          </a:p>
        </p:txBody>
      </p:sp>
    </p:spTree>
    <p:extLst>
      <p:ext uri="{BB962C8B-B14F-4D97-AF65-F5344CB8AC3E}">
        <p14:creationId xmlns:p14="http://schemas.microsoft.com/office/powerpoint/2010/main" val="1720964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12"/>
          <p:cNvSpPr txBox="1">
            <a:spLocks noChangeArrowheads="1"/>
          </p:cNvSpPr>
          <p:nvPr/>
        </p:nvSpPr>
        <p:spPr bwMode="auto">
          <a:xfrm>
            <a:off x="341313" y="715963"/>
            <a:ext cx="8364537" cy="334962"/>
          </a:xfrm>
          <a:prstGeom prst="rect">
            <a:avLst/>
          </a:prstGeom>
          <a:noFill/>
          <a:ln w="12700" algn="ctr">
            <a:noFill/>
            <a:miter lim="800000"/>
            <a:headEnd/>
            <a:tailEnd/>
          </a:ln>
        </p:spPr>
        <p:txBody>
          <a:bodyPr lIns="0" tIns="0" rIns="0" bIns="0">
            <a:spAutoFit/>
          </a:bodyPr>
          <a:lstStyle/>
          <a:p>
            <a:r>
              <a:rPr lang="en-US" sz="2200" dirty="0">
                <a:cs typeface="Arial" charset="0"/>
              </a:rPr>
              <a:t> </a:t>
            </a:r>
          </a:p>
        </p:txBody>
      </p:sp>
      <p:sp>
        <p:nvSpPr>
          <p:cNvPr id="7179" name="Rectangle 12"/>
          <p:cNvSpPr>
            <a:spLocks noChangeArrowheads="1"/>
          </p:cNvSpPr>
          <p:nvPr/>
        </p:nvSpPr>
        <p:spPr bwMode="black">
          <a:xfrm>
            <a:off x="554133" y="534987"/>
            <a:ext cx="7092950" cy="515938"/>
          </a:xfrm>
          <a:prstGeom prst="rect">
            <a:avLst/>
          </a:prstGeom>
          <a:noFill/>
          <a:ln w="12700" algn="ctr">
            <a:noFill/>
            <a:miter lim="800000"/>
            <a:headEnd/>
            <a:tailEnd/>
          </a:ln>
        </p:spPr>
        <p:txBody>
          <a:bodyPr lIns="65088" tIns="26988" rIns="65088" bIns="26988">
            <a:spAutoFit/>
          </a:bodyPr>
          <a:lstStyle/>
          <a:p>
            <a:pPr defTabSz="912813"/>
            <a:r>
              <a:rPr lang="en-US" sz="3000" dirty="0" smtClean="0">
                <a:cs typeface="Arial" charset="0"/>
              </a:rPr>
              <a:t>Network Business Fundamentals for Growth</a:t>
            </a:r>
            <a:endParaRPr lang="en-US" sz="3000" dirty="0">
              <a:cs typeface="Arial" charset="0"/>
            </a:endParaRPr>
          </a:p>
        </p:txBody>
      </p:sp>
      <p:sp>
        <p:nvSpPr>
          <p:cNvPr id="11" name="Rectangle 5"/>
          <p:cNvSpPr>
            <a:spLocks noChangeArrowheads="1"/>
          </p:cNvSpPr>
          <p:nvPr/>
        </p:nvSpPr>
        <p:spPr bwMode="gray">
          <a:xfrm>
            <a:off x="3962400" y="2362200"/>
            <a:ext cx="4953000" cy="4343400"/>
          </a:xfrm>
          <a:prstGeom prst="rect">
            <a:avLst/>
          </a:prstGeom>
          <a:noFill/>
          <a:ln w="12700" algn="ctr">
            <a:noFill/>
            <a:miter lim="800000"/>
            <a:headEnd/>
            <a:tailEnd/>
          </a:ln>
        </p:spPr>
        <p:txBody>
          <a:bodyPr lIns="0" tIns="0" rIns="0" bIns="0" anchor="ctr"/>
          <a:lstStyle/>
          <a:p>
            <a:pPr marL="876300" lvl="1" indent="-419100">
              <a:buFontTx/>
              <a:buAutoNum type="arabicParenR"/>
            </a:pPr>
            <a:r>
              <a:rPr lang="en-US" sz="2000" b="1" dirty="0">
                <a:cs typeface="Arial" charset="0"/>
              </a:rPr>
              <a:t>Attract Participants: </a:t>
            </a:r>
            <a:r>
              <a:rPr lang="en-US" dirty="0">
                <a:cs typeface="Arial" charset="0"/>
              </a:rPr>
              <a:t>Penetrate new stakeholder segments by identifying </a:t>
            </a:r>
            <a:r>
              <a:rPr lang="en-US" dirty="0" smtClean="0">
                <a:cs typeface="Arial" charset="0"/>
              </a:rPr>
              <a:t>and </a:t>
            </a:r>
            <a:r>
              <a:rPr lang="en-US" dirty="0">
                <a:cs typeface="Arial" charset="0"/>
              </a:rPr>
              <a:t>serving needs </a:t>
            </a:r>
            <a:r>
              <a:rPr lang="en-US" dirty="0" smtClean="0">
                <a:cs typeface="Arial" charset="0"/>
              </a:rPr>
              <a:t>uniquely (ex: special rates / services for a new acceptance segment)</a:t>
            </a:r>
            <a:endParaRPr lang="en-US" dirty="0">
              <a:cs typeface="Arial" charset="0"/>
            </a:endParaRPr>
          </a:p>
          <a:p>
            <a:pPr marL="876300" lvl="1" indent="-419100">
              <a:buFontTx/>
              <a:buAutoNum type="arabicParenR"/>
            </a:pPr>
            <a:r>
              <a:rPr lang="en-US" sz="2000" b="1" dirty="0">
                <a:cs typeface="Arial" charset="0"/>
              </a:rPr>
              <a:t>Drive </a:t>
            </a:r>
            <a:r>
              <a:rPr lang="en-US" sz="2000" b="1" dirty="0" smtClean="0">
                <a:cs typeface="Arial" charset="0"/>
              </a:rPr>
              <a:t>Interactions: </a:t>
            </a:r>
            <a:r>
              <a:rPr lang="en-US" dirty="0">
                <a:cs typeface="Arial" charset="0"/>
              </a:rPr>
              <a:t>Deliver product, service, channel innovation to drive access to network and enable more interactions between </a:t>
            </a:r>
            <a:r>
              <a:rPr lang="en-US" dirty="0" smtClean="0">
                <a:cs typeface="Arial" charset="0"/>
              </a:rPr>
              <a:t>stakeholders (ex: prepaid load networks) </a:t>
            </a:r>
            <a:endParaRPr lang="en-US" dirty="0">
              <a:cs typeface="Arial" charset="0"/>
            </a:endParaRPr>
          </a:p>
          <a:p>
            <a:pPr marL="876300" lvl="1" indent="-419100">
              <a:buFontTx/>
              <a:buAutoNum type="arabicParenR"/>
            </a:pPr>
            <a:r>
              <a:rPr lang="en-US" sz="2000" b="1" dirty="0">
                <a:cs typeface="Arial" charset="0"/>
              </a:rPr>
              <a:t>Add Value to Each Interaction: </a:t>
            </a:r>
            <a:r>
              <a:rPr lang="en-US" dirty="0">
                <a:cs typeface="Arial" charset="0"/>
              </a:rPr>
              <a:t>Innovate services and value in the network "cloud" to drive value to interactions between network participants, </a:t>
            </a:r>
            <a:r>
              <a:rPr lang="en-US" dirty="0" smtClean="0">
                <a:cs typeface="Arial" charset="0"/>
              </a:rPr>
              <a:t>therefore driving transactions </a:t>
            </a:r>
            <a:r>
              <a:rPr lang="en-US" dirty="0">
                <a:cs typeface="Arial" charset="0"/>
              </a:rPr>
              <a:t>that underpin those </a:t>
            </a:r>
            <a:r>
              <a:rPr lang="en-US" dirty="0" smtClean="0">
                <a:cs typeface="Arial" charset="0"/>
              </a:rPr>
              <a:t>interactions (ex: marketing information applications)</a:t>
            </a:r>
            <a:endParaRPr lang="en-US" dirty="0">
              <a:cs typeface="Arial" charset="0"/>
            </a:endParaRPr>
          </a:p>
        </p:txBody>
      </p:sp>
      <p:sp>
        <p:nvSpPr>
          <p:cNvPr id="12" name="Rectangle 67"/>
          <p:cNvSpPr>
            <a:spLocks noChangeArrowheads="1"/>
          </p:cNvSpPr>
          <p:nvPr/>
        </p:nvSpPr>
        <p:spPr bwMode="black">
          <a:xfrm>
            <a:off x="522288" y="1524000"/>
            <a:ext cx="8393112" cy="431800"/>
          </a:xfrm>
          <a:prstGeom prst="rect">
            <a:avLst/>
          </a:prstGeom>
          <a:noFill/>
          <a:ln w="9525">
            <a:noFill/>
            <a:miter lim="800000"/>
            <a:headEnd/>
            <a:tailEnd/>
          </a:ln>
        </p:spPr>
        <p:txBody>
          <a:bodyPr lIns="0" tIns="0" rIns="0" bIns="0"/>
          <a:lstStyle/>
          <a:p>
            <a:pPr defTabSz="912813"/>
            <a:r>
              <a:rPr lang="en-US" sz="2400" dirty="0">
                <a:cs typeface="Arial" charset="0"/>
              </a:rPr>
              <a:t>Maximize </a:t>
            </a:r>
            <a:r>
              <a:rPr lang="en-US" sz="2400" dirty="0" smtClean="0">
                <a:cs typeface="Arial" charset="0"/>
              </a:rPr>
              <a:t>the value </a:t>
            </a:r>
            <a:r>
              <a:rPr lang="en-US" sz="2400" dirty="0">
                <a:cs typeface="Arial" charset="0"/>
              </a:rPr>
              <a:t>of </a:t>
            </a:r>
            <a:r>
              <a:rPr lang="en-US" sz="2400" dirty="0" smtClean="0">
                <a:cs typeface="Arial" charset="0"/>
              </a:rPr>
              <a:t>the network </a:t>
            </a:r>
            <a:r>
              <a:rPr lang="en-US" sz="2400" dirty="0">
                <a:cs typeface="Arial" charset="0"/>
              </a:rPr>
              <a:t>business by driving incremental participants and activity to the payments </a:t>
            </a:r>
            <a:r>
              <a:rPr lang="en-US" sz="2400" dirty="0" smtClean="0">
                <a:cs typeface="Arial" charset="0"/>
              </a:rPr>
              <a:t>network</a:t>
            </a:r>
            <a:endParaRPr lang="en-US" sz="2400" dirty="0">
              <a:cs typeface="Arial" charset="0"/>
            </a:endParaRPr>
          </a:p>
        </p:txBody>
      </p:sp>
      <p:sp>
        <p:nvSpPr>
          <p:cNvPr id="13" name="Cloud"/>
          <p:cNvSpPr>
            <a:spLocks noChangeAspect="1" noEditPoints="1" noChangeArrowheads="1"/>
          </p:cNvSpPr>
          <p:nvPr/>
        </p:nvSpPr>
        <p:spPr bwMode="auto">
          <a:xfrm>
            <a:off x="152400" y="2955925"/>
            <a:ext cx="4038600" cy="2859088"/>
          </a:xfrm>
          <a:custGeom>
            <a:avLst/>
            <a:gdLst>
              <a:gd name="T0" fmla="*/ 12527 w 21600"/>
              <a:gd name="T1" fmla="*/ 1429544 h 21600"/>
              <a:gd name="T2" fmla="*/ 2019300 w 21600"/>
              <a:gd name="T3" fmla="*/ 2856044 h 21600"/>
              <a:gd name="T4" fmla="*/ 4035235 w 21600"/>
              <a:gd name="T5" fmla="*/ 1429544 h 21600"/>
              <a:gd name="T6" fmla="*/ 2019300 w 21600"/>
              <a:gd name="T7" fmla="*/ 163471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C0C0C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dirty="0"/>
          </a:p>
        </p:txBody>
      </p:sp>
      <p:pic>
        <p:nvPicPr>
          <p:cNvPr id="14" name="Picture 65" descr="Go to fullsize image">
            <a:hlinkClick r:id="rId3"/>
          </p:cNvPr>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814513" y="4006850"/>
            <a:ext cx="857250" cy="530225"/>
          </a:xfrm>
          <a:prstGeom prst="rect">
            <a:avLst/>
          </a:prstGeom>
          <a:noFill/>
          <a:ln w="9525">
            <a:noFill/>
            <a:miter lim="800000"/>
            <a:headEnd/>
            <a:tailEnd/>
          </a:ln>
        </p:spPr>
      </p:pic>
      <p:pic>
        <p:nvPicPr>
          <p:cNvPr id="15" name="Picture 56" descr="63_10_10_Acquirer"/>
          <p:cNvPicPr>
            <a:picLocks noChangeAspect="1" noChangeArrowheads="1"/>
          </p:cNvPicPr>
          <p:nvPr/>
        </p:nvPicPr>
        <p:blipFill>
          <a:blip r:embed="rId5">
            <a:clrChange>
              <a:clrFrom>
                <a:srgbClr val="FFFFFF"/>
              </a:clrFrom>
              <a:clrTo>
                <a:srgbClr val="FFFFFF">
                  <a:alpha val="0"/>
                </a:srgbClr>
              </a:clrTo>
            </a:clrChange>
            <a:lum contrast="18000"/>
          </a:blip>
          <a:srcRect/>
          <a:stretch>
            <a:fillRect/>
          </a:stretch>
        </p:blipFill>
        <p:spPr bwMode="auto">
          <a:xfrm>
            <a:off x="700088" y="2708275"/>
            <a:ext cx="812800" cy="682625"/>
          </a:xfrm>
          <a:prstGeom prst="rect">
            <a:avLst/>
          </a:prstGeom>
          <a:noFill/>
          <a:ln w="9525">
            <a:noFill/>
            <a:miter lim="800000"/>
            <a:headEnd/>
            <a:tailEnd/>
          </a:ln>
        </p:spPr>
      </p:pic>
      <p:pic>
        <p:nvPicPr>
          <p:cNvPr id="16" name="Picture 56" descr="63_10_10_Acquirer"/>
          <p:cNvPicPr>
            <a:picLocks noChangeAspect="1" noChangeArrowheads="1"/>
          </p:cNvPicPr>
          <p:nvPr/>
        </p:nvPicPr>
        <p:blipFill>
          <a:blip r:embed="rId5">
            <a:clrChange>
              <a:clrFrom>
                <a:srgbClr val="FFFFFF"/>
              </a:clrFrom>
              <a:clrTo>
                <a:srgbClr val="FFFFFF">
                  <a:alpha val="0"/>
                </a:srgbClr>
              </a:clrTo>
            </a:clrChange>
            <a:lum contrast="18000"/>
          </a:blip>
          <a:srcRect/>
          <a:stretch>
            <a:fillRect/>
          </a:stretch>
        </p:blipFill>
        <p:spPr bwMode="auto">
          <a:xfrm>
            <a:off x="3116263" y="5032375"/>
            <a:ext cx="814387" cy="682625"/>
          </a:xfrm>
          <a:prstGeom prst="rect">
            <a:avLst/>
          </a:prstGeom>
          <a:noFill/>
          <a:ln w="9525">
            <a:noFill/>
            <a:miter lim="800000"/>
            <a:headEnd/>
            <a:tailEnd/>
          </a:ln>
        </p:spPr>
      </p:pic>
      <p:pic>
        <p:nvPicPr>
          <p:cNvPr id="17" name="Picture 60" descr="Merchant"/>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00088" y="5080000"/>
            <a:ext cx="992187" cy="869950"/>
          </a:xfrm>
          <a:prstGeom prst="rect">
            <a:avLst/>
          </a:prstGeom>
          <a:noFill/>
          <a:ln w="9525">
            <a:noFill/>
            <a:miter lim="800000"/>
            <a:headEnd/>
            <a:tailEnd/>
          </a:ln>
        </p:spPr>
      </p:pic>
      <p:pic>
        <p:nvPicPr>
          <p:cNvPr id="18" name="Picture 60" descr="Merchant"/>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086100" y="2614613"/>
            <a:ext cx="992188" cy="869950"/>
          </a:xfrm>
          <a:prstGeom prst="rect">
            <a:avLst/>
          </a:prstGeom>
          <a:noFill/>
          <a:ln w="9525">
            <a:noFill/>
            <a:miter lim="800000"/>
            <a:headEnd/>
            <a:tailEnd/>
          </a:ln>
        </p:spPr>
      </p:pic>
      <p:pic>
        <p:nvPicPr>
          <p:cNvPr id="19" name="Picture 59" descr="People12"/>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060575" y="2479675"/>
            <a:ext cx="366713" cy="1004888"/>
          </a:xfrm>
          <a:prstGeom prst="rect">
            <a:avLst/>
          </a:prstGeom>
          <a:noFill/>
          <a:ln w="9525">
            <a:noFill/>
            <a:miter lim="800000"/>
            <a:headEnd/>
            <a:tailEnd/>
          </a:ln>
        </p:spPr>
      </p:pic>
      <p:pic>
        <p:nvPicPr>
          <p:cNvPr id="20" name="Picture 59" descr="People12"/>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822700" y="3692525"/>
            <a:ext cx="368300" cy="1004888"/>
          </a:xfrm>
          <a:prstGeom prst="rect">
            <a:avLst/>
          </a:prstGeom>
          <a:noFill/>
          <a:ln w="9525">
            <a:noFill/>
            <a:miter lim="800000"/>
            <a:headEnd/>
            <a:tailEnd/>
          </a:ln>
        </p:spPr>
      </p:pic>
      <p:pic>
        <p:nvPicPr>
          <p:cNvPr id="21" name="Picture 59" descr="People12"/>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333625" y="5213350"/>
            <a:ext cx="368300" cy="1004888"/>
          </a:xfrm>
          <a:prstGeom prst="rect">
            <a:avLst/>
          </a:prstGeom>
          <a:noFill/>
          <a:ln w="9525">
            <a:noFill/>
            <a:miter lim="800000"/>
            <a:headEnd/>
            <a:tailEnd/>
          </a:ln>
        </p:spPr>
      </p:pic>
      <p:pic>
        <p:nvPicPr>
          <p:cNvPr id="22" name="Picture 59" descr="People12"/>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69888" y="3770313"/>
            <a:ext cx="368300" cy="1004887"/>
          </a:xfrm>
          <a:prstGeom prst="rect">
            <a:avLst/>
          </a:prstGeom>
          <a:noFill/>
          <a:ln w="9525">
            <a:noFill/>
            <a:miter lim="800000"/>
            <a:headEnd/>
            <a:tailEnd/>
          </a:ln>
        </p:spPr>
      </p:pic>
      <p:sp>
        <p:nvSpPr>
          <p:cNvPr id="23" name="Text Box 66"/>
          <p:cNvSpPr txBox="1">
            <a:spLocks noChangeArrowheads="1"/>
          </p:cNvSpPr>
          <p:nvPr/>
        </p:nvSpPr>
        <p:spPr bwMode="auto">
          <a:xfrm>
            <a:off x="1739900" y="4559300"/>
            <a:ext cx="1006475" cy="276225"/>
          </a:xfrm>
          <a:prstGeom prst="rect">
            <a:avLst/>
          </a:prstGeom>
          <a:noFill/>
          <a:ln w="12700" algn="ctr">
            <a:noFill/>
            <a:miter lim="800000"/>
            <a:headEnd/>
            <a:tailEnd/>
          </a:ln>
        </p:spPr>
        <p:txBody>
          <a:bodyPr lIns="0" tIns="0" rIns="0" bIns="0">
            <a:spAutoFit/>
          </a:bodyPr>
          <a:lstStyle/>
          <a:p>
            <a:pPr algn="ctr"/>
            <a:r>
              <a:rPr lang="en-US" dirty="0"/>
              <a:t>Network</a:t>
            </a:r>
          </a:p>
        </p:txBody>
      </p:sp>
      <p:pic>
        <p:nvPicPr>
          <p:cNvPr id="24" name="Picture 212" descr="AmexLogo"/>
          <p:cNvPicPr>
            <a:picLocks noChangeAspect="1" noChangeArrowheads="1"/>
          </p:cNvPicPr>
          <p:nvPr/>
        </p:nvPicPr>
        <p:blipFill>
          <a:blip r:embed="rId8"/>
          <a:srcRect l="28305" t="13979" r="29237" b="13979"/>
          <a:stretch>
            <a:fillRect/>
          </a:stretch>
        </p:blipFill>
        <p:spPr bwMode="auto">
          <a:xfrm>
            <a:off x="1357313" y="4435475"/>
            <a:ext cx="285750" cy="276225"/>
          </a:xfrm>
          <a:prstGeom prst="rect">
            <a:avLst/>
          </a:prstGeom>
          <a:noFill/>
          <a:ln w="9525">
            <a:noFill/>
            <a:miter lim="800000"/>
            <a:headEnd/>
            <a:tailEnd/>
          </a:ln>
        </p:spPr>
      </p:pic>
      <p:pic>
        <p:nvPicPr>
          <p:cNvPr id="25" name="Picture 213" descr="logo_visa"/>
          <p:cNvPicPr>
            <a:picLocks noChangeAspect="1" noChangeArrowheads="1"/>
          </p:cNvPicPr>
          <p:nvPr/>
        </p:nvPicPr>
        <p:blipFill>
          <a:blip r:embed="rId9"/>
          <a:srcRect/>
          <a:stretch>
            <a:fillRect/>
          </a:stretch>
        </p:blipFill>
        <p:spPr bwMode="auto">
          <a:xfrm>
            <a:off x="1357313" y="3667125"/>
            <a:ext cx="503237" cy="295275"/>
          </a:xfrm>
          <a:prstGeom prst="rect">
            <a:avLst/>
          </a:prstGeom>
          <a:noFill/>
          <a:ln w="9525">
            <a:noFill/>
            <a:miter lim="800000"/>
            <a:headEnd/>
            <a:tailEnd/>
          </a:ln>
        </p:spPr>
      </p:pic>
      <p:pic>
        <p:nvPicPr>
          <p:cNvPr id="26" name="Picture 215" descr="mastercard"/>
          <p:cNvPicPr>
            <a:picLocks noChangeAspect="1" noChangeArrowheads="1"/>
          </p:cNvPicPr>
          <p:nvPr/>
        </p:nvPicPr>
        <p:blipFill>
          <a:blip r:embed="rId10"/>
          <a:srcRect/>
          <a:stretch>
            <a:fillRect/>
          </a:stretch>
        </p:blipFill>
        <p:spPr bwMode="auto">
          <a:xfrm rot="-219254">
            <a:off x="2774950" y="4483100"/>
            <a:ext cx="454025" cy="277813"/>
          </a:xfrm>
          <a:prstGeom prst="rect">
            <a:avLst/>
          </a:prstGeom>
          <a:noFill/>
          <a:ln w="9525">
            <a:noFill/>
            <a:miter lim="800000"/>
            <a:headEnd/>
            <a:tailEnd/>
          </a:ln>
        </p:spPr>
      </p:pic>
      <p:pic>
        <p:nvPicPr>
          <p:cNvPr id="27" name="Picture 3"/>
          <p:cNvPicPr>
            <a:picLocks noChangeAspect="1" noChangeArrowheads="1"/>
          </p:cNvPicPr>
          <p:nvPr/>
        </p:nvPicPr>
        <p:blipFill>
          <a:blip r:embed="rId11"/>
          <a:srcRect/>
          <a:stretch>
            <a:fillRect/>
          </a:stretch>
        </p:blipFill>
        <p:spPr bwMode="auto">
          <a:xfrm>
            <a:off x="2622550" y="3694113"/>
            <a:ext cx="493713" cy="312737"/>
          </a:xfrm>
          <a:prstGeom prst="rect">
            <a:avLst/>
          </a:prstGeom>
          <a:noFill/>
          <a:ln w="12700">
            <a:noFill/>
            <a:miter lim="800000"/>
            <a:headEnd/>
            <a:tailEnd/>
          </a:ln>
        </p:spPr>
      </p:pic>
      <p:sp>
        <p:nvSpPr>
          <p:cNvPr id="28" name="Slide Number Placeholder 6"/>
          <p:cNvSpPr>
            <a:spLocks noGrp="1"/>
          </p:cNvSpPr>
          <p:nvPr>
            <p:ph type="sldNum" sz="quarter" idx="12"/>
          </p:nvPr>
        </p:nvSpPr>
        <p:spPr>
          <a:xfrm>
            <a:off x="0" y="1272222"/>
            <a:ext cx="533400" cy="244476"/>
          </a:xfrm>
        </p:spPr>
        <p:txBody>
          <a:bodyPr>
            <a:normAutofit fontScale="85000" lnSpcReduction="20000"/>
          </a:bodyPr>
          <a:lstStyle/>
          <a:p>
            <a:fld id="{B8135125-4751-4D33-AC92-8360D0A3721E}" type="slidenum">
              <a:rPr lang="en-US" smtClean="0"/>
              <a:pPr/>
              <a:t>3</a:t>
            </a:fld>
            <a:endParaRPr lang="en-US" dirty="0"/>
          </a:p>
        </p:txBody>
      </p:sp>
    </p:spTree>
    <p:extLst>
      <p:ext uri="{BB962C8B-B14F-4D97-AF65-F5344CB8AC3E}">
        <p14:creationId xmlns:p14="http://schemas.microsoft.com/office/powerpoint/2010/main" val="1261804657"/>
      </p:ext>
    </p:extLst>
  </p:cSld>
  <p:clrMapOvr>
    <a:masterClrMapping/>
  </p:clrMapOvr>
  <p:transition xmlns:p14="http://schemas.microsoft.com/office/powerpoint/2010/mai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670599"/>
            <a:ext cx="8504238" cy="84010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52400"/>
            <a:ext cx="8305800" cy="990600"/>
          </a:xfrm>
        </p:spPr>
        <p:txBody>
          <a:bodyPr>
            <a:noAutofit/>
          </a:bodyPr>
          <a:lstStyle/>
          <a:p>
            <a:r>
              <a:rPr lang="en-US" sz="3000" dirty="0" smtClean="0">
                <a:solidFill>
                  <a:schemeClr val="tx1"/>
                </a:solidFill>
                <a:latin typeface="+mn-lt"/>
              </a:rPr>
              <a:t>The Role of Interchange in Network Growth</a:t>
            </a:r>
            <a:endParaRPr lang="en-US" sz="3000" dirty="0">
              <a:solidFill>
                <a:schemeClr val="tx1"/>
              </a:solidFill>
              <a:latin typeface="+mn-lt"/>
            </a:endParaRPr>
          </a:p>
        </p:txBody>
      </p:sp>
      <p:sp>
        <p:nvSpPr>
          <p:cNvPr id="4" name="Slide Number Placeholder 6"/>
          <p:cNvSpPr>
            <a:spLocks noGrp="1"/>
          </p:cNvSpPr>
          <p:nvPr>
            <p:ph type="sldNum" sz="quarter" idx="12"/>
          </p:nvPr>
        </p:nvSpPr>
        <p:spPr>
          <a:xfrm>
            <a:off x="0" y="1272222"/>
            <a:ext cx="533400" cy="244476"/>
          </a:xfrm>
        </p:spPr>
        <p:txBody>
          <a:bodyPr>
            <a:normAutofit fontScale="85000" lnSpcReduction="20000"/>
          </a:bodyPr>
          <a:lstStyle/>
          <a:p>
            <a:fld id="{B8135125-4751-4D33-AC92-8360D0A3721E}" type="slidenum">
              <a:rPr lang="en-US" smtClean="0"/>
              <a:pPr/>
              <a:t>4</a:t>
            </a:fld>
            <a:endParaRPr lang="en-US" dirty="0"/>
          </a:p>
        </p:txBody>
      </p:sp>
      <p:sp>
        <p:nvSpPr>
          <p:cNvPr id="6" name="Rectangle 7"/>
          <p:cNvSpPr txBox="1">
            <a:spLocks noChangeArrowheads="1"/>
          </p:cNvSpPr>
          <p:nvPr/>
        </p:nvSpPr>
        <p:spPr>
          <a:xfrm>
            <a:off x="1014413" y="2670599"/>
            <a:ext cx="7672387" cy="3577801"/>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0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8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6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6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spcBef>
                <a:spcPct val="55000"/>
              </a:spcBef>
              <a:spcAft>
                <a:spcPct val="55000"/>
              </a:spcAft>
              <a:buFont typeface="Arial" charset="0"/>
              <a:buNone/>
            </a:pPr>
            <a:r>
              <a:rPr lang="en-US" sz="2000" b="1" dirty="0" smtClean="0"/>
              <a:t>Attract Participants:</a:t>
            </a:r>
            <a:r>
              <a:rPr lang="en-US" sz="2000" dirty="0" smtClean="0"/>
              <a:t> Interchange mechanisms must have the flexibility to attract participants, particularly those with multiple market options </a:t>
            </a:r>
          </a:p>
          <a:p>
            <a:pPr marL="0" indent="0">
              <a:spcBef>
                <a:spcPct val="55000"/>
              </a:spcBef>
              <a:spcAft>
                <a:spcPct val="55000"/>
              </a:spcAft>
              <a:buFont typeface="Arial" charset="0"/>
              <a:buNone/>
            </a:pPr>
            <a:r>
              <a:rPr lang="en-US" sz="2000" b="1" dirty="0" smtClean="0"/>
              <a:t>Drive Interactions:</a:t>
            </a:r>
            <a:r>
              <a:rPr lang="en-US" sz="2000" dirty="0" smtClean="0"/>
              <a:t> Products and services that facilitate interactions among participants need the ability to constantly re-balance value exchange between participants to maximize the output of the system </a:t>
            </a:r>
          </a:p>
          <a:p>
            <a:pPr marL="0" indent="0">
              <a:spcBef>
                <a:spcPct val="55000"/>
              </a:spcBef>
              <a:spcAft>
                <a:spcPct val="55000"/>
              </a:spcAft>
              <a:buFont typeface="Arial" charset="0"/>
              <a:buNone/>
            </a:pPr>
            <a:r>
              <a:rPr lang="en-US" sz="2000" b="1" dirty="0" smtClean="0"/>
              <a:t>Add Value:</a:t>
            </a:r>
            <a:r>
              <a:rPr lang="en-US" sz="2000" dirty="0" smtClean="0"/>
              <a:t> Exchange mechanisms must also have flexibility to fund enhancements to value exchange and the provision of incremental services (ex: fraud management services such as chip+PIN and NFC) that increase the core value of the network system as it evolves</a:t>
            </a:r>
          </a:p>
        </p:txBody>
      </p:sp>
      <p:sp>
        <p:nvSpPr>
          <p:cNvPr id="7" name="Text Box 5"/>
          <p:cNvSpPr txBox="1">
            <a:spLocks noChangeArrowheads="1"/>
          </p:cNvSpPr>
          <p:nvPr/>
        </p:nvSpPr>
        <p:spPr bwMode="auto">
          <a:xfrm>
            <a:off x="465138" y="1619059"/>
            <a:ext cx="8267700" cy="664797"/>
          </a:xfrm>
          <a:prstGeom prst="rect">
            <a:avLst/>
          </a:prstGeom>
          <a:noFill/>
          <a:ln w="12700">
            <a:noFill/>
            <a:miter lim="800000"/>
            <a:headEnd/>
            <a:tailEnd/>
          </a:ln>
        </p:spPr>
        <p:txBody>
          <a:bodyPr lIns="0" tIns="0" rIns="0" bIns="0">
            <a:spAutoFit/>
          </a:bodyPr>
          <a:lstStyle/>
          <a:p>
            <a:pPr eaLnBrk="0" hangingPunct="0">
              <a:lnSpc>
                <a:spcPct val="90000"/>
              </a:lnSpc>
              <a:spcBef>
                <a:spcPct val="25000"/>
              </a:spcBef>
              <a:spcAft>
                <a:spcPct val="25000"/>
              </a:spcAft>
            </a:pPr>
            <a:r>
              <a:rPr lang="en-US" sz="2400" dirty="0" smtClean="0"/>
              <a:t>Flexible market-driven interchange structures are key to the three major drivers of network innovation and growth</a:t>
            </a:r>
            <a:endParaRPr lang="en-US" sz="2400" dirty="0"/>
          </a:p>
        </p:txBody>
      </p:sp>
      <p:sp>
        <p:nvSpPr>
          <p:cNvPr id="8" name="Line 8"/>
          <p:cNvSpPr>
            <a:spLocks noChangeShapeType="1"/>
          </p:cNvSpPr>
          <p:nvPr/>
        </p:nvSpPr>
        <p:spPr bwMode="auto">
          <a:xfrm>
            <a:off x="434975" y="3510704"/>
            <a:ext cx="8080375" cy="0"/>
          </a:xfrm>
          <a:prstGeom prst="line">
            <a:avLst/>
          </a:prstGeom>
          <a:noFill/>
          <a:ln w="28575">
            <a:solidFill>
              <a:srgbClr val="667BC6"/>
            </a:solidFill>
            <a:round/>
            <a:headEnd/>
            <a:tailEnd/>
          </a:ln>
        </p:spPr>
        <p:txBody>
          <a:bodyPr lIns="0" tIns="0" rIns="0" bIns="0">
            <a:spAutoFit/>
          </a:bodyPr>
          <a:lstStyle/>
          <a:p>
            <a:endParaRPr lang="en-US" dirty="0"/>
          </a:p>
        </p:txBody>
      </p:sp>
      <p:sp>
        <p:nvSpPr>
          <p:cNvPr id="9" name="Line 13"/>
          <p:cNvSpPr>
            <a:spLocks noChangeShapeType="1"/>
          </p:cNvSpPr>
          <p:nvPr/>
        </p:nvSpPr>
        <p:spPr bwMode="auto">
          <a:xfrm>
            <a:off x="422783" y="4729904"/>
            <a:ext cx="8080375" cy="0"/>
          </a:xfrm>
          <a:prstGeom prst="line">
            <a:avLst/>
          </a:prstGeom>
          <a:noFill/>
          <a:ln w="28575">
            <a:solidFill>
              <a:srgbClr val="667BC6"/>
            </a:solidFill>
            <a:round/>
            <a:headEnd/>
            <a:tailEnd/>
          </a:ln>
        </p:spPr>
        <p:txBody>
          <a:bodyPr lIns="0" tIns="0" rIns="0" bIns="0">
            <a:spAutoFit/>
          </a:bodyPr>
          <a:lstStyle/>
          <a:p>
            <a:endParaRPr lang="en-US" dirty="0"/>
          </a:p>
        </p:txBody>
      </p:sp>
      <p:sp>
        <p:nvSpPr>
          <p:cNvPr id="10" name="Diamond 1"/>
          <p:cNvSpPr>
            <a:spLocks noChangeAspect="1" noChangeArrowheads="1"/>
          </p:cNvSpPr>
          <p:nvPr/>
        </p:nvSpPr>
        <p:spPr bwMode="auto">
          <a:xfrm>
            <a:off x="450851" y="2967272"/>
            <a:ext cx="233363" cy="242887"/>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
        <p:nvSpPr>
          <p:cNvPr id="11" name="Diamond 10"/>
          <p:cNvSpPr>
            <a:spLocks noChangeAspect="1" noChangeArrowheads="1"/>
          </p:cNvSpPr>
          <p:nvPr/>
        </p:nvSpPr>
        <p:spPr bwMode="auto">
          <a:xfrm>
            <a:off x="457200" y="5034704"/>
            <a:ext cx="234315" cy="241935"/>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
        <p:nvSpPr>
          <p:cNvPr id="12" name="Diamond 11"/>
          <p:cNvSpPr>
            <a:spLocks noChangeAspect="1" noChangeArrowheads="1"/>
          </p:cNvSpPr>
          <p:nvPr/>
        </p:nvSpPr>
        <p:spPr bwMode="auto">
          <a:xfrm>
            <a:off x="465138" y="4059472"/>
            <a:ext cx="233362" cy="242887"/>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Tree>
    <p:extLst>
      <p:ext uri="{BB962C8B-B14F-4D97-AF65-F5344CB8AC3E}">
        <p14:creationId xmlns:p14="http://schemas.microsoft.com/office/powerpoint/2010/main" val="122373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5800" cy="990600"/>
          </a:xfrm>
        </p:spPr>
        <p:txBody>
          <a:bodyPr>
            <a:noAutofit/>
          </a:bodyPr>
          <a:lstStyle/>
          <a:p>
            <a:r>
              <a:rPr lang="en-US" sz="3000" dirty="0" smtClean="0">
                <a:solidFill>
                  <a:schemeClr val="tx1"/>
                </a:solidFill>
                <a:latin typeface="+mn-lt"/>
              </a:rPr>
              <a:t>New Entrants Focus on Attracting Participants</a:t>
            </a:r>
            <a:endParaRPr lang="en-US" sz="3000" dirty="0">
              <a:solidFill>
                <a:schemeClr val="tx1"/>
              </a:solidFill>
              <a:latin typeface="+mn-lt"/>
            </a:endParaRPr>
          </a:p>
        </p:txBody>
      </p:sp>
      <p:sp>
        <p:nvSpPr>
          <p:cNvPr id="4" name="Slide Number Placeholder 6"/>
          <p:cNvSpPr>
            <a:spLocks noGrp="1"/>
          </p:cNvSpPr>
          <p:nvPr>
            <p:ph type="sldNum" sz="quarter" idx="12"/>
          </p:nvPr>
        </p:nvSpPr>
        <p:spPr>
          <a:xfrm>
            <a:off x="0" y="1272222"/>
            <a:ext cx="533400" cy="244476"/>
          </a:xfrm>
        </p:spPr>
        <p:txBody>
          <a:bodyPr>
            <a:normAutofit fontScale="85000" lnSpcReduction="20000"/>
          </a:bodyPr>
          <a:lstStyle/>
          <a:p>
            <a:fld id="{B8135125-4751-4D33-AC92-8360D0A3721E}" type="slidenum">
              <a:rPr lang="en-US" smtClean="0"/>
              <a:pPr/>
              <a:t>5</a:t>
            </a:fld>
            <a:endParaRPr lang="en-US" dirty="0"/>
          </a:p>
        </p:txBody>
      </p:sp>
      <p:sp>
        <p:nvSpPr>
          <p:cNvPr id="7" name="Text Box 5"/>
          <p:cNvSpPr txBox="1">
            <a:spLocks noChangeArrowheads="1"/>
          </p:cNvSpPr>
          <p:nvPr/>
        </p:nvSpPr>
        <p:spPr bwMode="auto">
          <a:xfrm>
            <a:off x="465138" y="1619059"/>
            <a:ext cx="8267700" cy="997196"/>
          </a:xfrm>
          <a:prstGeom prst="rect">
            <a:avLst/>
          </a:prstGeom>
          <a:noFill/>
          <a:ln w="12700">
            <a:noFill/>
            <a:miter lim="800000"/>
            <a:headEnd/>
            <a:tailEnd/>
          </a:ln>
        </p:spPr>
        <p:txBody>
          <a:bodyPr lIns="0" tIns="0" rIns="0" bIns="0">
            <a:spAutoFit/>
          </a:bodyPr>
          <a:lstStyle/>
          <a:p>
            <a:pPr eaLnBrk="0" hangingPunct="0">
              <a:lnSpc>
                <a:spcPct val="90000"/>
              </a:lnSpc>
              <a:spcBef>
                <a:spcPct val="25000"/>
              </a:spcBef>
              <a:spcAft>
                <a:spcPct val="25000"/>
              </a:spcAft>
            </a:pPr>
            <a:r>
              <a:rPr lang="en-US" sz="2400" dirty="0" smtClean="0"/>
              <a:t>New platform business entrants use market-driven interchange mechanisms to attract participants to both sides of the platform…and the consumer usually plays for free</a:t>
            </a:r>
            <a:endParaRPr lang="en-US" sz="2400" dirty="0"/>
          </a:p>
        </p:txBody>
      </p:sp>
      <p:sp>
        <p:nvSpPr>
          <p:cNvPr id="13" name="TextBox 12"/>
          <p:cNvSpPr txBox="1"/>
          <p:nvPr/>
        </p:nvSpPr>
        <p:spPr>
          <a:xfrm>
            <a:off x="305407" y="2664023"/>
            <a:ext cx="2834640" cy="307777"/>
          </a:xfrm>
          <a:prstGeom prst="rect">
            <a:avLst/>
          </a:prstGeom>
          <a:noFill/>
        </p:spPr>
        <p:txBody>
          <a:bodyPr wrap="square" rtlCol="0">
            <a:spAutoFit/>
          </a:bodyPr>
          <a:lstStyle/>
          <a:p>
            <a:pPr marL="111125" indent="-111125" algn="ctr"/>
            <a:r>
              <a:rPr lang="en-US" sz="1400" b="1" dirty="0" smtClean="0"/>
              <a:t>Business</a:t>
            </a:r>
            <a:endParaRPr lang="en-US" sz="1400" b="1" dirty="0"/>
          </a:p>
        </p:txBody>
      </p:sp>
      <p:sp>
        <p:nvSpPr>
          <p:cNvPr id="14" name="TextBox 13"/>
          <p:cNvSpPr txBox="1"/>
          <p:nvPr/>
        </p:nvSpPr>
        <p:spPr>
          <a:xfrm>
            <a:off x="6388363" y="2641978"/>
            <a:ext cx="2146037" cy="307777"/>
          </a:xfrm>
          <a:prstGeom prst="rect">
            <a:avLst/>
          </a:prstGeom>
          <a:noFill/>
        </p:spPr>
        <p:txBody>
          <a:bodyPr wrap="none" rtlCol="0">
            <a:spAutoFit/>
          </a:bodyPr>
          <a:lstStyle/>
          <a:p>
            <a:pPr marL="111125" indent="-111125" algn="ctr"/>
            <a:r>
              <a:rPr lang="en-US" sz="1400" b="1" dirty="0" smtClean="0"/>
              <a:t>Participant Strategy and IF</a:t>
            </a:r>
            <a:endParaRPr lang="en-US" sz="1400" b="1" dirty="0"/>
          </a:p>
        </p:txBody>
      </p:sp>
      <p:graphicFrame>
        <p:nvGraphicFramePr>
          <p:cNvPr id="15" name="Content Placeholder 6"/>
          <p:cNvGraphicFramePr>
            <a:graphicFrameLocks/>
          </p:cNvGraphicFramePr>
          <p:nvPr>
            <p:extLst>
              <p:ext uri="{D42A27DB-BD31-4B8C-83A1-F6EECF244321}">
                <p14:modId xmlns:p14="http://schemas.microsoft.com/office/powerpoint/2010/main" val="389506027"/>
              </p:ext>
            </p:extLst>
          </p:nvPr>
        </p:nvGraphicFramePr>
        <p:xfrm>
          <a:off x="2895600" y="2921255"/>
          <a:ext cx="6096000" cy="3455279"/>
        </p:xfrm>
        <a:graphic>
          <a:graphicData uri="http://schemas.openxmlformats.org/drawingml/2006/table">
            <a:tbl>
              <a:tblPr firstRow="1" bandRow="1">
                <a:tableStyleId>{0E3FDE45-AF77-4B5C-9715-49D594BDF05E}</a:tableStyleId>
              </a:tblPr>
              <a:tblGrid>
                <a:gridCol w="3048000"/>
                <a:gridCol w="3048000"/>
              </a:tblGrid>
              <a:tr h="1077839">
                <a:tc>
                  <a:txBody>
                    <a:bodyPr/>
                    <a:lstStyle/>
                    <a:p>
                      <a:pPr marL="109538" indent="-109538">
                        <a:buFont typeface="Arial" pitchFamily="34" charset="0"/>
                        <a:buChar char="•"/>
                      </a:pPr>
                      <a:r>
                        <a:rPr lang="en-US" sz="1200" b="0" dirty="0" smtClean="0"/>
                        <a:t>Global</a:t>
                      </a:r>
                      <a:r>
                        <a:rPr lang="en-US" sz="1200" b="0" baseline="0" dirty="0" smtClean="0"/>
                        <a:t> mobile payments start-up supporting direct-carrier billing</a:t>
                      </a:r>
                    </a:p>
                    <a:p>
                      <a:pPr marL="109538" indent="-109538">
                        <a:buFont typeface="Arial" pitchFamily="34" charset="0"/>
                        <a:buChar char="•"/>
                      </a:pPr>
                      <a:r>
                        <a:rPr lang="en-US" sz="1200" b="0" baseline="0" dirty="0" smtClean="0"/>
                        <a:t>Over 200 carriers and 10Ks of merchants in 65 countries</a:t>
                      </a:r>
                    </a:p>
                    <a:p>
                      <a:pPr marL="109538" indent="-109538">
                        <a:buFont typeface="Arial" pitchFamily="34" charset="0"/>
                        <a:buChar char="•"/>
                      </a:pPr>
                      <a:r>
                        <a:rPr lang="en-US" sz="1200" b="0" baseline="0" dirty="0" smtClean="0"/>
                        <a:t>Primarily digital goods and gaming currency</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109538" indent="-109538">
                        <a:buFont typeface="Arial" pitchFamily="34" charset="0"/>
                        <a:buChar char="•"/>
                      </a:pPr>
                      <a:r>
                        <a:rPr lang="en-US" sz="1200" b="0" dirty="0" smtClean="0"/>
                        <a:t>Consumers:</a:t>
                      </a:r>
                      <a:r>
                        <a:rPr lang="en-US" sz="1200" b="0" baseline="0" dirty="0" smtClean="0"/>
                        <a:t> recruited through carriers</a:t>
                      </a:r>
                      <a:endParaRPr lang="en-US" sz="1200" b="0" dirty="0" smtClean="0"/>
                    </a:p>
                    <a:p>
                      <a:pPr marL="109538" indent="-109538">
                        <a:buFont typeface="Arial" pitchFamily="34" charset="0"/>
                        <a:buChar char="•"/>
                      </a:pPr>
                      <a:r>
                        <a:rPr lang="en-US" sz="1200" b="0" dirty="0" smtClean="0"/>
                        <a:t>Merchants:</a:t>
                      </a:r>
                      <a:r>
                        <a:rPr lang="en-US" sz="1200" b="0" baseline="0" dirty="0" smtClean="0"/>
                        <a:t> signed direct and through partners</a:t>
                      </a:r>
                    </a:p>
                    <a:p>
                      <a:pPr marL="109538" indent="-109538">
                        <a:buFont typeface="Arial" pitchFamily="34" charset="0"/>
                        <a:buChar char="•"/>
                      </a:pPr>
                      <a:r>
                        <a:rPr lang="en-US" sz="1200" b="0" baseline="0" dirty="0" smtClean="0"/>
                        <a:t>Interchange</a:t>
                      </a:r>
                      <a:r>
                        <a:rPr lang="en-US" sz="1200" b="0" dirty="0" smtClean="0"/>
                        <a:t>: 25-70%</a:t>
                      </a:r>
                      <a:r>
                        <a:rPr lang="en-US" sz="1200" b="0" baseline="0" dirty="0" smtClean="0"/>
                        <a:t> of ticket from merchant ; consumer is free</a:t>
                      </a:r>
                      <a:endParaRPr lang="en-US" sz="1200" b="0" dirty="0"/>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077839">
                <a:tc>
                  <a:txBody>
                    <a:bodyPr/>
                    <a:lstStyle/>
                    <a:p>
                      <a:pPr marL="109538" indent="-109538">
                        <a:buFont typeface="Arial" pitchFamily="34" charset="0"/>
                        <a:buChar char="•"/>
                      </a:pPr>
                      <a:r>
                        <a:rPr lang="en-US" sz="1200" dirty="0" smtClean="0"/>
                        <a:t>Online</a:t>
                      </a:r>
                      <a:r>
                        <a:rPr lang="en-US" sz="1200" baseline="0" dirty="0" smtClean="0"/>
                        <a:t>/mobile restaurant reservation system</a:t>
                      </a:r>
                    </a:p>
                    <a:p>
                      <a:pPr marL="109538" indent="-109538">
                        <a:buFont typeface="Arial" pitchFamily="34" charset="0"/>
                        <a:buChar char="•"/>
                      </a:pPr>
                      <a:r>
                        <a:rPr lang="en-US" sz="1200" baseline="0" dirty="0" smtClean="0"/>
                        <a:t>Restaurant buys &amp; installs management software</a:t>
                      </a:r>
                    </a:p>
                    <a:p>
                      <a:pPr marL="109538" indent="-109538">
                        <a:buFont typeface="Arial" pitchFamily="34" charset="0"/>
                        <a:buChar char="•"/>
                      </a:pPr>
                      <a:r>
                        <a:rPr lang="en-US" sz="1200" baseline="0" dirty="0" smtClean="0"/>
                        <a:t>Consumer registers and makes online reservation</a:t>
                      </a:r>
                      <a:endParaRPr lang="en-US" sz="1200" dirty="0" smtClean="0"/>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109538" indent="-109538">
                        <a:buFont typeface="Arial" pitchFamily="34" charset="0"/>
                        <a:buChar char="•"/>
                      </a:pPr>
                      <a:r>
                        <a:rPr lang="en-US" sz="1200" dirty="0" smtClean="0"/>
                        <a:t>Consumers:</a:t>
                      </a:r>
                      <a:r>
                        <a:rPr lang="en-US" sz="1200" baseline="0" dirty="0" smtClean="0"/>
                        <a:t> recruited through online search </a:t>
                      </a:r>
                    </a:p>
                    <a:p>
                      <a:pPr marL="109538" indent="-109538">
                        <a:buFont typeface="Arial" pitchFamily="34" charset="0"/>
                        <a:buChar char="•"/>
                      </a:pPr>
                      <a:r>
                        <a:rPr lang="en-US" sz="1200" baseline="0" dirty="0" smtClean="0"/>
                        <a:t>Merchants: signed directly and through partners</a:t>
                      </a:r>
                    </a:p>
                    <a:p>
                      <a:pPr marL="109538" indent="-109538">
                        <a:buFont typeface="Arial" pitchFamily="34" charset="0"/>
                        <a:buChar char="•"/>
                      </a:pPr>
                      <a:r>
                        <a:rPr lang="en-US" sz="1200" baseline="0" dirty="0" smtClean="0"/>
                        <a:t>Interchange: $1 per reservation paid from merchant for every reservation made through the system; consumer is free</a:t>
                      </a:r>
                      <a:endParaRPr lang="en-US" sz="1200" dirty="0" smtClean="0"/>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984386">
                <a:tc>
                  <a:txBody>
                    <a:bodyPr/>
                    <a:lstStyle/>
                    <a:p>
                      <a:pPr marL="109538" indent="-109538">
                        <a:buFont typeface="Arial" pitchFamily="34" charset="0"/>
                        <a:buChar char="•"/>
                      </a:pPr>
                      <a:r>
                        <a:rPr lang="en-US" sz="1200" dirty="0" smtClean="0"/>
                        <a:t>Retailer loyalty</a:t>
                      </a:r>
                      <a:r>
                        <a:rPr lang="en-US" sz="1200" baseline="0" dirty="0" smtClean="0"/>
                        <a:t> program and payment management network</a:t>
                      </a:r>
                    </a:p>
                    <a:p>
                      <a:pPr marL="109538" indent="-109538">
                        <a:buFont typeface="Arial" pitchFamily="34" charset="0"/>
                        <a:buChar char="•"/>
                      </a:pPr>
                      <a:r>
                        <a:rPr lang="en-US" sz="1200" baseline="0" dirty="0" smtClean="0"/>
                        <a:t>Retailer loyalty card tied to consumer bank account</a:t>
                      </a:r>
                    </a:p>
                    <a:p>
                      <a:pPr marL="109538" indent="-109538">
                        <a:buFont typeface="Arial" pitchFamily="34" charset="0"/>
                        <a:buChar char="•"/>
                      </a:pPr>
                      <a:r>
                        <a:rPr lang="en-US" sz="1200" baseline="0" dirty="0" smtClean="0"/>
                        <a:t>Retailers issue their card and accept others’</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109538" indent="-109538">
                        <a:buFont typeface="Arial" pitchFamily="34" charset="0"/>
                        <a:buChar char="•"/>
                      </a:pPr>
                      <a:r>
                        <a:rPr lang="en-US" sz="1200" dirty="0" smtClean="0"/>
                        <a:t>Consumers: recruited</a:t>
                      </a:r>
                      <a:r>
                        <a:rPr lang="en-US" sz="1200" baseline="0" dirty="0" smtClean="0"/>
                        <a:t> by issuing merchant</a:t>
                      </a:r>
                    </a:p>
                    <a:p>
                      <a:pPr marL="109538" indent="-109538">
                        <a:buFont typeface="Arial" pitchFamily="34" charset="0"/>
                        <a:buChar char="•"/>
                      </a:pPr>
                      <a:r>
                        <a:rPr lang="en-US" sz="1200" baseline="0" dirty="0" smtClean="0"/>
                        <a:t>Merchants: direct sales and sign on to platform when bringing consumers</a:t>
                      </a:r>
                    </a:p>
                    <a:p>
                      <a:pPr marL="109538" indent="-109538">
                        <a:buFont typeface="Arial" pitchFamily="34" charset="0"/>
                        <a:buChar char="•"/>
                      </a:pPr>
                      <a:r>
                        <a:rPr lang="en-US" sz="1200" baseline="0" dirty="0" smtClean="0"/>
                        <a:t>Interchange: ~7 cents/txn (Pre-Durbin) paid from issuing merchant to acceptor; free to consumer</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graphicFrame>
        <p:nvGraphicFramePr>
          <p:cNvPr id="16" name="Diagram 15"/>
          <p:cNvGraphicFramePr/>
          <p:nvPr>
            <p:extLst>
              <p:ext uri="{D42A27DB-BD31-4B8C-83A1-F6EECF244321}">
                <p14:modId xmlns:p14="http://schemas.microsoft.com/office/powerpoint/2010/main" val="2840012267"/>
              </p:ext>
            </p:extLst>
          </p:nvPr>
        </p:nvGraphicFramePr>
        <p:xfrm>
          <a:off x="479643" y="2895600"/>
          <a:ext cx="2545278"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6"/>
          <p:cNvSpPr txBox="1"/>
          <p:nvPr/>
        </p:nvSpPr>
        <p:spPr>
          <a:xfrm>
            <a:off x="4016685" y="2641979"/>
            <a:ext cx="1013419" cy="307777"/>
          </a:xfrm>
          <a:prstGeom prst="rect">
            <a:avLst/>
          </a:prstGeom>
          <a:noFill/>
        </p:spPr>
        <p:txBody>
          <a:bodyPr wrap="none" rtlCol="0">
            <a:spAutoFit/>
          </a:bodyPr>
          <a:lstStyle/>
          <a:p>
            <a:pPr marL="111125" indent="-111125" algn="ctr"/>
            <a:r>
              <a:rPr lang="en-US" sz="1400" b="1" dirty="0" smtClean="0"/>
              <a:t>Description</a:t>
            </a:r>
            <a:endParaRPr lang="en-US" sz="1400" b="1" dirty="0"/>
          </a:p>
        </p:txBody>
      </p:sp>
    </p:spTree>
    <p:extLst>
      <p:ext uri="{BB962C8B-B14F-4D97-AF65-F5344CB8AC3E}">
        <p14:creationId xmlns:p14="http://schemas.microsoft.com/office/powerpoint/2010/main" val="4256513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12"/>
          <p:cNvSpPr txBox="1">
            <a:spLocks noChangeArrowheads="1"/>
          </p:cNvSpPr>
          <p:nvPr/>
        </p:nvSpPr>
        <p:spPr bwMode="auto">
          <a:xfrm>
            <a:off x="341313" y="715963"/>
            <a:ext cx="8364537" cy="334962"/>
          </a:xfrm>
          <a:prstGeom prst="rect">
            <a:avLst/>
          </a:prstGeom>
          <a:noFill/>
          <a:ln w="12700" algn="ctr">
            <a:noFill/>
            <a:miter lim="800000"/>
            <a:headEnd/>
            <a:tailEnd/>
          </a:ln>
        </p:spPr>
        <p:txBody>
          <a:bodyPr lIns="0" tIns="0" rIns="0" bIns="0">
            <a:spAutoFit/>
          </a:bodyPr>
          <a:lstStyle/>
          <a:p>
            <a:r>
              <a:rPr lang="en-US" sz="2200" dirty="0">
                <a:cs typeface="Arial" charset="0"/>
              </a:rPr>
              <a:t> </a:t>
            </a:r>
          </a:p>
        </p:txBody>
      </p:sp>
      <p:sp>
        <p:nvSpPr>
          <p:cNvPr id="7179" name="Rectangle 12"/>
          <p:cNvSpPr>
            <a:spLocks noChangeArrowheads="1"/>
          </p:cNvSpPr>
          <p:nvPr/>
        </p:nvSpPr>
        <p:spPr bwMode="black">
          <a:xfrm>
            <a:off x="228600" y="533400"/>
            <a:ext cx="8610600" cy="516168"/>
          </a:xfrm>
          <a:prstGeom prst="rect">
            <a:avLst/>
          </a:prstGeom>
          <a:noFill/>
          <a:ln w="12700" algn="ctr">
            <a:noFill/>
            <a:miter lim="800000"/>
            <a:headEnd/>
            <a:tailEnd/>
          </a:ln>
        </p:spPr>
        <p:txBody>
          <a:bodyPr wrap="square" lIns="65088" tIns="26988" rIns="65088" bIns="26988">
            <a:spAutoFit/>
          </a:bodyPr>
          <a:lstStyle/>
          <a:p>
            <a:pPr defTabSz="912813"/>
            <a:r>
              <a:rPr lang="en-US" sz="3000" dirty="0" smtClean="0">
                <a:cs typeface="Arial" charset="0"/>
              </a:rPr>
              <a:t>Interchange as Competitive Lever – US Premium Credit</a:t>
            </a:r>
            <a:endParaRPr lang="en-US" sz="3000" dirty="0">
              <a:cs typeface="Arial" charset="0"/>
            </a:endParaRPr>
          </a:p>
        </p:txBody>
      </p:sp>
      <p:sp>
        <p:nvSpPr>
          <p:cNvPr id="28" name="Slide Number Placeholder 6"/>
          <p:cNvSpPr>
            <a:spLocks noGrp="1"/>
          </p:cNvSpPr>
          <p:nvPr>
            <p:ph type="sldNum" sz="quarter" idx="12"/>
          </p:nvPr>
        </p:nvSpPr>
        <p:spPr>
          <a:xfrm>
            <a:off x="0" y="1272222"/>
            <a:ext cx="533400" cy="244476"/>
          </a:xfrm>
        </p:spPr>
        <p:txBody>
          <a:bodyPr>
            <a:normAutofit fontScale="85000" lnSpcReduction="20000"/>
          </a:bodyPr>
          <a:lstStyle/>
          <a:p>
            <a:fld id="{B8135125-4751-4D33-AC92-8360D0A3721E}" type="slidenum">
              <a:rPr lang="en-US" smtClean="0"/>
              <a:pPr/>
              <a:t>6</a:t>
            </a:fld>
            <a:endParaRPr lang="en-US" dirty="0"/>
          </a:p>
        </p:txBody>
      </p:sp>
      <p:sp>
        <p:nvSpPr>
          <p:cNvPr id="29" name="Text Box 5"/>
          <p:cNvSpPr txBox="1">
            <a:spLocks noChangeArrowheads="1"/>
          </p:cNvSpPr>
          <p:nvPr/>
        </p:nvSpPr>
        <p:spPr bwMode="auto">
          <a:xfrm>
            <a:off x="465138" y="1619059"/>
            <a:ext cx="8267700" cy="997196"/>
          </a:xfrm>
          <a:prstGeom prst="rect">
            <a:avLst/>
          </a:prstGeom>
          <a:noFill/>
          <a:ln w="12700">
            <a:noFill/>
            <a:miter lim="800000"/>
            <a:headEnd/>
            <a:tailEnd/>
          </a:ln>
        </p:spPr>
        <p:txBody>
          <a:bodyPr lIns="0" tIns="0" rIns="0" bIns="0">
            <a:spAutoFit/>
          </a:bodyPr>
          <a:lstStyle/>
          <a:p>
            <a:pPr eaLnBrk="0" hangingPunct="0">
              <a:lnSpc>
                <a:spcPct val="90000"/>
              </a:lnSpc>
              <a:spcBef>
                <a:spcPct val="25000"/>
              </a:spcBef>
              <a:spcAft>
                <a:spcPct val="25000"/>
              </a:spcAft>
            </a:pPr>
            <a:r>
              <a:rPr lang="en-US" sz="2400" dirty="0" smtClean="0"/>
              <a:t>American Express entry in competition for bank issuance of premium credit, followed by Discover, induced premium interchange increase responses from Visa and MasterCard as systems output grew</a:t>
            </a:r>
            <a:endParaRPr lang="en-US" sz="2400" dirty="0"/>
          </a:p>
        </p:txBody>
      </p:sp>
      <p:graphicFrame>
        <p:nvGraphicFramePr>
          <p:cNvPr id="2" name="Chart 1"/>
          <p:cNvGraphicFramePr/>
          <p:nvPr>
            <p:extLst>
              <p:ext uri="{D42A27DB-BD31-4B8C-83A1-F6EECF244321}">
                <p14:modId xmlns:p14="http://schemas.microsoft.com/office/powerpoint/2010/main" val="2435528679"/>
              </p:ext>
            </p:extLst>
          </p:nvPr>
        </p:nvGraphicFramePr>
        <p:xfrm>
          <a:off x="914400" y="3124200"/>
          <a:ext cx="7323138"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7039120" y="3219728"/>
            <a:ext cx="1404295" cy="369332"/>
          </a:xfrm>
          <a:prstGeom prst="rect">
            <a:avLst/>
          </a:prstGeom>
          <a:noFill/>
        </p:spPr>
        <p:txBody>
          <a:bodyPr wrap="none" rtlCol="0">
            <a:spAutoFit/>
          </a:bodyPr>
          <a:lstStyle/>
          <a:p>
            <a:r>
              <a:rPr lang="en-US" b="1" i="1" dirty="0" smtClean="0"/>
              <a:t>ILLUSTRATIVE</a:t>
            </a:r>
            <a:endParaRPr lang="en-US" b="1" i="1" dirty="0"/>
          </a:p>
        </p:txBody>
      </p:sp>
    </p:spTree>
    <p:extLst>
      <p:ext uri="{BB962C8B-B14F-4D97-AF65-F5344CB8AC3E}">
        <p14:creationId xmlns:p14="http://schemas.microsoft.com/office/powerpoint/2010/main" val="4042272602"/>
      </p:ext>
    </p:extLst>
  </p:cSld>
  <p:clrMapOvr>
    <a:masterClrMapping/>
  </p:clrMapOvr>
  <p:transition xmlns:p14="http://schemas.microsoft.com/office/powerpoint/2010/mai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12"/>
          <p:cNvSpPr txBox="1">
            <a:spLocks noChangeArrowheads="1"/>
          </p:cNvSpPr>
          <p:nvPr/>
        </p:nvSpPr>
        <p:spPr bwMode="auto">
          <a:xfrm>
            <a:off x="341313" y="715963"/>
            <a:ext cx="8364537" cy="334962"/>
          </a:xfrm>
          <a:prstGeom prst="rect">
            <a:avLst/>
          </a:prstGeom>
          <a:noFill/>
          <a:ln w="12700" algn="ctr">
            <a:noFill/>
            <a:miter lim="800000"/>
            <a:headEnd/>
            <a:tailEnd/>
          </a:ln>
        </p:spPr>
        <p:txBody>
          <a:bodyPr lIns="0" tIns="0" rIns="0" bIns="0">
            <a:spAutoFit/>
          </a:bodyPr>
          <a:lstStyle/>
          <a:p>
            <a:r>
              <a:rPr lang="en-US" sz="2200" dirty="0">
                <a:cs typeface="Arial" charset="0"/>
              </a:rPr>
              <a:t> </a:t>
            </a:r>
          </a:p>
        </p:txBody>
      </p:sp>
      <p:sp>
        <p:nvSpPr>
          <p:cNvPr id="7179" name="Rectangle 12"/>
          <p:cNvSpPr>
            <a:spLocks noChangeArrowheads="1"/>
          </p:cNvSpPr>
          <p:nvPr/>
        </p:nvSpPr>
        <p:spPr bwMode="black">
          <a:xfrm>
            <a:off x="228600" y="533400"/>
            <a:ext cx="8477250" cy="516168"/>
          </a:xfrm>
          <a:prstGeom prst="rect">
            <a:avLst/>
          </a:prstGeom>
          <a:noFill/>
          <a:ln w="12700" algn="ctr">
            <a:noFill/>
            <a:miter lim="800000"/>
            <a:headEnd/>
            <a:tailEnd/>
          </a:ln>
        </p:spPr>
        <p:txBody>
          <a:bodyPr wrap="square" lIns="65088" tIns="26988" rIns="65088" bIns="26988">
            <a:spAutoFit/>
          </a:bodyPr>
          <a:lstStyle/>
          <a:p>
            <a:pPr defTabSz="912813"/>
            <a:r>
              <a:rPr lang="en-US" sz="3000" dirty="0" smtClean="0">
                <a:cs typeface="Arial" charset="0"/>
              </a:rPr>
              <a:t>Interchange as Competitive Lever – US Debit</a:t>
            </a:r>
            <a:endParaRPr lang="en-US" sz="3000" dirty="0">
              <a:cs typeface="Arial" charset="0"/>
            </a:endParaRPr>
          </a:p>
        </p:txBody>
      </p:sp>
      <p:sp>
        <p:nvSpPr>
          <p:cNvPr id="28" name="Slide Number Placeholder 6"/>
          <p:cNvSpPr>
            <a:spLocks noGrp="1"/>
          </p:cNvSpPr>
          <p:nvPr>
            <p:ph type="sldNum" sz="quarter" idx="12"/>
          </p:nvPr>
        </p:nvSpPr>
        <p:spPr>
          <a:xfrm>
            <a:off x="0" y="1272222"/>
            <a:ext cx="533400" cy="244476"/>
          </a:xfrm>
        </p:spPr>
        <p:txBody>
          <a:bodyPr>
            <a:normAutofit fontScale="85000" lnSpcReduction="20000"/>
          </a:bodyPr>
          <a:lstStyle/>
          <a:p>
            <a:fld id="{B8135125-4751-4D33-AC92-8360D0A3721E}" type="slidenum">
              <a:rPr lang="en-US" smtClean="0"/>
              <a:pPr/>
              <a:t>7</a:t>
            </a:fld>
            <a:endParaRPr lang="en-US" dirty="0"/>
          </a:p>
        </p:txBody>
      </p:sp>
      <p:sp>
        <p:nvSpPr>
          <p:cNvPr id="29" name="Text Box 5"/>
          <p:cNvSpPr txBox="1">
            <a:spLocks noChangeArrowheads="1"/>
          </p:cNvSpPr>
          <p:nvPr/>
        </p:nvSpPr>
        <p:spPr bwMode="auto">
          <a:xfrm>
            <a:off x="465138" y="1619059"/>
            <a:ext cx="8267700" cy="1329595"/>
          </a:xfrm>
          <a:prstGeom prst="rect">
            <a:avLst/>
          </a:prstGeom>
          <a:noFill/>
          <a:ln w="12700">
            <a:noFill/>
            <a:miter lim="800000"/>
            <a:headEnd/>
            <a:tailEnd/>
          </a:ln>
        </p:spPr>
        <p:txBody>
          <a:bodyPr lIns="0" tIns="0" rIns="0" bIns="0">
            <a:spAutoFit/>
          </a:bodyPr>
          <a:lstStyle/>
          <a:p>
            <a:pPr eaLnBrk="0" hangingPunct="0">
              <a:lnSpc>
                <a:spcPct val="90000"/>
              </a:lnSpc>
              <a:spcBef>
                <a:spcPct val="25000"/>
              </a:spcBef>
              <a:spcAft>
                <a:spcPct val="25000"/>
              </a:spcAft>
            </a:pPr>
            <a:r>
              <a:rPr lang="en-US" sz="2400" dirty="0" smtClean="0"/>
              <a:t>Over the past decade PIN and Signature debit programs both used interchange to accomplish different business ends: Signature lowering rates over time to expand merchant acceptance, with PIN raising rates to recruit greater issuer participation</a:t>
            </a:r>
            <a:endParaRPr lang="en-US" sz="2400" dirty="0"/>
          </a:p>
        </p:txBody>
      </p:sp>
      <p:graphicFrame>
        <p:nvGraphicFramePr>
          <p:cNvPr id="4" name="Chart 3"/>
          <p:cNvGraphicFramePr/>
          <p:nvPr>
            <p:extLst>
              <p:ext uri="{D42A27DB-BD31-4B8C-83A1-F6EECF244321}">
                <p14:modId xmlns:p14="http://schemas.microsoft.com/office/powerpoint/2010/main" val="55308584"/>
              </p:ext>
            </p:extLst>
          </p:nvPr>
        </p:nvGraphicFramePr>
        <p:xfrm>
          <a:off x="494708" y="2981861"/>
          <a:ext cx="4267200" cy="3378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ext uri="{D42A27DB-BD31-4B8C-83A1-F6EECF244321}">
                <p14:modId xmlns:p14="http://schemas.microsoft.com/office/powerpoint/2010/main" val="852455119"/>
              </p:ext>
            </p:extLst>
          </p:nvPr>
        </p:nvGraphicFramePr>
        <p:xfrm>
          <a:off x="4851916" y="3276600"/>
          <a:ext cx="3880922" cy="31242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6923840" y="2948654"/>
            <a:ext cx="1404295" cy="369332"/>
          </a:xfrm>
          <a:prstGeom prst="rect">
            <a:avLst/>
          </a:prstGeom>
          <a:noFill/>
        </p:spPr>
        <p:txBody>
          <a:bodyPr wrap="none" rtlCol="0">
            <a:spAutoFit/>
          </a:bodyPr>
          <a:lstStyle/>
          <a:p>
            <a:r>
              <a:rPr lang="en-US" b="1" i="1" dirty="0" smtClean="0"/>
              <a:t>ILLUSTRATIVE</a:t>
            </a:r>
            <a:endParaRPr lang="en-US" b="1" i="1" dirty="0"/>
          </a:p>
        </p:txBody>
      </p:sp>
    </p:spTree>
    <p:extLst>
      <p:ext uri="{BB962C8B-B14F-4D97-AF65-F5344CB8AC3E}">
        <p14:creationId xmlns:p14="http://schemas.microsoft.com/office/powerpoint/2010/main" val="3191966194"/>
      </p:ext>
    </p:extLst>
  </p:cSld>
  <p:clrMapOvr>
    <a:masterClrMapping/>
  </p:clrMapOvr>
  <p:transition xmlns:p14="http://schemas.microsoft.com/office/powerpoint/2010/mai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153400" cy="990600"/>
          </a:xfrm>
        </p:spPr>
        <p:txBody>
          <a:bodyPr>
            <a:normAutofit/>
          </a:bodyPr>
          <a:lstStyle/>
          <a:p>
            <a:r>
              <a:rPr lang="en-US" sz="3000" dirty="0" smtClean="0">
                <a:solidFill>
                  <a:schemeClr val="tx1"/>
                </a:solidFill>
                <a:latin typeface="+mn-lt"/>
              </a:rPr>
              <a:t>Rate Regulations May Disadvantage New Entrants</a:t>
            </a:r>
            <a:endParaRPr lang="en-US" sz="3000" dirty="0">
              <a:solidFill>
                <a:schemeClr val="tx1"/>
              </a:solidFill>
              <a:latin typeface="+mn-lt"/>
            </a:endParaRPr>
          </a:p>
        </p:txBody>
      </p:sp>
      <p:sp>
        <p:nvSpPr>
          <p:cNvPr id="5" name="Slide Number Placeholder 6"/>
          <p:cNvSpPr>
            <a:spLocks noGrp="1"/>
          </p:cNvSpPr>
          <p:nvPr>
            <p:ph type="sldNum" sz="quarter" idx="12"/>
          </p:nvPr>
        </p:nvSpPr>
        <p:spPr>
          <a:xfrm>
            <a:off x="0" y="1272222"/>
            <a:ext cx="533400" cy="244476"/>
          </a:xfrm>
        </p:spPr>
        <p:txBody>
          <a:bodyPr>
            <a:normAutofit fontScale="85000" lnSpcReduction="20000"/>
          </a:bodyPr>
          <a:lstStyle/>
          <a:p>
            <a:fld id="{B8135125-4751-4D33-AC92-8360D0A3721E}" type="slidenum">
              <a:rPr lang="en-US" smtClean="0"/>
              <a:pPr/>
              <a:t>8</a:t>
            </a:fld>
            <a:endParaRPr lang="en-US" dirty="0"/>
          </a:p>
        </p:txBody>
      </p:sp>
      <p:sp>
        <p:nvSpPr>
          <p:cNvPr id="6" name="Rectangle 7"/>
          <p:cNvSpPr txBox="1">
            <a:spLocks noChangeArrowheads="1"/>
          </p:cNvSpPr>
          <p:nvPr/>
        </p:nvSpPr>
        <p:spPr>
          <a:xfrm>
            <a:off x="1066800" y="2971800"/>
            <a:ext cx="7824787" cy="3425401"/>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0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8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6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6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spcBef>
                <a:spcPct val="55000"/>
              </a:spcBef>
              <a:spcAft>
                <a:spcPct val="55000"/>
              </a:spcAft>
              <a:buFont typeface="Arial" charset="0"/>
              <a:buNone/>
            </a:pPr>
            <a:r>
              <a:rPr lang="en-US" sz="2000" b="1" dirty="0" smtClean="0"/>
              <a:t>Attract Participants:</a:t>
            </a:r>
            <a:r>
              <a:rPr lang="en-US" sz="2000" dirty="0" smtClean="0"/>
              <a:t>  If rates are artificially low, a new entrant loses flexibility in the mechanism used by incumbents to build their positions</a:t>
            </a:r>
          </a:p>
          <a:p>
            <a:pPr marL="0" indent="0">
              <a:spcBef>
                <a:spcPct val="55000"/>
              </a:spcBef>
              <a:spcAft>
                <a:spcPct val="55000"/>
              </a:spcAft>
              <a:buFont typeface="Arial" charset="0"/>
              <a:buNone/>
            </a:pPr>
            <a:r>
              <a:rPr lang="en-US" sz="2000" b="1" dirty="0" smtClean="0"/>
              <a:t>Drive Interactions:</a:t>
            </a:r>
            <a:r>
              <a:rPr lang="en-US" sz="2000" dirty="0" smtClean="0"/>
              <a:t>  Once a payments network has established acceptance and issuance, as well as growing economic activity in the system, flexible interchange mechanisms provide for product and service portfolio diversity and interchange balancing / bundling by product segment</a:t>
            </a:r>
          </a:p>
          <a:p>
            <a:pPr marL="0" indent="0">
              <a:spcBef>
                <a:spcPct val="55000"/>
              </a:spcBef>
              <a:spcAft>
                <a:spcPct val="55000"/>
              </a:spcAft>
              <a:buFont typeface="Arial" charset="0"/>
              <a:buNone/>
            </a:pPr>
            <a:r>
              <a:rPr lang="en-US" sz="2000" b="1" dirty="0" smtClean="0"/>
              <a:t>Add Value to Interactions:</a:t>
            </a:r>
            <a:r>
              <a:rPr lang="en-US" sz="2000" dirty="0" smtClean="0"/>
              <a:t>  Regulating interchange to low levels impairs the ability a new network entrant to innovate in </a:t>
            </a:r>
            <a:r>
              <a:rPr lang="en-US" sz="2000" dirty="0"/>
              <a:t>network </a:t>
            </a:r>
            <a:r>
              <a:rPr lang="en-US" sz="2000" dirty="0" smtClean="0"/>
              <a:t>services that increase in value with scale  </a:t>
            </a:r>
            <a:r>
              <a:rPr lang="en-US" sz="2000" dirty="0"/>
              <a:t>(risk, reporting, loyalty, security, value-added </a:t>
            </a:r>
            <a:r>
              <a:rPr lang="en-US" sz="2000" dirty="0" smtClean="0"/>
              <a:t>platforms, etc), and robs the entrant of the interchange flexibility necessary to drive their adoption</a:t>
            </a:r>
          </a:p>
        </p:txBody>
      </p:sp>
      <p:sp>
        <p:nvSpPr>
          <p:cNvPr id="9" name="Text Box 5"/>
          <p:cNvSpPr txBox="1">
            <a:spLocks noChangeArrowheads="1"/>
          </p:cNvSpPr>
          <p:nvPr/>
        </p:nvSpPr>
        <p:spPr bwMode="auto">
          <a:xfrm>
            <a:off x="465138" y="1619059"/>
            <a:ext cx="8267700" cy="997196"/>
          </a:xfrm>
          <a:prstGeom prst="rect">
            <a:avLst/>
          </a:prstGeom>
          <a:noFill/>
          <a:ln w="12700">
            <a:noFill/>
            <a:miter lim="800000"/>
            <a:headEnd/>
            <a:tailEnd/>
          </a:ln>
        </p:spPr>
        <p:txBody>
          <a:bodyPr lIns="0" tIns="0" rIns="0" bIns="0">
            <a:spAutoFit/>
          </a:bodyPr>
          <a:lstStyle/>
          <a:p>
            <a:pPr eaLnBrk="0" hangingPunct="0">
              <a:lnSpc>
                <a:spcPct val="90000"/>
              </a:lnSpc>
              <a:spcBef>
                <a:spcPct val="25000"/>
              </a:spcBef>
              <a:spcAft>
                <a:spcPct val="25000"/>
              </a:spcAft>
            </a:pPr>
            <a:r>
              <a:rPr lang="en-US" sz="2400" dirty="0" smtClean="0"/>
              <a:t>The effect of suppressing interchange in a marketplace will be to rob new entrants of the flexible exchange mechanisms of which the market leaders availed themselves to build their current positions, </a:t>
            </a:r>
            <a:endParaRPr lang="en-US" sz="2400" dirty="0"/>
          </a:p>
        </p:txBody>
      </p:sp>
      <p:sp>
        <p:nvSpPr>
          <p:cNvPr id="10" name="Line 8"/>
          <p:cNvSpPr>
            <a:spLocks noChangeShapeType="1"/>
          </p:cNvSpPr>
          <p:nvPr/>
        </p:nvSpPr>
        <p:spPr bwMode="auto">
          <a:xfrm>
            <a:off x="434975" y="3585928"/>
            <a:ext cx="8297863" cy="0"/>
          </a:xfrm>
          <a:prstGeom prst="line">
            <a:avLst/>
          </a:prstGeom>
          <a:noFill/>
          <a:ln w="28575">
            <a:solidFill>
              <a:srgbClr val="667BC6"/>
            </a:solidFill>
            <a:round/>
            <a:headEnd/>
            <a:tailEnd/>
          </a:ln>
        </p:spPr>
        <p:txBody>
          <a:bodyPr wrap="square" lIns="0" tIns="0" rIns="0" bIns="0">
            <a:spAutoFit/>
          </a:bodyPr>
          <a:lstStyle/>
          <a:p>
            <a:endParaRPr lang="en-US" dirty="0"/>
          </a:p>
        </p:txBody>
      </p:sp>
      <p:sp>
        <p:nvSpPr>
          <p:cNvPr id="11" name="Line 13"/>
          <p:cNvSpPr>
            <a:spLocks noChangeShapeType="1"/>
          </p:cNvSpPr>
          <p:nvPr/>
        </p:nvSpPr>
        <p:spPr bwMode="auto">
          <a:xfrm>
            <a:off x="457200" y="4876800"/>
            <a:ext cx="8275638" cy="0"/>
          </a:xfrm>
          <a:prstGeom prst="line">
            <a:avLst/>
          </a:prstGeom>
          <a:noFill/>
          <a:ln w="28575">
            <a:solidFill>
              <a:srgbClr val="667BC6"/>
            </a:solidFill>
            <a:round/>
            <a:headEnd/>
            <a:tailEnd/>
          </a:ln>
        </p:spPr>
        <p:txBody>
          <a:bodyPr wrap="square" lIns="0" tIns="0" rIns="0" bIns="0">
            <a:spAutoFit/>
          </a:bodyPr>
          <a:lstStyle/>
          <a:p>
            <a:endParaRPr lang="en-US" dirty="0"/>
          </a:p>
        </p:txBody>
      </p:sp>
      <p:sp>
        <p:nvSpPr>
          <p:cNvPr id="12" name="Diamond 1"/>
          <p:cNvSpPr>
            <a:spLocks noChangeAspect="1" noChangeArrowheads="1"/>
          </p:cNvSpPr>
          <p:nvPr/>
        </p:nvSpPr>
        <p:spPr bwMode="auto">
          <a:xfrm>
            <a:off x="450851" y="3124200"/>
            <a:ext cx="233363" cy="242887"/>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
        <p:nvSpPr>
          <p:cNvPr id="13" name="Diamond 12"/>
          <p:cNvSpPr>
            <a:spLocks noChangeAspect="1" noChangeArrowheads="1"/>
          </p:cNvSpPr>
          <p:nvPr/>
        </p:nvSpPr>
        <p:spPr bwMode="auto">
          <a:xfrm>
            <a:off x="457200" y="5567128"/>
            <a:ext cx="234315" cy="241935"/>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
        <p:nvSpPr>
          <p:cNvPr id="14" name="Diamond 13"/>
          <p:cNvSpPr>
            <a:spLocks noChangeAspect="1" noChangeArrowheads="1"/>
          </p:cNvSpPr>
          <p:nvPr/>
        </p:nvSpPr>
        <p:spPr bwMode="auto">
          <a:xfrm>
            <a:off x="465138" y="4216400"/>
            <a:ext cx="233362" cy="242887"/>
          </a:xfrm>
          <a:prstGeom prst="diamond">
            <a:avLst/>
          </a:prstGeom>
          <a:solidFill>
            <a:schemeClr val="tx2"/>
          </a:solidFill>
          <a:ln w="12700" algn="ctr">
            <a:solidFill>
              <a:schemeClr val="tx2"/>
            </a:solidFill>
            <a:round/>
            <a:headEnd/>
            <a:tailEnd/>
          </a:ln>
        </p:spPr>
        <p:txBody>
          <a:bodyPr lIns="0" tIns="0" rIns="0" bIns="0">
            <a:spAutoFit/>
          </a:bodyPr>
          <a:lstStyle/>
          <a:p>
            <a:endParaRPr lang="en-US" dirty="0"/>
          </a:p>
        </p:txBody>
      </p:sp>
    </p:spTree>
    <p:extLst>
      <p:ext uri="{BB962C8B-B14F-4D97-AF65-F5344CB8AC3E}">
        <p14:creationId xmlns:p14="http://schemas.microsoft.com/office/powerpoint/2010/main" val="4176209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371600" y="3962400"/>
            <a:ext cx="6858000" cy="990600"/>
          </a:xfrm>
        </p:spPr>
        <p:txBody>
          <a:bodyPr/>
          <a:lstStyle/>
          <a:p>
            <a:r>
              <a:rPr lang="en-US" dirty="0" smtClean="0"/>
              <a:t>Thank You</a:t>
            </a:r>
            <a:endParaRPr lang="en-US" dirty="0"/>
          </a:p>
        </p:txBody>
      </p:sp>
      <p:sp>
        <p:nvSpPr>
          <p:cNvPr id="7" name="Subtitle 6"/>
          <p:cNvSpPr>
            <a:spLocks noGrp="1"/>
          </p:cNvSpPr>
          <p:nvPr>
            <p:ph type="subTitle" idx="1"/>
          </p:nvPr>
        </p:nvSpPr>
        <p:spPr/>
        <p:txBody>
          <a:bodyPr/>
          <a:lstStyle/>
          <a:p>
            <a:r>
              <a:rPr lang="en-US" dirty="0" smtClean="0"/>
              <a:t>tim.attinger@marketplatforms.com</a:t>
            </a:r>
            <a:endParaRPr lang="en-US" dirty="0"/>
          </a:p>
        </p:txBody>
      </p:sp>
    </p:spTree>
    <p:extLst>
      <p:ext uri="{BB962C8B-B14F-4D97-AF65-F5344CB8AC3E}">
        <p14:creationId xmlns:p14="http://schemas.microsoft.com/office/powerpoint/2010/main" val="2418324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Work Product 3 _ Key Players 3122010">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rigin">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Work Product 3 _ Key Players 3122010</Template>
  <TotalTime>12303</TotalTime>
  <Words>870</Words>
  <Application>Microsoft Macintosh PowerPoint</Application>
  <PresentationFormat>On-screen Show (4:3)</PresentationFormat>
  <Paragraphs>76</Paragraphs>
  <Slides>9</Slides>
  <Notes>9</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Work Product 3 _ Key Players 3122010</vt:lpstr>
      <vt:lpstr>Origin</vt:lpstr>
      <vt:lpstr>Network Interchange, Innovation, and entry Tools to drive Participation and Growth</vt:lpstr>
      <vt:lpstr>Interchange Mechanisms in Platform Markets</vt:lpstr>
      <vt:lpstr>PowerPoint Presentation</vt:lpstr>
      <vt:lpstr>The Role of Interchange in Network Growth</vt:lpstr>
      <vt:lpstr>New Entrants Focus on Attracting Participants</vt:lpstr>
      <vt:lpstr>PowerPoint Presentation</vt:lpstr>
      <vt:lpstr>PowerPoint Presentation</vt:lpstr>
      <vt:lpstr>Rate Regulations May Disadvantage New Entrants</vt:lpstr>
      <vt:lpstr>Thank You</vt:lpstr>
    </vt:vector>
  </TitlesOfParts>
  <Company>MPD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Visa Project Overview</dc:title>
  <dc:creator>attinger</dc:creator>
  <cp:lastModifiedBy>Justin Unger</cp:lastModifiedBy>
  <cp:revision>227</cp:revision>
  <cp:lastPrinted>2011-06-06T05:22:27Z</cp:lastPrinted>
  <dcterms:created xsi:type="dcterms:W3CDTF">2010-12-27T19:54:50Z</dcterms:created>
  <dcterms:modified xsi:type="dcterms:W3CDTF">2011-06-14T12:26:00Z</dcterms:modified>
</cp:coreProperties>
</file>