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1" r:id="rId3"/>
    <p:sldId id="272" r:id="rId4"/>
    <p:sldId id="275" r:id="rId5"/>
    <p:sldId id="286" r:id="rId6"/>
    <p:sldId id="284" r:id="rId7"/>
    <p:sldId id="287" r:id="rId8"/>
    <p:sldId id="289" r:id="rId9"/>
    <p:sldId id="280" r:id="rId10"/>
    <p:sldId id="282" r:id="rId11"/>
    <p:sldId id="273" r:id="rId12"/>
    <p:sldId id="288" r:id="rId13"/>
    <p:sldId id="274" r:id="rId14"/>
    <p:sldId id="270" r:id="rId15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 Evans" initials="DE" lastIdx="6" clrIdx="0"/>
  <p:cmAuthor id="1" name="Marianne Verdier" initials="" lastIdx="7" clrIdx="1"/>
  <p:cmAuthor id="2" name="bourreau" initials="mb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 autoAdjust="0"/>
    <p:restoredTop sz="89986" autoAdjust="0"/>
  </p:normalViewPr>
  <p:slideViewPr>
    <p:cSldViewPr snapToGrid="0" snapToObjects="1">
      <p:cViewPr varScale="1">
        <p:scale>
          <a:sx n="118" d="100"/>
          <a:sy n="118" d="100"/>
        </p:scale>
        <p:origin x="-14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rcbourreau:Desktop:ConfBruxelles:projet%20negrini:BD%20Paymen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stats!$O$1</c:f>
              <c:strCache>
                <c:ptCount val="1"/>
                <c:pt idx="0">
                  <c:v>Frequency</c:v>
                </c:pt>
              </c:strCache>
            </c:strRef>
          </c:tx>
          <c:marker>
            <c:symbol val="none"/>
          </c:marker>
          <c:cat>
            <c:numRef>
              <c:f>stats!$N$2:$N$94</c:f>
              <c:numCache>
                <c:formatCode>m/d/yy</c:formatCode>
                <c:ptCount val="93"/>
                <c:pt idx="0">
                  <c:v>217.0</c:v>
                </c:pt>
                <c:pt idx="1">
                  <c:v>648.4193518518518</c:v>
                </c:pt>
                <c:pt idx="2">
                  <c:v>1079.83870967742</c:v>
                </c:pt>
                <c:pt idx="3">
                  <c:v>1511.25806451613</c:v>
                </c:pt>
                <c:pt idx="4">
                  <c:v>1942.677419354835</c:v>
                </c:pt>
                <c:pt idx="5">
                  <c:v>2374.09677419355</c:v>
                </c:pt>
                <c:pt idx="6">
                  <c:v>2805.516129032261</c:v>
                </c:pt>
                <c:pt idx="7">
                  <c:v>3236.935483870973</c:v>
                </c:pt>
                <c:pt idx="8">
                  <c:v>3668.354838709678</c:v>
                </c:pt>
                <c:pt idx="9">
                  <c:v>4099.774193548372</c:v>
                </c:pt>
                <c:pt idx="10">
                  <c:v>4531.193548387098</c:v>
                </c:pt>
                <c:pt idx="11">
                  <c:v>4962.61290322582</c:v>
                </c:pt>
                <c:pt idx="12">
                  <c:v>5394.032258064523</c:v>
                </c:pt>
                <c:pt idx="13">
                  <c:v>5825.451612903226</c:v>
                </c:pt>
                <c:pt idx="14">
                  <c:v>6256.870967741937</c:v>
                </c:pt>
                <c:pt idx="15">
                  <c:v>6688.29032258065</c:v>
                </c:pt>
                <c:pt idx="16">
                  <c:v>7119.709677419355</c:v>
                </c:pt>
                <c:pt idx="17">
                  <c:v>7551.129032258064</c:v>
                </c:pt>
                <c:pt idx="18">
                  <c:v>7982.548387096761</c:v>
                </c:pt>
                <c:pt idx="19">
                  <c:v>8413.967741935484</c:v>
                </c:pt>
                <c:pt idx="20">
                  <c:v>8845.387096774164</c:v>
                </c:pt>
                <c:pt idx="21">
                  <c:v>9276.806451612908</c:v>
                </c:pt>
                <c:pt idx="22">
                  <c:v>9708.225806451613</c:v>
                </c:pt>
                <c:pt idx="23">
                  <c:v>10139.64516129032</c:v>
                </c:pt>
                <c:pt idx="24">
                  <c:v>10571.06451612903</c:v>
                </c:pt>
                <c:pt idx="25">
                  <c:v>11002.48387096772</c:v>
                </c:pt>
                <c:pt idx="26">
                  <c:v>11433.90322580645</c:v>
                </c:pt>
                <c:pt idx="27">
                  <c:v>11865.32258064514</c:v>
                </c:pt>
                <c:pt idx="28">
                  <c:v>12296.74193548385</c:v>
                </c:pt>
                <c:pt idx="29">
                  <c:v>12728.1612903226</c:v>
                </c:pt>
                <c:pt idx="30">
                  <c:v>13159.58064516129</c:v>
                </c:pt>
                <c:pt idx="31">
                  <c:v>13591.0</c:v>
                </c:pt>
                <c:pt idx="32">
                  <c:v>14022.41935483871</c:v>
                </c:pt>
                <c:pt idx="33">
                  <c:v>14453.8387096774</c:v>
                </c:pt>
                <c:pt idx="34">
                  <c:v>14885.25806451613</c:v>
                </c:pt>
                <c:pt idx="35">
                  <c:v>15316.67741935484</c:v>
                </c:pt>
                <c:pt idx="36">
                  <c:v>15748.09677419355</c:v>
                </c:pt>
                <c:pt idx="37">
                  <c:v>16179.51612903225</c:v>
                </c:pt>
                <c:pt idx="38">
                  <c:v>16610.93548387097</c:v>
                </c:pt>
                <c:pt idx="39">
                  <c:v>17042.3548387097</c:v>
                </c:pt>
                <c:pt idx="40">
                  <c:v>17473.77419354844</c:v>
                </c:pt>
                <c:pt idx="41">
                  <c:v>17905.19354838697</c:v>
                </c:pt>
                <c:pt idx="42">
                  <c:v>18336.61290322581</c:v>
                </c:pt>
                <c:pt idx="43">
                  <c:v>18768.0322580645</c:v>
                </c:pt>
                <c:pt idx="44">
                  <c:v>19199.45161290323</c:v>
                </c:pt>
                <c:pt idx="45">
                  <c:v>19630.8709677419</c:v>
                </c:pt>
                <c:pt idx="46">
                  <c:v>20062.29032258065</c:v>
                </c:pt>
                <c:pt idx="47">
                  <c:v>20493.70967741929</c:v>
                </c:pt>
                <c:pt idx="48">
                  <c:v>20925.12903225806</c:v>
                </c:pt>
                <c:pt idx="49">
                  <c:v>21356.54838709678</c:v>
                </c:pt>
                <c:pt idx="50">
                  <c:v>21787.96774193548</c:v>
                </c:pt>
                <c:pt idx="51">
                  <c:v>22219.38709677424</c:v>
                </c:pt>
                <c:pt idx="52">
                  <c:v>22650.80645161292</c:v>
                </c:pt>
                <c:pt idx="53">
                  <c:v>23082.22580645162</c:v>
                </c:pt>
                <c:pt idx="54">
                  <c:v>23513.64516129032</c:v>
                </c:pt>
                <c:pt idx="55">
                  <c:v>23945.06451612903</c:v>
                </c:pt>
                <c:pt idx="56">
                  <c:v>24376.48387096776</c:v>
                </c:pt>
                <c:pt idx="57">
                  <c:v>24807.90322580645</c:v>
                </c:pt>
                <c:pt idx="58">
                  <c:v>25239.32258064516</c:v>
                </c:pt>
                <c:pt idx="59">
                  <c:v>25670.74193548387</c:v>
                </c:pt>
                <c:pt idx="60">
                  <c:v>26102.16129032258</c:v>
                </c:pt>
                <c:pt idx="61">
                  <c:v>26533.58064516132</c:v>
                </c:pt>
                <c:pt idx="62">
                  <c:v>26965.0</c:v>
                </c:pt>
                <c:pt idx="63">
                  <c:v>27396.41935483865</c:v>
                </c:pt>
                <c:pt idx="64">
                  <c:v>27827.83870967742</c:v>
                </c:pt>
                <c:pt idx="65">
                  <c:v>28259.25806451612</c:v>
                </c:pt>
                <c:pt idx="66">
                  <c:v>28690.67741935484</c:v>
                </c:pt>
                <c:pt idx="67">
                  <c:v>29122.09677419356</c:v>
                </c:pt>
                <c:pt idx="68">
                  <c:v>29553.51612903226</c:v>
                </c:pt>
                <c:pt idx="69">
                  <c:v>29984.93548387097</c:v>
                </c:pt>
                <c:pt idx="70">
                  <c:v>30416.3548387097</c:v>
                </c:pt>
                <c:pt idx="71">
                  <c:v>30847.77419354844</c:v>
                </c:pt>
                <c:pt idx="72">
                  <c:v>31279.19354838697</c:v>
                </c:pt>
                <c:pt idx="73">
                  <c:v>31710.61290322581</c:v>
                </c:pt>
                <c:pt idx="74">
                  <c:v>32142.0322580645</c:v>
                </c:pt>
                <c:pt idx="75">
                  <c:v>32573.45161290323</c:v>
                </c:pt>
                <c:pt idx="76">
                  <c:v>33004.87096774194</c:v>
                </c:pt>
                <c:pt idx="77">
                  <c:v>33436.29032258048</c:v>
                </c:pt>
                <c:pt idx="78">
                  <c:v>33867.70967741936</c:v>
                </c:pt>
                <c:pt idx="79">
                  <c:v>34299.12903225808</c:v>
                </c:pt>
                <c:pt idx="80">
                  <c:v>34730.54838709686</c:v>
                </c:pt>
                <c:pt idx="81">
                  <c:v>35161.96774193531</c:v>
                </c:pt>
                <c:pt idx="82">
                  <c:v>35593.38709677421</c:v>
                </c:pt>
                <c:pt idx="83">
                  <c:v>36024.8064516129</c:v>
                </c:pt>
                <c:pt idx="84">
                  <c:v>36456.22580645158</c:v>
                </c:pt>
                <c:pt idx="85">
                  <c:v>36887.64516129033</c:v>
                </c:pt>
                <c:pt idx="86">
                  <c:v>37319.0645161291</c:v>
                </c:pt>
                <c:pt idx="87">
                  <c:v>37750.48387096774</c:v>
                </c:pt>
                <c:pt idx="88">
                  <c:v>38181.90322580646</c:v>
                </c:pt>
                <c:pt idx="89">
                  <c:v>38613.32258064516</c:v>
                </c:pt>
                <c:pt idx="90">
                  <c:v>39044.74193548387</c:v>
                </c:pt>
                <c:pt idx="91">
                  <c:v>39476.16129032258</c:v>
                </c:pt>
                <c:pt idx="92">
                  <c:v>39907.58064516122</c:v>
                </c:pt>
              </c:numCache>
            </c:numRef>
          </c:cat>
          <c:val>
            <c:numRef>
              <c:f>stats!$O$2:$O$94</c:f>
              <c:numCache>
                <c:formatCode>General</c:formatCode>
                <c:ptCount val="93"/>
                <c:pt idx="0">
                  <c:v>1.0</c:v>
                </c:pt>
                <c:pt idx="1">
                  <c:v>0.0</c:v>
                </c:pt>
                <c:pt idx="2">
                  <c:v>2.0</c:v>
                </c:pt>
                <c:pt idx="3">
                  <c:v>0.0</c:v>
                </c:pt>
                <c:pt idx="4">
                  <c:v>2.0</c:v>
                </c:pt>
                <c:pt idx="5">
                  <c:v>2.0</c:v>
                </c:pt>
                <c:pt idx="6">
                  <c:v>4.0</c:v>
                </c:pt>
                <c:pt idx="7">
                  <c:v>0.0</c:v>
                </c:pt>
                <c:pt idx="8">
                  <c:v>3.0</c:v>
                </c:pt>
                <c:pt idx="9">
                  <c:v>0.0</c:v>
                </c:pt>
                <c:pt idx="10">
                  <c:v>4.0</c:v>
                </c:pt>
                <c:pt idx="11">
                  <c:v>1.0</c:v>
                </c:pt>
                <c:pt idx="12">
                  <c:v>0.0</c:v>
                </c:pt>
                <c:pt idx="13">
                  <c:v>1.0</c:v>
                </c:pt>
                <c:pt idx="14">
                  <c:v>1.0</c:v>
                </c:pt>
                <c:pt idx="15">
                  <c:v>0.0</c:v>
                </c:pt>
                <c:pt idx="16">
                  <c:v>0.0</c:v>
                </c:pt>
                <c:pt idx="17">
                  <c:v>1.0</c:v>
                </c:pt>
                <c:pt idx="18">
                  <c:v>1.0</c:v>
                </c:pt>
                <c:pt idx="19">
                  <c:v>3.0</c:v>
                </c:pt>
                <c:pt idx="20">
                  <c:v>2.0</c:v>
                </c:pt>
                <c:pt idx="21">
                  <c:v>1.0</c:v>
                </c:pt>
                <c:pt idx="22">
                  <c:v>3.0</c:v>
                </c:pt>
                <c:pt idx="23">
                  <c:v>1.0</c:v>
                </c:pt>
                <c:pt idx="24">
                  <c:v>6.0</c:v>
                </c:pt>
                <c:pt idx="25">
                  <c:v>1.0</c:v>
                </c:pt>
                <c:pt idx="26">
                  <c:v>0.0</c:v>
                </c:pt>
                <c:pt idx="27">
                  <c:v>1.0</c:v>
                </c:pt>
                <c:pt idx="28">
                  <c:v>3.0</c:v>
                </c:pt>
                <c:pt idx="29">
                  <c:v>5.0</c:v>
                </c:pt>
                <c:pt idx="30">
                  <c:v>2.0</c:v>
                </c:pt>
                <c:pt idx="31">
                  <c:v>2.0</c:v>
                </c:pt>
                <c:pt idx="32">
                  <c:v>4.0</c:v>
                </c:pt>
                <c:pt idx="33">
                  <c:v>0.0</c:v>
                </c:pt>
                <c:pt idx="34">
                  <c:v>1.0</c:v>
                </c:pt>
                <c:pt idx="35">
                  <c:v>1.0</c:v>
                </c:pt>
                <c:pt idx="36">
                  <c:v>1.0</c:v>
                </c:pt>
                <c:pt idx="37">
                  <c:v>0.0</c:v>
                </c:pt>
                <c:pt idx="38">
                  <c:v>1.0</c:v>
                </c:pt>
                <c:pt idx="39">
                  <c:v>2.0</c:v>
                </c:pt>
                <c:pt idx="40">
                  <c:v>1.0</c:v>
                </c:pt>
                <c:pt idx="41">
                  <c:v>2.0</c:v>
                </c:pt>
                <c:pt idx="42">
                  <c:v>0.0</c:v>
                </c:pt>
                <c:pt idx="43">
                  <c:v>1.0</c:v>
                </c:pt>
                <c:pt idx="44">
                  <c:v>0.0</c:v>
                </c:pt>
                <c:pt idx="45">
                  <c:v>2.0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2.0</c:v>
                </c:pt>
                <c:pt idx="50">
                  <c:v>1.0</c:v>
                </c:pt>
                <c:pt idx="51">
                  <c:v>1.0</c:v>
                </c:pt>
                <c:pt idx="52">
                  <c:v>1.0</c:v>
                </c:pt>
                <c:pt idx="53">
                  <c:v>1.0</c:v>
                </c:pt>
                <c:pt idx="54">
                  <c:v>0.0</c:v>
                </c:pt>
                <c:pt idx="55">
                  <c:v>2.0</c:v>
                </c:pt>
                <c:pt idx="56">
                  <c:v>2.0</c:v>
                </c:pt>
                <c:pt idx="57">
                  <c:v>1.0</c:v>
                </c:pt>
                <c:pt idx="58">
                  <c:v>2.0</c:v>
                </c:pt>
                <c:pt idx="59">
                  <c:v>1.0</c:v>
                </c:pt>
                <c:pt idx="60">
                  <c:v>3.0</c:v>
                </c:pt>
                <c:pt idx="61">
                  <c:v>0.0</c:v>
                </c:pt>
                <c:pt idx="62">
                  <c:v>1.0</c:v>
                </c:pt>
                <c:pt idx="63">
                  <c:v>2.0</c:v>
                </c:pt>
                <c:pt idx="64">
                  <c:v>0.0</c:v>
                </c:pt>
                <c:pt idx="65">
                  <c:v>4.0</c:v>
                </c:pt>
                <c:pt idx="66">
                  <c:v>21.0</c:v>
                </c:pt>
                <c:pt idx="67">
                  <c:v>9.0</c:v>
                </c:pt>
                <c:pt idx="68">
                  <c:v>10.0</c:v>
                </c:pt>
                <c:pt idx="69">
                  <c:v>20.0</c:v>
                </c:pt>
                <c:pt idx="70">
                  <c:v>20.0</c:v>
                </c:pt>
                <c:pt idx="71">
                  <c:v>22.0</c:v>
                </c:pt>
                <c:pt idx="72">
                  <c:v>18.0</c:v>
                </c:pt>
                <c:pt idx="73">
                  <c:v>26.0</c:v>
                </c:pt>
                <c:pt idx="74">
                  <c:v>37.0</c:v>
                </c:pt>
                <c:pt idx="75">
                  <c:v>46.0</c:v>
                </c:pt>
                <c:pt idx="76">
                  <c:v>56.0</c:v>
                </c:pt>
                <c:pt idx="77">
                  <c:v>50.0</c:v>
                </c:pt>
                <c:pt idx="78">
                  <c:v>66.0</c:v>
                </c:pt>
                <c:pt idx="79">
                  <c:v>40.0</c:v>
                </c:pt>
                <c:pt idx="80">
                  <c:v>64.0</c:v>
                </c:pt>
                <c:pt idx="81">
                  <c:v>93.0</c:v>
                </c:pt>
                <c:pt idx="82">
                  <c:v>112.0</c:v>
                </c:pt>
                <c:pt idx="83">
                  <c:v>144.0</c:v>
                </c:pt>
                <c:pt idx="84">
                  <c:v>186.0</c:v>
                </c:pt>
                <c:pt idx="85">
                  <c:v>318.0</c:v>
                </c:pt>
                <c:pt idx="86">
                  <c:v>788.0</c:v>
                </c:pt>
                <c:pt idx="87">
                  <c:v>1010.0</c:v>
                </c:pt>
                <c:pt idx="88">
                  <c:v>835.0</c:v>
                </c:pt>
                <c:pt idx="89">
                  <c:v>843.0</c:v>
                </c:pt>
                <c:pt idx="90">
                  <c:v>776.0</c:v>
                </c:pt>
                <c:pt idx="91">
                  <c:v>935.0</c:v>
                </c:pt>
                <c:pt idx="92">
                  <c:v>1093.0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1934120"/>
        <c:axId val="602014552"/>
      </c:lineChart>
      <c:dateAx>
        <c:axId val="601934120"/>
        <c:scaling>
          <c:orientation val="minMax"/>
        </c:scaling>
        <c:delete val="0"/>
        <c:axPos val="b"/>
        <c:numFmt formatCode="m/d/yy" sourceLinked="1"/>
        <c:majorTickMark val="out"/>
        <c:minorTickMark val="none"/>
        <c:tickLblPos val="nextTo"/>
        <c:crossAx val="602014552"/>
        <c:crosses val="autoZero"/>
        <c:auto val="1"/>
        <c:lblOffset val="100"/>
        <c:baseTimeUnit val="years"/>
      </c:dateAx>
      <c:valAx>
        <c:axId val="6020145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019341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F56AF-CF3B-FF4B-A02B-60E8A1403A77}" type="datetimeFigureOut">
              <a:rPr lang="fr-FR" smtClean="0"/>
              <a:pPr/>
              <a:t>13/06/11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B7A7B-D33D-2F4C-BE9E-17602E5DA432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99375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4CAB29-B1AC-4F48-8AD0-9E97C03261CE}" type="datetimeFigureOut">
              <a:rPr lang="fr-FR" smtClean="0"/>
              <a:pPr/>
              <a:t>13/06/11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7348EE-0423-254B-A077-587166CE0E6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46964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348EE-0423-254B-A077-587166CE0E6A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06159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348EE-0423-254B-A077-587166CE0E6A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37906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348EE-0423-254B-A077-587166CE0E6A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40676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348EE-0423-254B-A077-587166CE0E6A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34052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348EE-0423-254B-A077-587166CE0E6A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6609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348EE-0423-254B-A077-587166CE0E6A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4070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348EE-0423-254B-A077-587166CE0E6A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123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348EE-0423-254B-A077-587166CE0E6A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3063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348EE-0423-254B-A077-587166CE0E6A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5823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348EE-0423-254B-A077-587166CE0E6A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8110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noProof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348EE-0423-254B-A077-587166CE0E6A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348EE-0423-254B-A077-587166CE0E6A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348EE-0423-254B-A077-587166CE0E6A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348EE-0423-254B-A077-587166CE0E6A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42248D-5684-3041-B9F0-D2B5ADE17005}" type="datetime1">
              <a:rPr lang="fr-FR" smtClean="0"/>
              <a:pPr/>
              <a:t>13/06/11</a:t>
            </a:fld>
            <a:endParaRPr lang="en-US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16609C-4E2B-E945-8ED7-1C9301202D1F}" type="datetime1">
              <a:rPr lang="fr-FR" smtClean="0"/>
              <a:pPr/>
              <a:t>13/06/11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868650-7AE8-DE4F-93BF-BDE1B96B634E}" type="datetime1">
              <a:rPr lang="fr-FR" smtClean="0"/>
              <a:pPr/>
              <a:t>13/06/11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75725-64C7-BF4C-8DAD-9F87E7A9B2BE}" type="datetime1">
              <a:rPr lang="fr-FR" smtClean="0"/>
              <a:pPr/>
              <a:t>13/06/11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46822B-928F-DD42-9220-8CA0FD2219BB}" type="datetime1">
              <a:rPr lang="fr-FR" smtClean="0"/>
              <a:pPr/>
              <a:t>13/06/11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79EC4-E2EE-FB44-B14E-E76494033B1C}" type="datetime1">
              <a:rPr lang="fr-FR" smtClean="0"/>
              <a:pPr/>
              <a:t>13/06/11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184D78-C366-224F-85C8-6895D1B3919E}" type="datetime1">
              <a:rPr lang="fr-FR" smtClean="0"/>
              <a:pPr/>
              <a:t>13/06/11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CDDD2-272A-4D46-8DE8-CC13CD23E541}" type="datetime1">
              <a:rPr lang="fr-FR" smtClean="0"/>
              <a:pPr/>
              <a:t>13/06/11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CA1875-D057-F04B-A40B-E16D5F42C8AA}" type="datetime1">
              <a:rPr lang="fr-FR" smtClean="0"/>
              <a:pPr/>
              <a:t>13/06/11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4C038D-5413-9742-A47F-B75B2D0AAEF5}" type="datetime1">
              <a:rPr lang="fr-FR" smtClean="0"/>
              <a:pPr/>
              <a:t>13/06/11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952685-AAC1-0742-B368-F3A8E9C92461}" type="datetime1">
              <a:rPr lang="fr-FR" smtClean="0"/>
              <a:pPr/>
              <a:t>13/06/11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Faire glisser l'image vers l'espace réservé ou cliquer sur l'icône pour l'ajouter</a:t>
            </a:r>
            <a:endParaRPr kumimoji="0" lang="en-US" dirty="0"/>
          </a:p>
        </p:txBody>
      </p:sp>
      <p:sp>
        <p:nvSpPr>
          <p:cNvPr id="9" name="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15A45C0-79C9-FA4D-B719-ACB0B99882F5}" type="datetime1">
              <a:rPr lang="fr-FR" smtClean="0"/>
              <a:pPr/>
              <a:t>13/06/11</a:t>
            </a:fld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22921" y="2151767"/>
            <a:ext cx="7333861" cy="1724867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Interchange fees and innovation in retail payment systems</a:t>
            </a:r>
            <a:endParaRPr lang="en-US" sz="4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22921" y="4408555"/>
            <a:ext cx="6498159" cy="916641"/>
          </a:xfrm>
        </p:spPr>
        <p:txBody>
          <a:bodyPr/>
          <a:lstStyle/>
          <a:p>
            <a:pPr algn="ctr"/>
            <a:r>
              <a:rPr lang="fr-FR" b="1" dirty="0" smtClean="0"/>
              <a:t>Marc Bourreau, Telecom ParisTech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98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Innovation incentives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578594"/>
            <a:ext cx="7498080" cy="1315188"/>
          </a:xfrm>
        </p:spPr>
        <p:txBody>
          <a:bodyPr>
            <a:normAutofit fontScale="77500" lnSpcReduction="20000"/>
          </a:bodyPr>
          <a:lstStyle/>
          <a:p>
            <a:r>
              <a:rPr lang="en-US" i="1" dirty="0" smtClean="0"/>
              <a:t>Long-term perspective</a:t>
            </a:r>
            <a:r>
              <a:rPr lang="en-US" dirty="0" smtClean="0"/>
              <a:t>: the innovation has to be developed. </a:t>
            </a:r>
            <a:r>
              <a:rPr lang="en-US" dirty="0" smtClean="0">
                <a:solidFill>
                  <a:srgbClr val="002060"/>
                </a:solidFill>
              </a:rPr>
              <a:t>Effect of a </a:t>
            </a:r>
            <a:r>
              <a:rPr lang="en-US" i="1" dirty="0" smtClean="0">
                <a:solidFill>
                  <a:srgbClr val="002060"/>
                </a:solidFill>
              </a:rPr>
              <a:t>lower</a:t>
            </a:r>
            <a:r>
              <a:rPr lang="en-US" dirty="0" smtClean="0">
                <a:solidFill>
                  <a:srgbClr val="002060"/>
                </a:solidFill>
              </a:rPr>
              <a:t> IF on issuers’ incentives to innovate (= invest in quality improvements)?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273777"/>
              </p:ext>
            </p:extLst>
          </p:nvPr>
        </p:nvGraphicFramePr>
        <p:xfrm>
          <a:off x="1699098" y="2749604"/>
          <a:ext cx="691455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850"/>
                <a:gridCol w="2304850"/>
                <a:gridCol w="2304850"/>
              </a:tblGrid>
              <a:tr h="1230922">
                <a:tc>
                  <a:txBody>
                    <a:bodyPr/>
                    <a:lstStyle/>
                    <a:p>
                      <a:r>
                        <a:rPr lang="en-US" sz="2000" i="1" noProof="0" dirty="0" smtClean="0"/>
                        <a:t>Example with</a:t>
                      </a:r>
                      <a:r>
                        <a:rPr lang="en-US" sz="2000" i="1" baseline="0" noProof="0" dirty="0" smtClean="0"/>
                        <a:t> uniform distribution</a:t>
                      </a:r>
                      <a:endParaRPr lang="en-US" sz="2000" i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Low degree of adoption externality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noProof="0" smtClean="0"/>
                        <a:t>High</a:t>
                      </a:r>
                      <a:r>
                        <a:rPr lang="en-US" sz="2000" baseline="0" noProof="0" smtClean="0"/>
                        <a:t> </a:t>
                      </a:r>
                      <a:r>
                        <a:rPr lang="en-US" sz="2000" noProof="0" smtClean="0"/>
                        <a:t>degree of adoption externality</a:t>
                      </a:r>
                    </a:p>
                    <a:p>
                      <a:endParaRPr lang="en-US" sz="2000" noProof="0"/>
                    </a:p>
                  </a:txBody>
                  <a:tcPr/>
                </a:tc>
              </a:tr>
              <a:tr h="942834"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Effect</a:t>
                      </a:r>
                      <a:r>
                        <a:rPr lang="en-US" sz="2000" baseline="0" noProof="0" dirty="0" smtClean="0"/>
                        <a:t> of a lower IF on quality investments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dirty="0" smtClean="0"/>
                        <a:t>-</a:t>
                      </a:r>
                    </a:p>
                    <a:p>
                      <a:pPr algn="ctr"/>
                      <a:r>
                        <a:rPr lang="en-US" sz="2000" noProof="0" dirty="0" smtClean="0"/>
                        <a:t>(if </a:t>
                      </a:r>
                      <a:r>
                        <a:rPr lang="en-US" sz="2000" noProof="0" dirty="0" err="1" smtClean="0"/>
                        <a:t>IF</a:t>
                      </a:r>
                      <a:r>
                        <a:rPr lang="en-US" sz="2000" noProof="0" dirty="0" smtClean="0"/>
                        <a:t> not too high)</a:t>
                      </a:r>
                      <a:endParaRPr lang="en-US" sz="20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dirty="0" smtClean="0"/>
                        <a:t>+</a:t>
                      </a:r>
                      <a:endParaRPr lang="en-US" sz="2000" noProof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474887" y="5290515"/>
            <a:ext cx="7178040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i="1" dirty="0" smtClean="0"/>
              <a:t>Low externalities: </a:t>
            </a:r>
            <a:r>
              <a:rPr lang="en-US" sz="2400" dirty="0" smtClean="0"/>
              <a:t>a high IF softens competition</a:t>
            </a:r>
            <a:endParaRPr lang="en-US" sz="2400" dirty="0"/>
          </a:p>
          <a:p>
            <a:pPr marL="285750" indent="-285750">
              <a:buFont typeface="Arial"/>
              <a:buChar char="•"/>
            </a:pPr>
            <a:r>
              <a:rPr lang="en-US" sz="2400" i="1" dirty="0" smtClean="0"/>
              <a:t>Strong externalities:</a:t>
            </a:r>
            <a:r>
              <a:rPr lang="en-US" sz="2400" dirty="0" smtClean="0"/>
              <a:t> a low IF</a:t>
            </a:r>
            <a:r>
              <a:rPr lang="en-US" sz="2400" dirty="0"/>
              <a:t> </a:t>
            </a:r>
            <a:r>
              <a:rPr lang="en-US" sz="2400" dirty="0" smtClean="0"/>
              <a:t>stimulates merchants’ adoption</a:t>
            </a:r>
            <a:endParaRPr lang="en-US" sz="24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984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Cooperation and Innovation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Historical examples </a:t>
            </a:r>
            <a:r>
              <a:rPr lang="en-US" dirty="0" smtClean="0"/>
              <a:t>of cooperation between banks to create common networks (e.g., Visa)</a:t>
            </a:r>
          </a:p>
          <a:p>
            <a:r>
              <a:rPr lang="en-US" dirty="0" smtClean="0"/>
              <a:t>Many </a:t>
            </a:r>
            <a:r>
              <a:rPr lang="en-US" dirty="0" smtClean="0">
                <a:solidFill>
                  <a:srgbClr val="000090"/>
                </a:solidFill>
              </a:rPr>
              <a:t>recent examples </a:t>
            </a:r>
            <a:r>
              <a:rPr lang="en-US" dirty="0" smtClean="0"/>
              <a:t>of partnerships or Research Joint Ventures for the development of new payment solutions:</a:t>
            </a:r>
          </a:p>
          <a:p>
            <a:pPr lvl="1"/>
            <a:r>
              <a:rPr lang="en-US" dirty="0" smtClean="0"/>
              <a:t>JV MasterCard + Smart Hub (MNO), 2010</a:t>
            </a:r>
          </a:p>
          <a:p>
            <a:pPr lvl="1"/>
            <a:r>
              <a:rPr lang="en-US" dirty="0" smtClean="0"/>
              <a:t>Alliance Visa + </a:t>
            </a:r>
            <a:r>
              <a:rPr lang="en-US" dirty="0" err="1" smtClean="0"/>
              <a:t>Monetise</a:t>
            </a:r>
            <a:r>
              <a:rPr lang="en-US" dirty="0" smtClean="0"/>
              <a:t>, 2009</a:t>
            </a:r>
          </a:p>
          <a:p>
            <a:r>
              <a:rPr lang="en-US" i="1" dirty="0" smtClean="0"/>
              <a:t>Should cooperation for innovation be encouraged in retail payment systems?</a:t>
            </a:r>
          </a:p>
          <a:p>
            <a:r>
              <a:rPr lang="en-US" i="1" dirty="0" smtClean="0"/>
              <a:t>What is the effect of the IF on the incentives to cooperate for innovation in payment solutions?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71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Cooperation and Innovation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Should </a:t>
            </a:r>
            <a:r>
              <a:rPr lang="en-US" i="1" dirty="0" smtClean="0"/>
              <a:t>we encourage </a:t>
            </a:r>
            <a:r>
              <a:rPr lang="en-US" i="1" dirty="0"/>
              <a:t>cooperation for innovation</a:t>
            </a:r>
            <a:r>
              <a:rPr lang="en-US" i="1" dirty="0" smtClean="0"/>
              <a:t> </a:t>
            </a:r>
            <a:r>
              <a:rPr lang="en-US" i="1" dirty="0"/>
              <a:t>in retail payment systems?</a:t>
            </a:r>
          </a:p>
          <a:p>
            <a:pPr lvl="1"/>
            <a:r>
              <a:rPr lang="en-US" i="1" dirty="0" smtClean="0">
                <a:solidFill>
                  <a:srgbClr val="000090"/>
                </a:solidFill>
              </a:rPr>
              <a:t>Yes</a:t>
            </a:r>
            <a:r>
              <a:rPr lang="en-US" dirty="0" smtClean="0"/>
              <a:t>, if </a:t>
            </a:r>
            <a:r>
              <a:rPr lang="en-US" u="sng" dirty="0" smtClean="0"/>
              <a:t>strong adoption externalities</a:t>
            </a:r>
            <a:r>
              <a:rPr lang="en-US" dirty="0" smtClean="0"/>
              <a:t> between consumers and merchants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 </a:t>
            </a:r>
            <a:r>
              <a:rPr lang="en-US" dirty="0"/>
              <a:t>higher </a:t>
            </a:r>
            <a:r>
              <a:rPr lang="en-US" dirty="0" smtClean="0"/>
              <a:t>investments in quality of service with cooperation compared to no-cooperation</a:t>
            </a:r>
          </a:p>
          <a:p>
            <a:r>
              <a:rPr lang="en-US" i="1" dirty="0" smtClean="0"/>
              <a:t>Effect of IF on incentives to cooperate?</a:t>
            </a:r>
          </a:p>
          <a:p>
            <a:pPr lvl="1"/>
            <a:r>
              <a:rPr lang="en-US" dirty="0" smtClean="0"/>
              <a:t>With a </a:t>
            </a:r>
            <a:r>
              <a:rPr lang="en-US" dirty="0" smtClean="0">
                <a:solidFill>
                  <a:srgbClr val="000090"/>
                </a:solidFill>
              </a:rPr>
              <a:t>high degree of adoption externalities </a:t>
            </a:r>
            <a:r>
              <a:rPr lang="en-US" dirty="0" smtClean="0"/>
              <a:t>between consumers: incentives to cooperate </a:t>
            </a:r>
            <a:r>
              <a:rPr lang="en-US" dirty="0" smtClean="0">
                <a:solidFill>
                  <a:srgbClr val="FF0000"/>
                </a:solidFill>
              </a:rPr>
              <a:t>increase</a:t>
            </a:r>
            <a:r>
              <a:rPr lang="en-US" dirty="0" smtClean="0"/>
              <a:t> with the IF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71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Acceleration </a:t>
            </a:r>
            <a:r>
              <a:rPr lang="en-US" dirty="0"/>
              <a:t>of innovation in payment </a:t>
            </a:r>
            <a:r>
              <a:rPr lang="en-US" dirty="0" smtClean="0"/>
              <a:t>services, driven </a:t>
            </a:r>
            <a:r>
              <a:rPr lang="en-US" dirty="0"/>
              <a:t>by the development of digital devices (computers, smartphones, tablets, </a:t>
            </a:r>
            <a:r>
              <a:rPr lang="en-US" dirty="0" smtClean="0"/>
              <a:t>etc.)</a:t>
            </a:r>
            <a:endParaRPr lang="en-US" dirty="0"/>
          </a:p>
          <a:p>
            <a:r>
              <a:rPr lang="en-US" dirty="0" smtClean="0"/>
              <a:t>Effect of IF on innovation </a:t>
            </a:r>
            <a:r>
              <a:rPr lang="en-US" dirty="0"/>
              <a:t>in </a:t>
            </a:r>
            <a:r>
              <a:rPr lang="en-US" dirty="0" smtClean="0"/>
              <a:t>payment systems?</a:t>
            </a:r>
          </a:p>
          <a:p>
            <a:pPr lvl="1"/>
            <a:r>
              <a:rPr lang="en-US" dirty="0" smtClean="0"/>
              <a:t>Short-term perspective (effect on adoption incentives) </a:t>
            </a:r>
            <a:r>
              <a:rPr lang="en-US" i="1" dirty="0" smtClean="0"/>
              <a:t>vs.</a:t>
            </a:r>
            <a:r>
              <a:rPr lang="en-US" dirty="0" smtClean="0"/>
              <a:t> long-term perspective (effect on innovation incentives)</a:t>
            </a:r>
          </a:p>
          <a:p>
            <a:pPr lvl="1"/>
            <a:r>
              <a:rPr lang="en-US" dirty="0" smtClean="0"/>
              <a:t>Effect depends on the magnitude of adoption externalities between merchants </a:t>
            </a:r>
            <a:r>
              <a:rPr lang="en-US" dirty="0"/>
              <a:t>and </a:t>
            </a:r>
            <a:r>
              <a:rPr lang="en-US" dirty="0" smtClean="0"/>
              <a:t>consumers</a:t>
            </a:r>
          </a:p>
          <a:p>
            <a:r>
              <a:rPr lang="en-US" dirty="0" smtClean="0"/>
              <a:t>Cooperation socially desirable if strong adoption externalities</a:t>
            </a:r>
          </a:p>
          <a:p>
            <a:r>
              <a:rPr lang="en-US" dirty="0" smtClean="0"/>
              <a:t>Incentives to cooperate higher with high IF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216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13846" y="1447799"/>
            <a:ext cx="7619842" cy="5121865"/>
          </a:xfrm>
        </p:spPr>
        <p:txBody>
          <a:bodyPr>
            <a:normAutofit/>
          </a:bodyPr>
          <a:lstStyle/>
          <a:p>
            <a:r>
              <a:rPr lang="en-US" dirty="0" err="1" smtClean="0"/>
              <a:t>Bourreau</a:t>
            </a:r>
            <a:r>
              <a:rPr lang="en-US" dirty="0" smtClean="0"/>
              <a:t> &amp; Verdier (2011),  “Cooperation or Competition: Innovation in Payment Systems,” work in progress.</a:t>
            </a:r>
          </a:p>
          <a:p>
            <a:r>
              <a:rPr lang="en-US" dirty="0" smtClean="0"/>
              <a:t>Bourreau </a:t>
            </a:r>
            <a:r>
              <a:rPr lang="en-US" dirty="0"/>
              <a:t>&amp; Verdier (2010), “</a:t>
            </a:r>
            <a:r>
              <a:rPr lang="en-US" dirty="0" smtClean="0"/>
              <a:t>Cooperation for Innovation in Payment Systems: The Case of Mobile Payments,</a:t>
            </a:r>
            <a:r>
              <a:rPr lang="en-US" dirty="0"/>
              <a:t>” </a:t>
            </a:r>
            <a:r>
              <a:rPr lang="en-US" i="1" dirty="0"/>
              <a:t>Communications &amp; Strategies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71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Slow pace </a:t>
            </a:r>
            <a:r>
              <a:rPr lang="en-US" dirty="0" smtClean="0"/>
              <a:t>of innovation in retail payment systems for decades…</a:t>
            </a:r>
          </a:p>
          <a:p>
            <a:pPr lvl="1"/>
            <a:r>
              <a:rPr lang="en-US" dirty="0" smtClean="0"/>
              <a:t>Paper check for 700 years, plastic card for 50 years</a:t>
            </a:r>
          </a:p>
          <a:p>
            <a:pPr lvl="1"/>
            <a:r>
              <a:rPr lang="en-US" dirty="0" smtClean="0"/>
              <a:t>Role of the interchange fee (IF): allocation of costs between the acquiring and the issuing sides, etc.</a:t>
            </a:r>
          </a:p>
          <a:p>
            <a:r>
              <a:rPr lang="en-US" dirty="0" smtClean="0"/>
              <a:t>… but </a:t>
            </a:r>
            <a:r>
              <a:rPr lang="en-US" dirty="0" smtClean="0">
                <a:solidFill>
                  <a:srgbClr val="000090"/>
                </a:solidFill>
              </a:rPr>
              <a:t>acceleration</a:t>
            </a:r>
            <a:r>
              <a:rPr lang="en-US" dirty="0" smtClean="0"/>
              <a:t> of innovation due to the development of web and new digital devices </a:t>
            </a:r>
          </a:p>
          <a:p>
            <a:pPr lvl="1"/>
            <a:r>
              <a:rPr lang="en-US" dirty="0" smtClean="0"/>
              <a:t>At POS: contactless cards (Visa </a:t>
            </a:r>
            <a:r>
              <a:rPr lang="en-US" dirty="0" err="1" smtClean="0"/>
              <a:t>PayWave</a:t>
            </a:r>
            <a:r>
              <a:rPr lang="en-US" dirty="0" smtClean="0"/>
              <a:t>), mobile phone as payment card (NFC), mobile phone as POS terminal (Square), etc.</a:t>
            </a:r>
          </a:p>
          <a:p>
            <a:pPr lvl="1"/>
            <a:r>
              <a:rPr lang="en-US" dirty="0" smtClean="0"/>
              <a:t>E-commerce: web checkout (</a:t>
            </a:r>
            <a:r>
              <a:rPr lang="en-US" dirty="0" err="1" smtClean="0"/>
              <a:t>Paypal</a:t>
            </a:r>
            <a:r>
              <a:rPr lang="en-US" dirty="0" smtClean="0"/>
              <a:t>), telephone bill as payment account, …</a:t>
            </a:r>
          </a:p>
          <a:p>
            <a:pPr lvl="1"/>
            <a:r>
              <a:rPr lang="en-US" dirty="0" smtClean="0"/>
              <a:t>P2P: SMS-based money transfers, …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Chart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469213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2124094" y="1955413"/>
            <a:ext cx="4543406" cy="1200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Patents submitted to the European Patent Office (EPO) for “payment” technologies, per year</a:t>
            </a:r>
            <a:endParaRPr lang="en-US" sz="2400" dirty="0"/>
          </a:p>
        </p:txBody>
      </p:sp>
      <p:cxnSp>
        <p:nvCxnSpPr>
          <p:cNvPr id="11" name="Connecteur droit 10"/>
          <p:cNvCxnSpPr/>
          <p:nvPr/>
        </p:nvCxnSpPr>
        <p:spPr>
          <a:xfrm flipV="1">
            <a:off x="8125503" y="1595798"/>
            <a:ext cx="0" cy="4011973"/>
          </a:xfrm>
          <a:prstGeom prst="line">
            <a:avLst/>
          </a:prstGeom>
          <a:ln w="38100" cmpd="sng"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7409351" y="1159037"/>
            <a:ext cx="1536273" cy="49244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FF0000"/>
                </a:solidFill>
              </a:rPr>
              <a:t>Year 2000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1988800" y="4279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/>
              <a:t>Question addressed in this presentation: </a:t>
            </a:r>
            <a:r>
              <a:rPr lang="en-US" sz="3600" i="1" dirty="0">
                <a:solidFill>
                  <a:srgbClr val="000090"/>
                </a:solidFill>
              </a:rPr>
              <a:t>What is the impact of IF on innovation in retail payment systems?</a:t>
            </a:r>
          </a:p>
          <a:p>
            <a:r>
              <a:rPr lang="en-US" sz="3600" dirty="0"/>
              <a:t>Main message: the IF affects innovation </a:t>
            </a:r>
            <a:r>
              <a:rPr lang="en-US" sz="3600" dirty="0" smtClean="0"/>
              <a:t>in payment systems through two different (but related) channels</a:t>
            </a:r>
            <a:r>
              <a:rPr lang="en-US" sz="3600" dirty="0"/>
              <a:t>,</a:t>
            </a:r>
            <a:endParaRPr lang="en-US" dirty="0"/>
          </a:p>
          <a:p>
            <a:pPr lvl="1"/>
            <a:r>
              <a:rPr lang="en-US" dirty="0" smtClean="0"/>
              <a:t>Issuers’ and acquirers’ (and potential entrants’) </a:t>
            </a:r>
            <a:r>
              <a:rPr lang="en-US" dirty="0" smtClean="0">
                <a:solidFill>
                  <a:srgbClr val="FF0000"/>
                </a:solidFill>
              </a:rPr>
              <a:t>incentives to invest </a:t>
            </a:r>
            <a:r>
              <a:rPr lang="en-US" dirty="0" smtClean="0"/>
              <a:t>in innovative payment solutions</a:t>
            </a:r>
            <a:endParaRPr lang="en-US" dirty="0"/>
          </a:p>
          <a:p>
            <a:pPr lvl="1"/>
            <a:r>
              <a:rPr lang="en-US" dirty="0" smtClean="0"/>
              <a:t>Merchants</a:t>
            </a:r>
            <a:r>
              <a:rPr lang="en-US" dirty="0"/>
              <a:t>’ and consumers’ </a:t>
            </a:r>
            <a:r>
              <a:rPr lang="en-US" dirty="0" smtClean="0">
                <a:solidFill>
                  <a:srgbClr val="FF0000"/>
                </a:solidFill>
              </a:rPr>
              <a:t>incentives to </a:t>
            </a:r>
            <a:r>
              <a:rPr lang="en-US" dirty="0">
                <a:solidFill>
                  <a:srgbClr val="FF0000"/>
                </a:solidFill>
              </a:rPr>
              <a:t>adopt </a:t>
            </a:r>
            <a:r>
              <a:rPr lang="en-US" dirty="0"/>
              <a:t>innovative payment </a:t>
            </a:r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28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Innovations in payment systems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Innovation </a:t>
            </a:r>
            <a:r>
              <a:rPr lang="en-US" dirty="0" smtClean="0"/>
              <a:t>= product innovation (</a:t>
            </a:r>
            <a:r>
              <a:rPr lang="en-US" i="1" dirty="0" smtClean="0"/>
              <a:t>introduction of new payment services</a:t>
            </a:r>
            <a:r>
              <a:rPr lang="en-US" dirty="0" smtClean="0"/>
              <a:t>) + process innovation (</a:t>
            </a:r>
            <a:r>
              <a:rPr lang="en-US" i="1" dirty="0" smtClean="0"/>
              <a:t>cost reductions + quality of service improvements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Cost reductions:</a:t>
            </a:r>
          </a:p>
          <a:p>
            <a:pPr lvl="1"/>
            <a:r>
              <a:rPr lang="en-US" dirty="0" smtClean="0"/>
              <a:t>security/reduction of fraud</a:t>
            </a:r>
          </a:p>
          <a:p>
            <a:pPr lvl="1"/>
            <a:r>
              <a:rPr lang="en-US" dirty="0" smtClean="0"/>
              <a:t>transaction costs, etc.</a:t>
            </a:r>
          </a:p>
          <a:p>
            <a:r>
              <a:rPr lang="en-US" dirty="0" smtClean="0"/>
              <a:t>Quality of service improvements:</a:t>
            </a:r>
          </a:p>
          <a:p>
            <a:pPr lvl="1"/>
            <a:r>
              <a:rPr lang="en-US" dirty="0" smtClean="0"/>
              <a:t>convenience, simplicity</a:t>
            </a:r>
          </a:p>
          <a:p>
            <a:pPr lvl="1"/>
            <a:r>
              <a:rPr lang="en-US" dirty="0" smtClean="0"/>
              <a:t>customer relationship management</a:t>
            </a:r>
          </a:p>
          <a:p>
            <a:pPr lvl="1"/>
            <a:r>
              <a:rPr lang="en-US" dirty="0" smtClean="0"/>
              <a:t>possibilities of differentiation, etc.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093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Innovation in payment systems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Two-sided nature of retail payment systems</a:t>
            </a:r>
          </a:p>
          <a:p>
            <a:pPr lvl="1"/>
            <a:r>
              <a:rPr lang="en-US" dirty="0" smtClean="0"/>
              <a:t>Membership and usage externalities between two distinct groups of users: consumers and merchants</a:t>
            </a:r>
          </a:p>
          <a:p>
            <a:pPr lvl="1"/>
            <a:r>
              <a:rPr lang="en-US" dirty="0" smtClean="0"/>
              <a:t>Implies adoption externalities: the innovating firms might </a:t>
            </a:r>
            <a:r>
              <a:rPr lang="en-US" smtClean="0"/>
              <a:t>have to solve </a:t>
            </a:r>
            <a:r>
              <a:rPr lang="en-US" dirty="0" smtClean="0"/>
              <a:t>the </a:t>
            </a:r>
            <a:r>
              <a:rPr lang="en-US" dirty="0" smtClean="0">
                <a:solidFill>
                  <a:srgbClr val="000090"/>
                </a:solidFill>
              </a:rPr>
              <a:t>“chicken and egg”</a:t>
            </a:r>
            <a:r>
              <a:rPr lang="en-US" dirty="0" smtClean="0"/>
              <a:t> problem</a:t>
            </a:r>
          </a:p>
          <a:p>
            <a:r>
              <a:rPr lang="en-US" dirty="0" smtClean="0"/>
              <a:t>Economies of scale and network effects</a:t>
            </a:r>
          </a:p>
          <a:p>
            <a:pPr lvl="1"/>
            <a:r>
              <a:rPr lang="en-US" dirty="0" smtClean="0"/>
              <a:t>Strong incentives for </a:t>
            </a:r>
            <a:r>
              <a:rPr lang="en-US" dirty="0" smtClean="0">
                <a:solidFill>
                  <a:srgbClr val="000090"/>
                </a:solidFill>
              </a:rPr>
              <a:t>standardization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0090"/>
                </a:solidFill>
              </a:rPr>
              <a:t>cooperation</a:t>
            </a:r>
            <a:r>
              <a:rPr lang="en-US" dirty="0" smtClean="0"/>
              <a:t> between competitors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 model of innovation (B&amp;V 2011)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04058" y="2955880"/>
            <a:ext cx="2240686" cy="12748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competition between issuing banks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85494" y="2955880"/>
            <a:ext cx="2240686" cy="12748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competition between acquiring banks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28831" y="1398425"/>
            <a:ext cx="2240686" cy="12748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payment system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8" name="Connecteur droit avec flèche 7"/>
          <p:cNvCxnSpPr>
            <a:endCxn id="5" idx="0"/>
          </p:cNvCxnSpPr>
          <p:nvPr/>
        </p:nvCxnSpPr>
        <p:spPr>
          <a:xfrm rot="10800000" flipV="1">
            <a:off x="2824401" y="2035864"/>
            <a:ext cx="1004430" cy="920016"/>
          </a:xfrm>
          <a:prstGeom prst="straightConnector1">
            <a:avLst/>
          </a:prstGeom>
          <a:ln w="44450" cmpd="dbl">
            <a:solidFill>
              <a:srgbClr val="3891A7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>
            <a:stCxn id="7" idx="3"/>
            <a:endCxn id="6" idx="0"/>
          </p:cNvCxnSpPr>
          <p:nvPr/>
        </p:nvCxnSpPr>
        <p:spPr>
          <a:xfrm>
            <a:off x="6069517" y="2035865"/>
            <a:ext cx="936320" cy="920015"/>
          </a:xfrm>
          <a:prstGeom prst="straightConnector1">
            <a:avLst/>
          </a:prstGeom>
          <a:ln w="44450" cmpd="dbl"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142363" y="4876297"/>
            <a:ext cx="2240686" cy="12748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consumers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19091" y="4876297"/>
            <a:ext cx="2240686" cy="12748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merchants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733242" y="1867295"/>
            <a:ext cx="1632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Interchange</a:t>
            </a:r>
            <a:endParaRPr lang="en-US" sz="2400" i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6428450" y="1867295"/>
            <a:ext cx="1632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Interchange</a:t>
            </a:r>
            <a:endParaRPr lang="en-US" sz="2400" i="1" dirty="0"/>
          </a:p>
        </p:txBody>
      </p:sp>
      <p:cxnSp>
        <p:nvCxnSpPr>
          <p:cNvPr id="19" name="Connecteur droit avec flèche 18"/>
          <p:cNvCxnSpPr>
            <a:endCxn id="5" idx="2"/>
          </p:cNvCxnSpPr>
          <p:nvPr/>
        </p:nvCxnSpPr>
        <p:spPr>
          <a:xfrm rot="16200000" flipV="1">
            <a:off x="2762362" y="4292799"/>
            <a:ext cx="636234" cy="5121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>
            <a:stCxn id="12" idx="0"/>
          </p:cNvCxnSpPr>
          <p:nvPr/>
        </p:nvCxnSpPr>
        <p:spPr>
          <a:xfrm rot="5400000" flipH="1" flipV="1">
            <a:off x="6449867" y="4320328"/>
            <a:ext cx="645536" cy="4664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3212406" y="4278939"/>
            <a:ext cx="1876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consumer fee</a:t>
            </a:r>
            <a:endParaRPr lang="en-US" sz="2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7005836" y="4278939"/>
            <a:ext cx="1813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merchant fee</a:t>
            </a:r>
            <a:endParaRPr lang="en-US" sz="2400" dirty="0"/>
          </a:p>
        </p:txBody>
      </p:sp>
      <p:cxnSp>
        <p:nvCxnSpPr>
          <p:cNvPr id="25" name="Connecteur droit avec flèche 24"/>
          <p:cNvCxnSpPr/>
          <p:nvPr/>
        </p:nvCxnSpPr>
        <p:spPr>
          <a:xfrm rot="10800000">
            <a:off x="4383049" y="5162735"/>
            <a:ext cx="1036042" cy="1588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4427984" y="5174848"/>
            <a:ext cx="9284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retail</a:t>
            </a:r>
          </a:p>
          <a:p>
            <a:pPr algn="ctr"/>
            <a:r>
              <a:rPr lang="en-US" sz="2400" dirty="0" smtClean="0"/>
              <a:t>prices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7649" y="3111522"/>
            <a:ext cx="1684998" cy="993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Forme libre 38"/>
          <p:cNvSpPr/>
          <p:nvPr/>
        </p:nvSpPr>
        <p:spPr>
          <a:xfrm>
            <a:off x="3278221" y="6147881"/>
            <a:ext cx="3326860" cy="557719"/>
          </a:xfrm>
          <a:custGeom>
            <a:avLst/>
            <a:gdLst>
              <a:gd name="connsiteX0" fmla="*/ 0 w 3326860"/>
              <a:gd name="connsiteY0" fmla="*/ 19455 h 557719"/>
              <a:gd name="connsiteX1" fmla="*/ 1060315 w 3326860"/>
              <a:gd name="connsiteY1" fmla="*/ 428017 h 557719"/>
              <a:gd name="connsiteX2" fmla="*/ 1945532 w 3326860"/>
              <a:gd name="connsiteY2" fmla="*/ 486383 h 557719"/>
              <a:gd name="connsiteX3" fmla="*/ 3326860 w 3326860"/>
              <a:gd name="connsiteY3" fmla="*/ 0 h 557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26860" h="557719">
                <a:moveTo>
                  <a:pt x="0" y="19455"/>
                </a:moveTo>
                <a:cubicBezTo>
                  <a:pt x="368030" y="184825"/>
                  <a:pt x="736060" y="350196"/>
                  <a:pt x="1060315" y="428017"/>
                </a:cubicBezTo>
                <a:cubicBezTo>
                  <a:pt x="1384570" y="505838"/>
                  <a:pt x="1567775" y="557719"/>
                  <a:pt x="1945532" y="486383"/>
                </a:cubicBezTo>
                <a:cubicBezTo>
                  <a:pt x="2323289" y="415047"/>
                  <a:pt x="2825074" y="207523"/>
                  <a:pt x="3326860" y="0"/>
                </a:cubicBezTo>
              </a:path>
            </a:pathLst>
          </a:custGeom>
          <a:ln w="31750">
            <a:prstDash val="lgDash"/>
            <a:headEnd type="stealth" w="lg" len="med"/>
            <a:tailEnd type="stealth" w="lg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>
            <a:off x="6227498" y="6243935"/>
            <a:ext cx="25150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adoption externality</a:t>
            </a:r>
            <a:endParaRPr lang="en-US" sz="24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97275" y="4862354"/>
            <a:ext cx="1954445" cy="129266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600" smtClean="0"/>
              <a:t>Incentives to adopt the innovation?</a:t>
            </a:r>
            <a:endParaRPr lang="en-US" sz="2600"/>
          </a:p>
        </p:txBody>
      </p:sp>
      <p:sp>
        <p:nvSpPr>
          <p:cNvPr id="42" name="ZoneTexte 41"/>
          <p:cNvSpPr txBox="1"/>
          <p:nvPr/>
        </p:nvSpPr>
        <p:spPr>
          <a:xfrm>
            <a:off x="1" y="2938098"/>
            <a:ext cx="1619671" cy="129266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600" dirty="0" smtClean="0"/>
              <a:t>Incentives to innovate?</a:t>
            </a:r>
            <a:endParaRPr lang="en-US" sz="2600" dirty="0"/>
          </a:p>
        </p:txBody>
      </p:sp>
      <p:sp>
        <p:nvSpPr>
          <p:cNvPr id="43" name="Rectangle à coins arrondis 42"/>
          <p:cNvSpPr/>
          <p:nvPr/>
        </p:nvSpPr>
        <p:spPr>
          <a:xfrm>
            <a:off x="2051720" y="4740604"/>
            <a:ext cx="5688632" cy="1564946"/>
          </a:xfrm>
          <a:prstGeom prst="round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à coins arrondis 43"/>
          <p:cNvSpPr/>
          <p:nvPr/>
        </p:nvSpPr>
        <p:spPr>
          <a:xfrm>
            <a:off x="1619672" y="2852936"/>
            <a:ext cx="2376263" cy="1512167"/>
          </a:xfrm>
          <a:prstGeom prst="round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1219200" y="4686300"/>
            <a:ext cx="7714488" cy="11369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Adoption incentives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Adoption externality </a:t>
            </a:r>
            <a:r>
              <a:rPr lang="en-US" dirty="0" smtClean="0"/>
              <a:t>between consumers and merchants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ZoneTexte 4"/>
          <p:cNvSpPr txBox="1"/>
          <p:nvPr/>
        </p:nvSpPr>
        <p:spPr>
          <a:xfrm>
            <a:off x="1435607" y="2776252"/>
            <a:ext cx="343384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Consumers’ adoption incentives depend on…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the price of the new payment instrument,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its quality,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the number of merchants who adopt the innovation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198126" y="2776252"/>
            <a:ext cx="343384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Merchants’ adoption incentives depend on…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the merchant fee,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the adoption cost of the innovation,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the number of consumers who adopt the innovation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Adoption incentives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684506"/>
          </a:xfrm>
        </p:spPr>
        <p:txBody>
          <a:bodyPr>
            <a:normAutofit/>
          </a:bodyPr>
          <a:lstStyle/>
          <a:p>
            <a:r>
              <a:rPr lang="en-US" sz="2600" i="1" dirty="0" smtClean="0"/>
              <a:t>Short-term perspective</a:t>
            </a:r>
            <a:r>
              <a:rPr lang="en-US" sz="2600" dirty="0" smtClean="0"/>
              <a:t>: the innovation has been developed. </a:t>
            </a:r>
            <a:r>
              <a:rPr lang="en-US" sz="2600" dirty="0" smtClean="0">
                <a:solidFill>
                  <a:srgbClr val="002060"/>
                </a:solidFill>
              </a:rPr>
              <a:t>Effect of a </a:t>
            </a:r>
            <a:r>
              <a:rPr lang="en-US" sz="2600" i="1" dirty="0" smtClean="0">
                <a:solidFill>
                  <a:srgbClr val="002060"/>
                </a:solidFill>
              </a:rPr>
              <a:t>lower</a:t>
            </a:r>
            <a:r>
              <a:rPr lang="en-US" sz="2600" dirty="0" smtClean="0">
                <a:solidFill>
                  <a:srgbClr val="002060"/>
                </a:solidFill>
              </a:rPr>
              <a:t> IF on users’ adoption incentives?</a:t>
            </a:r>
          </a:p>
          <a:p>
            <a:pPr marL="402336" lvl="1" indent="0">
              <a:buNone/>
            </a:pP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ZoneTexte 5"/>
          <p:cNvSpPr txBox="1"/>
          <p:nvPr/>
        </p:nvSpPr>
        <p:spPr>
          <a:xfrm>
            <a:off x="1750978" y="3229577"/>
            <a:ext cx="3044757" cy="11079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 smtClean="0"/>
              <a:t>Price effect (</a:t>
            </a:r>
            <a:r>
              <a:rPr lang="en-US" sz="2200" i="1" dirty="0" smtClean="0"/>
              <a:t>higher consumer fee</a:t>
            </a:r>
            <a:r>
              <a:rPr lang="en-US" sz="2200" dirty="0" smtClean="0"/>
              <a:t>):</a:t>
            </a:r>
          </a:p>
          <a:p>
            <a:r>
              <a:rPr lang="en-US" sz="2200" dirty="0" smtClean="0"/>
              <a:t>adoption </a:t>
            </a:r>
            <a:r>
              <a:rPr lang="en-US" sz="2200" dirty="0" smtClean="0">
                <a:sym typeface="Wingdings"/>
              </a:rPr>
              <a:t></a:t>
            </a:r>
            <a:endParaRPr lang="en-US" sz="2200" dirty="0"/>
          </a:p>
        </p:txBody>
      </p:sp>
      <p:sp>
        <p:nvSpPr>
          <p:cNvPr id="7" name="ZoneTexte 6"/>
          <p:cNvSpPr txBox="1"/>
          <p:nvPr/>
        </p:nvSpPr>
        <p:spPr>
          <a:xfrm>
            <a:off x="1750978" y="4368682"/>
            <a:ext cx="3044757" cy="11079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 smtClean="0"/>
              <a:t>Externality effect (</a:t>
            </a:r>
            <a:r>
              <a:rPr lang="en-US" sz="2200" i="1" dirty="0" smtClean="0"/>
              <a:t>higher # of merchants</a:t>
            </a:r>
            <a:r>
              <a:rPr lang="en-US" sz="2200" dirty="0" smtClean="0"/>
              <a:t>):</a:t>
            </a:r>
          </a:p>
          <a:p>
            <a:r>
              <a:rPr lang="en-US" sz="2200" dirty="0" smtClean="0"/>
              <a:t>adoption </a:t>
            </a:r>
            <a:r>
              <a:rPr lang="en-US" sz="2200" dirty="0" smtClean="0">
                <a:sym typeface="Wingdings"/>
              </a:rPr>
              <a:t></a:t>
            </a:r>
            <a:endParaRPr lang="en-US" sz="2200" dirty="0"/>
          </a:p>
        </p:txBody>
      </p:sp>
      <p:sp>
        <p:nvSpPr>
          <p:cNvPr id="8" name="ZoneTexte 7"/>
          <p:cNvSpPr txBox="1"/>
          <p:nvPr/>
        </p:nvSpPr>
        <p:spPr>
          <a:xfrm>
            <a:off x="2412463" y="2732026"/>
            <a:ext cx="16177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consumers</a:t>
            </a:r>
            <a:endParaRPr lang="en-US" sz="22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5239966" y="3229577"/>
            <a:ext cx="3044757" cy="11079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 smtClean="0"/>
              <a:t>Price effect (</a:t>
            </a:r>
            <a:r>
              <a:rPr lang="en-US" sz="2200" i="1" dirty="0" smtClean="0"/>
              <a:t>lower merchant fee</a:t>
            </a:r>
            <a:r>
              <a:rPr lang="en-US" sz="2200" dirty="0" smtClean="0"/>
              <a:t>):</a:t>
            </a:r>
          </a:p>
          <a:p>
            <a:r>
              <a:rPr lang="en-US" sz="2200" dirty="0" smtClean="0"/>
              <a:t>adoption </a:t>
            </a:r>
            <a:r>
              <a:rPr lang="en-US" sz="2200" dirty="0" smtClean="0">
                <a:sym typeface="Wingdings"/>
              </a:rPr>
              <a:t></a:t>
            </a:r>
            <a:endParaRPr lang="en-US" sz="2200" dirty="0"/>
          </a:p>
        </p:txBody>
      </p:sp>
      <p:sp>
        <p:nvSpPr>
          <p:cNvPr id="10" name="ZoneTexte 9"/>
          <p:cNvSpPr txBox="1"/>
          <p:nvPr/>
        </p:nvSpPr>
        <p:spPr>
          <a:xfrm>
            <a:off x="5239966" y="4368682"/>
            <a:ext cx="3044757" cy="11079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 smtClean="0"/>
              <a:t>Externality effect (</a:t>
            </a:r>
            <a:r>
              <a:rPr lang="en-US" sz="2200" i="1" dirty="0" smtClean="0"/>
              <a:t>lower # of consumers</a:t>
            </a:r>
            <a:r>
              <a:rPr lang="en-US" sz="2200" dirty="0" smtClean="0"/>
              <a:t>):</a:t>
            </a:r>
          </a:p>
          <a:p>
            <a:r>
              <a:rPr lang="en-US" sz="2200" dirty="0" smtClean="0"/>
              <a:t>adoption </a:t>
            </a:r>
            <a:r>
              <a:rPr lang="en-US" sz="2200" dirty="0" smtClean="0">
                <a:sym typeface="Wingdings"/>
              </a:rPr>
              <a:t></a:t>
            </a:r>
            <a:endParaRPr lang="en-US" sz="2200" dirty="0"/>
          </a:p>
        </p:txBody>
      </p:sp>
      <p:sp>
        <p:nvSpPr>
          <p:cNvPr id="11" name="ZoneTexte 10"/>
          <p:cNvSpPr txBox="1"/>
          <p:nvPr/>
        </p:nvSpPr>
        <p:spPr>
          <a:xfrm>
            <a:off x="5901451" y="2732026"/>
            <a:ext cx="15850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merchants</a:t>
            </a:r>
            <a:endParaRPr lang="en-US" sz="2200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-18392" y="5669023"/>
            <a:ext cx="1946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example with  a uniform distribution of merchants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464584" y="6046459"/>
            <a:ext cx="453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>
                <a:sym typeface="Wingdings"/>
              </a:rPr>
              <a:t></a:t>
            </a:r>
            <a:endParaRPr lang="fr-FR" sz="2400" dirty="0"/>
          </a:p>
        </p:txBody>
      </p:sp>
      <p:sp>
        <p:nvSpPr>
          <p:cNvPr id="16" name="Rectangle 15"/>
          <p:cNvSpPr/>
          <p:nvPr/>
        </p:nvSpPr>
        <p:spPr>
          <a:xfrm>
            <a:off x="1894885" y="5946022"/>
            <a:ext cx="32276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/>
              <a:buChar char="î"/>
            </a:pPr>
            <a:r>
              <a:rPr lang="en-US" dirty="0" smtClean="0">
                <a:sym typeface="Wingdings"/>
              </a:rPr>
              <a:t> for low degrees of externality (if </a:t>
            </a:r>
            <a:r>
              <a:rPr lang="en-US" dirty="0" err="1" smtClean="0">
                <a:sym typeface="Wingdings"/>
              </a:rPr>
              <a:t>IF</a:t>
            </a:r>
            <a:r>
              <a:rPr lang="en-US" dirty="0" smtClean="0">
                <a:sym typeface="Wingdings"/>
              </a:rPr>
              <a:t> not too high)</a:t>
            </a:r>
          </a:p>
          <a:p>
            <a:r>
              <a:rPr lang="en-US" dirty="0" smtClean="0">
                <a:sym typeface="Wingdings"/>
              </a:rPr>
              <a:t> otherwise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63315" y="5618759"/>
            <a:ext cx="2416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dirty="0" smtClean="0">
                <a:solidFill>
                  <a:srgbClr val="C00000"/>
                </a:solidFill>
              </a:rPr>
              <a:t>Consumer adoption…</a:t>
            </a:r>
            <a:endParaRPr lang="fr-FR" b="1" i="1" dirty="0">
              <a:solidFill>
                <a:srgbClr val="C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460464" y="5618759"/>
            <a:ext cx="23920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dirty="0" smtClean="0">
                <a:solidFill>
                  <a:srgbClr val="C00000"/>
                </a:solidFill>
              </a:rPr>
              <a:t>Merchant adoption…</a:t>
            </a:r>
            <a:endParaRPr lang="fr-FR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817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6" grpId="0"/>
      <p:bldP spid="17" grpId="0"/>
      <p:bldP spid="1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4071</TotalTime>
  <Words>923</Words>
  <Application>Microsoft Macintosh PowerPoint</Application>
  <PresentationFormat>Présentation à l'écran (4:3)</PresentationFormat>
  <Paragraphs>137</Paragraphs>
  <Slides>14</Slides>
  <Notes>14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Solstice</vt:lpstr>
      <vt:lpstr>Interchange fees and innovation in retail payment systems</vt:lpstr>
      <vt:lpstr>Introduction</vt:lpstr>
      <vt:lpstr>Introduction</vt:lpstr>
      <vt:lpstr>Introduction</vt:lpstr>
      <vt:lpstr>Innovations in payment systems</vt:lpstr>
      <vt:lpstr>Innovation in payment systems</vt:lpstr>
      <vt:lpstr>A model of innovation (B&amp;V 2011)</vt:lpstr>
      <vt:lpstr>Adoption incentives</vt:lpstr>
      <vt:lpstr>Adoption incentives</vt:lpstr>
      <vt:lpstr>Innovation incentives</vt:lpstr>
      <vt:lpstr>Cooperation and Innovation</vt:lpstr>
      <vt:lpstr>Cooperation and Innovation</vt:lpstr>
      <vt:lpstr>Conclusion</vt:lpstr>
      <vt:lpstr>References</vt:lpstr>
    </vt:vector>
  </TitlesOfParts>
  <Company>Université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interchange fees on consumers and merchants</dc:title>
  <dc:creator>Marianne Verdier</dc:creator>
  <cp:lastModifiedBy>Marc Bourreau</cp:lastModifiedBy>
  <cp:revision>387</cp:revision>
  <dcterms:created xsi:type="dcterms:W3CDTF">2011-05-27T06:51:47Z</dcterms:created>
  <dcterms:modified xsi:type="dcterms:W3CDTF">2011-06-13T08:50:34Z</dcterms:modified>
</cp:coreProperties>
</file>