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bin" ContentType="application/vnd.openxmlformats-officedocument.presentationml.printerSettings"/>
  <Default Extension="rels" ContentType="application/vnd.openxmlformats-package.relationships+xml"/>
  <Default Extension="gif" ContentType="image/gi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48" r:id="rId1"/>
  </p:sldMasterIdLst>
  <p:notesMasterIdLst>
    <p:notesMasterId r:id="rId13"/>
  </p:notesMasterIdLst>
  <p:sldIdLst>
    <p:sldId id="326" r:id="rId2"/>
    <p:sldId id="324" r:id="rId3"/>
    <p:sldId id="319" r:id="rId4"/>
    <p:sldId id="305" r:id="rId5"/>
    <p:sldId id="314" r:id="rId6"/>
    <p:sldId id="316" r:id="rId7"/>
    <p:sldId id="317" r:id="rId8"/>
    <p:sldId id="320" r:id="rId9"/>
    <p:sldId id="321" r:id="rId10"/>
    <p:sldId id="322" r:id="rId11"/>
    <p:sldId id="323" r:id="rId12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 autoAdjust="0"/>
    <p:restoredTop sz="94660" autoAdjust="0"/>
  </p:normalViewPr>
  <p:slideViewPr>
    <p:cSldViewPr>
      <p:cViewPr varScale="1">
        <p:scale>
          <a:sx n="107" d="100"/>
          <a:sy n="107" d="100"/>
        </p:scale>
        <p:origin x="-392" y="-112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notesMaster" Target="notesMasters/notesMaster1.xml"/><Relationship Id="rId14" Type="http://schemas.openxmlformats.org/officeDocument/2006/relationships/printerSettings" Target="printerSettings/printerSettings1.bin"/><Relationship Id="rId15" Type="http://schemas.openxmlformats.org/officeDocument/2006/relationships/presProps" Target="presProps.xml"/><Relationship Id="rId16" Type="http://schemas.openxmlformats.org/officeDocument/2006/relationships/viewProps" Target="viewProps.xml"/><Relationship Id="rId17" Type="http://schemas.openxmlformats.org/officeDocument/2006/relationships/theme" Target="theme/theme1.xml"/><Relationship Id="rId18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Relationship Id="rId9" Type="http://schemas.openxmlformats.org/officeDocument/2006/relationships/slide" Target="slides/slide8.xml"/><Relationship Id="rId10" Type="http://schemas.openxmlformats.org/officeDocument/2006/relationships/slide" Target="slides/slide9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3BEEE7FA-78EB-475A-9084-5CB88FFD58F5}" type="datetimeFigureOut">
              <a:rPr lang="en-US" smtClean="0"/>
              <a:pPr/>
              <a:t>1/18/12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3129A1A-3346-44B3-A846-425C08B436BA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8157858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3129A1A-3346-44B3-A846-425C08B436BA}" type="slidenum">
              <a:rPr lang="en-US" smtClean="0"/>
              <a:pPr/>
              <a:t>3</a:t>
            </a:fld>
            <a:endParaRPr lang="en-US" dirty="0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7826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77827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/>
          <a:lstStyle/>
          <a:p>
            <a:endParaRPr lang="en-US" dirty="0" smtClean="0"/>
          </a:p>
        </p:txBody>
      </p:sp>
      <p:sp>
        <p:nvSpPr>
          <p:cNvPr id="77828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/>
          <a:lstStyle/>
          <a:p>
            <a:fld id="{7BBE25D2-2A36-4DF9-8904-941DED626C8E}" type="slidenum">
              <a:rPr lang="en-US" smtClean="0"/>
              <a:pPr/>
              <a:t>11</a:t>
            </a:fld>
            <a:endParaRPr lang="en-US" dirty="0" smtClean="0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" name="Rectangle 22"/>
          <p:cNvSpPr/>
          <p:nvPr/>
        </p:nvSpPr>
        <p:spPr>
          <a:xfrm flipV="1">
            <a:off x="5410182" y="3810000"/>
            <a:ext cx="3733819" cy="91087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4" name="Rectangle 23"/>
          <p:cNvSpPr/>
          <p:nvPr/>
        </p:nvSpPr>
        <p:spPr>
          <a:xfrm flipV="1">
            <a:off x="5410200" y="3897010"/>
            <a:ext cx="3733801" cy="192024"/>
          </a:xfrm>
          <a:prstGeom prst="rect">
            <a:avLst/>
          </a:prstGeom>
          <a:solidFill>
            <a:schemeClr val="accent2">
              <a:alpha val="5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5" name="Rectangle 24"/>
          <p:cNvSpPr/>
          <p:nvPr/>
        </p:nvSpPr>
        <p:spPr>
          <a:xfrm flipV="1">
            <a:off x="5410200" y="4115167"/>
            <a:ext cx="3733801" cy="9144"/>
          </a:xfrm>
          <a:prstGeom prst="rect">
            <a:avLst/>
          </a:prstGeom>
          <a:solidFill>
            <a:schemeClr val="accent2">
              <a:alpha val="65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6" name="Rectangle 25"/>
          <p:cNvSpPr/>
          <p:nvPr/>
        </p:nvSpPr>
        <p:spPr>
          <a:xfrm flipV="1">
            <a:off x="5410200" y="4164403"/>
            <a:ext cx="1965960" cy="18288"/>
          </a:xfrm>
          <a:prstGeom prst="rect">
            <a:avLst/>
          </a:prstGeom>
          <a:solidFill>
            <a:schemeClr val="accent2">
              <a:alpha val="6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7" name="Rectangle 26"/>
          <p:cNvSpPr/>
          <p:nvPr/>
        </p:nvSpPr>
        <p:spPr>
          <a:xfrm flipV="1">
            <a:off x="5410200" y="4199572"/>
            <a:ext cx="1965960" cy="9144"/>
          </a:xfrm>
          <a:prstGeom prst="rect">
            <a:avLst/>
          </a:prstGeom>
          <a:solidFill>
            <a:schemeClr val="accent2">
              <a:alpha val="65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 useBgFill="1">
        <p:nvSpPr>
          <p:cNvPr id="30" name="Rounded Rectangle 29"/>
          <p:cNvSpPr/>
          <p:nvPr/>
        </p:nvSpPr>
        <p:spPr bwMode="white">
          <a:xfrm>
            <a:off x="5410200" y="3962400"/>
            <a:ext cx="3063240" cy="27432"/>
          </a:xfrm>
          <a:prstGeom prst="roundRect">
            <a:avLst>
              <a:gd name="adj" fmla="val 16667"/>
            </a:avLst>
          </a:prstGeom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 useBgFill="1">
        <p:nvSpPr>
          <p:cNvPr id="31" name="Rounded Rectangle 30"/>
          <p:cNvSpPr/>
          <p:nvPr/>
        </p:nvSpPr>
        <p:spPr bwMode="white">
          <a:xfrm>
            <a:off x="7376507" y="4060983"/>
            <a:ext cx="1600200" cy="36576"/>
          </a:xfrm>
          <a:prstGeom prst="roundRect">
            <a:avLst>
              <a:gd name="adj" fmla="val 16667"/>
            </a:avLst>
          </a:prstGeom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7" name="Rectangle 6"/>
          <p:cNvSpPr/>
          <p:nvPr/>
        </p:nvSpPr>
        <p:spPr>
          <a:xfrm>
            <a:off x="1" y="3649662"/>
            <a:ext cx="9144000" cy="244170"/>
          </a:xfrm>
          <a:prstGeom prst="rect">
            <a:avLst/>
          </a:prstGeom>
          <a:solidFill>
            <a:schemeClr val="accent2">
              <a:alpha val="5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10" name="Rectangle 9"/>
          <p:cNvSpPr/>
          <p:nvPr/>
        </p:nvSpPr>
        <p:spPr>
          <a:xfrm>
            <a:off x="0" y="3675527"/>
            <a:ext cx="9144001" cy="140677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11" name="Rectangle 10"/>
          <p:cNvSpPr/>
          <p:nvPr/>
        </p:nvSpPr>
        <p:spPr>
          <a:xfrm flipV="1">
            <a:off x="6414051" y="3643090"/>
            <a:ext cx="2729950" cy="248432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19" name="Rectangle 18"/>
          <p:cNvSpPr/>
          <p:nvPr/>
        </p:nvSpPr>
        <p:spPr>
          <a:xfrm>
            <a:off x="0" y="0"/>
            <a:ext cx="9144000" cy="3701700"/>
          </a:xfrm>
          <a:prstGeom prst="rect">
            <a:avLst/>
          </a:prstGeom>
          <a:solidFill>
            <a:schemeClr val="tx2">
              <a:alpha val="10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8" name="Title 7"/>
          <p:cNvSpPr>
            <a:spLocks noGrp="1"/>
          </p:cNvSpPr>
          <p:nvPr>
            <p:ph type="ctrTitle"/>
          </p:nvPr>
        </p:nvSpPr>
        <p:spPr>
          <a:xfrm>
            <a:off x="457200" y="2401887"/>
            <a:ext cx="8458200" cy="1470025"/>
          </a:xfrm>
        </p:spPr>
        <p:txBody>
          <a:bodyPr anchor="b"/>
          <a:lstStyle>
            <a:lvl1pPr>
              <a:defRPr sz="4400">
                <a:solidFill>
                  <a:schemeClr val="bg1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457200" y="3899938"/>
            <a:ext cx="4953000" cy="1752600"/>
          </a:xfrm>
        </p:spPr>
        <p:txBody>
          <a:bodyPr/>
          <a:lstStyle>
            <a:lvl1pPr marL="64008" indent="0" algn="l">
              <a:buNone/>
              <a:defRPr sz="2400">
                <a:solidFill>
                  <a:schemeClr val="tx2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28" name="Date Placeholder 27"/>
          <p:cNvSpPr>
            <a:spLocks noGrp="1"/>
          </p:cNvSpPr>
          <p:nvPr>
            <p:ph type="dt" sz="half" idx="10"/>
          </p:nvPr>
        </p:nvSpPr>
        <p:spPr>
          <a:xfrm>
            <a:off x="6705600" y="4206240"/>
            <a:ext cx="960120" cy="457200"/>
          </a:xfrm>
        </p:spPr>
        <p:txBody>
          <a:bodyPr/>
          <a:lstStyle/>
          <a:p>
            <a:fld id="{4227BE3A-8FB7-4354-8894-64C828A1A444}" type="datetime1">
              <a:rPr lang="en-US" smtClean="0"/>
              <a:pPr/>
              <a:t>1/18/12</a:t>
            </a:fld>
            <a:endParaRPr lang="en-US" dirty="0"/>
          </a:p>
        </p:txBody>
      </p:sp>
      <p:sp>
        <p:nvSpPr>
          <p:cNvPr id="17" name="Footer Placeholder 16"/>
          <p:cNvSpPr>
            <a:spLocks noGrp="1"/>
          </p:cNvSpPr>
          <p:nvPr>
            <p:ph type="ftr" sz="quarter" idx="11"/>
          </p:nvPr>
        </p:nvSpPr>
        <p:spPr>
          <a:xfrm>
            <a:off x="5410200" y="4205288"/>
            <a:ext cx="1295400" cy="457200"/>
          </a:xfrm>
        </p:spPr>
        <p:txBody>
          <a:bodyPr/>
          <a:lstStyle/>
          <a:p>
            <a:r>
              <a:rPr lang="en-US" dirty="0" smtClean="0"/>
              <a:t>Copyright R. I. McEwin</a:t>
            </a:r>
            <a:endParaRPr lang="en-US" dirty="0"/>
          </a:p>
        </p:txBody>
      </p:sp>
      <p:sp>
        <p:nvSpPr>
          <p:cNvPr id="29" name="Slide Number Placeholder 28"/>
          <p:cNvSpPr>
            <a:spLocks noGrp="1"/>
          </p:cNvSpPr>
          <p:nvPr>
            <p:ph type="sldNum" sz="quarter" idx="12"/>
          </p:nvPr>
        </p:nvSpPr>
        <p:spPr>
          <a:xfrm>
            <a:off x="8320088" y="1136"/>
            <a:ext cx="747712" cy="365760"/>
          </a:xfrm>
        </p:spPr>
        <p:txBody>
          <a:bodyPr/>
          <a:lstStyle>
            <a:lvl1pPr algn="r">
              <a:defRPr sz="1800">
                <a:solidFill>
                  <a:schemeClr val="bg1"/>
                </a:solidFill>
              </a:defRPr>
            </a:lvl1pPr>
          </a:lstStyle>
          <a:p>
            <a:fld id="{577B838E-B782-45AC-8790-ABC90CBB905B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65A065-72B1-447D-A310-6AE8BCDF6204}" type="datetime1">
              <a:rPr lang="en-US" smtClean="0"/>
              <a:pPr/>
              <a:t>1/18/12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 smtClean="0"/>
              <a:t>Copyright R. I. McEwin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77B838E-B782-45AC-8790-ABC90CBB905B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1981200"/>
            <a:ext cx="7772400" cy="1362075"/>
          </a:xfrm>
        </p:spPr>
        <p:txBody>
          <a:bodyPr anchor="b">
            <a:noAutofit/>
          </a:bodyPr>
          <a:lstStyle>
            <a:lvl1pPr algn="l">
              <a:buNone/>
              <a:defRPr sz="4300" b="1" cap="none" baseline="0">
                <a:ln w="12700">
                  <a:solidFill>
                    <a:schemeClr val="accent2">
                      <a:shade val="90000"/>
                      <a:satMod val="150000"/>
                    </a:schemeClr>
                  </a:solidFill>
                </a:ln>
                <a:solidFill>
                  <a:srgbClr val="FFFFFF"/>
                </a:solidFill>
                <a:effectLst>
                  <a:outerShdw blurRad="38100" dist="38100" dir="5400000" algn="tl" rotWithShape="0">
                    <a:srgbClr val="000000">
                      <a:alpha val="25000"/>
                    </a:srgbClr>
                  </a:outerShdw>
                </a:effectLst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3367088"/>
            <a:ext cx="7772400" cy="1509712"/>
          </a:xfrm>
        </p:spPr>
        <p:txBody>
          <a:bodyPr anchor="t"/>
          <a:lstStyle>
            <a:lvl1pPr marL="45720" indent="0">
              <a:buNone/>
              <a:defRPr sz="2100" b="0">
                <a:solidFill>
                  <a:schemeClr val="tx2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3408611-3CD0-4124-A0DD-AC0F4EC8C019}" type="datetime1">
              <a:rPr lang="en-US" smtClean="0"/>
              <a:pPr/>
              <a:t>1/18/12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 smtClean="0"/>
              <a:t>Copyright R. I. McEwin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77B838E-B782-45AC-8790-ABC90CBB905B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2249424"/>
            <a:ext cx="4038600" cy="4525963"/>
          </a:xfrm>
        </p:spPr>
        <p:txBody>
          <a:bodyPr/>
          <a:lstStyle>
            <a:lvl1pPr>
              <a:defRPr sz="2000"/>
            </a:lvl1pPr>
            <a:lvl2pPr>
              <a:defRPr sz="1900"/>
            </a:lvl2pPr>
            <a:lvl3pPr>
              <a:defRPr sz="18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2249424"/>
            <a:ext cx="4038600" cy="4525963"/>
          </a:xfrm>
        </p:spPr>
        <p:txBody>
          <a:bodyPr/>
          <a:lstStyle>
            <a:lvl1pPr>
              <a:defRPr sz="2000"/>
            </a:lvl1pPr>
            <a:lvl2pPr>
              <a:defRPr sz="1900"/>
            </a:lvl2pPr>
            <a:lvl3pPr>
              <a:defRPr sz="18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4966D2B-E27C-4B9E-9D05-EFE93F4027C6}" type="datetime1">
              <a:rPr lang="en-US" smtClean="0"/>
              <a:pPr/>
              <a:t>1/18/12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 smtClean="0"/>
              <a:t>Copyright R. I. McEwin</a:t>
            </a:r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77B838E-B782-45AC-8790-ABC90CBB905B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81000" y="1143000"/>
            <a:ext cx="8382000" cy="1069848"/>
          </a:xfrm>
        </p:spPr>
        <p:txBody>
          <a:bodyPr anchor="ctr"/>
          <a:lstStyle>
            <a:lvl1pPr>
              <a:defRPr sz="4000" b="0" i="0" cap="none" baseline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381000" y="2244970"/>
            <a:ext cx="4041648" cy="457200"/>
          </a:xfrm>
          <a:solidFill>
            <a:schemeClr val="accent2">
              <a:satMod val="150000"/>
              <a:alpha val="25000"/>
            </a:schemeClr>
          </a:solidFill>
          <a:ln w="12700">
            <a:solidFill>
              <a:schemeClr val="accent2"/>
            </a:solidFill>
          </a:ln>
        </p:spPr>
        <p:txBody>
          <a:bodyPr anchor="ctr">
            <a:noAutofit/>
          </a:bodyPr>
          <a:lstStyle>
            <a:lvl1pPr marL="45720" indent="0">
              <a:buNone/>
              <a:defRPr sz="1900" b="1">
                <a:solidFill>
                  <a:schemeClr val="tx1">
                    <a:tint val="95000"/>
                  </a:schemeClr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721225" y="2244970"/>
            <a:ext cx="4041775" cy="457200"/>
          </a:xfrm>
          <a:solidFill>
            <a:schemeClr val="accent2">
              <a:satMod val="150000"/>
              <a:alpha val="25000"/>
            </a:schemeClr>
          </a:solidFill>
          <a:ln w="12700">
            <a:solidFill>
              <a:schemeClr val="accent2"/>
            </a:solidFill>
          </a:ln>
        </p:spPr>
        <p:txBody>
          <a:bodyPr anchor="ctr">
            <a:noAutofit/>
          </a:bodyPr>
          <a:lstStyle>
            <a:lvl1pPr marL="45720" indent="0">
              <a:buNone/>
              <a:defRPr sz="1900" b="1">
                <a:solidFill>
                  <a:schemeClr val="tx1">
                    <a:tint val="95000"/>
                  </a:schemeClr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381000" y="2708519"/>
            <a:ext cx="4041648" cy="3886200"/>
          </a:xfrm>
        </p:spPr>
        <p:txBody>
          <a:bodyPr/>
          <a:lstStyle>
            <a:lvl1pPr>
              <a:defRPr sz="20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718304" y="2708519"/>
            <a:ext cx="4041775" cy="3886200"/>
          </a:xfrm>
        </p:spPr>
        <p:txBody>
          <a:bodyPr/>
          <a:lstStyle>
            <a:lvl1pPr>
              <a:defRPr sz="20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26" name="Date Placeholder 25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fld id="{504D7391-1BFE-4585-A076-F57471C8694E}" type="datetime1">
              <a:rPr lang="en-US" smtClean="0"/>
              <a:pPr/>
              <a:t>1/18/12</a:t>
            </a:fld>
            <a:endParaRPr lang="en-US" dirty="0"/>
          </a:p>
        </p:txBody>
      </p:sp>
      <p:sp>
        <p:nvSpPr>
          <p:cNvPr id="27" name="Slide Number Placeholder 26"/>
          <p:cNvSpPr>
            <a:spLocks noGrp="1"/>
          </p:cNvSpPr>
          <p:nvPr>
            <p:ph type="sldNum" sz="quarter" idx="11"/>
          </p:nvPr>
        </p:nvSpPr>
        <p:spPr/>
        <p:txBody>
          <a:bodyPr rtlCol="0"/>
          <a:lstStyle/>
          <a:p>
            <a:fld id="{577B838E-B782-45AC-8790-ABC90CBB905B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28" name="Footer Placeholder 27"/>
          <p:cNvSpPr>
            <a:spLocks noGrp="1"/>
          </p:cNvSpPr>
          <p:nvPr>
            <p:ph type="ftr" sz="quarter" idx="12"/>
          </p:nvPr>
        </p:nvSpPr>
        <p:spPr/>
        <p:txBody>
          <a:bodyPr rtlCol="0"/>
          <a:lstStyle/>
          <a:p>
            <a:r>
              <a:rPr lang="en-US" dirty="0" smtClean="0"/>
              <a:t>Copyright R. I. McEwin</a:t>
            </a:r>
            <a:endParaRPr lang="en-US" dirty="0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143000"/>
            <a:ext cx="8229600" cy="1069848"/>
          </a:xfrm>
        </p:spPr>
        <p:txBody>
          <a:bodyPr anchor="ctr"/>
          <a:lstStyle>
            <a:lvl1pPr>
              <a:defRPr sz="4000">
                <a:solidFill>
                  <a:schemeClr val="tx2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>
          <a:xfrm>
            <a:off x="6583680" y="612648"/>
            <a:ext cx="957264" cy="457200"/>
          </a:xfrm>
        </p:spPr>
        <p:txBody>
          <a:bodyPr/>
          <a:lstStyle/>
          <a:p>
            <a:fld id="{FBCE0922-5947-4B19-A7C5-9E40C5B45E29}" type="datetime1">
              <a:rPr lang="en-US" smtClean="0"/>
              <a:pPr/>
              <a:t>1/18/12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>
          <a:xfrm>
            <a:off x="5257800" y="612648"/>
            <a:ext cx="1325880" cy="457200"/>
          </a:xfrm>
        </p:spPr>
        <p:txBody>
          <a:bodyPr/>
          <a:lstStyle/>
          <a:p>
            <a:r>
              <a:rPr lang="en-US" dirty="0" smtClean="0"/>
              <a:t>Copyright R. I. McEwin</a:t>
            </a:r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>
          <a:xfrm>
            <a:off x="8174736" y="2272"/>
            <a:ext cx="762000" cy="365760"/>
          </a:xfrm>
        </p:spPr>
        <p:txBody>
          <a:bodyPr/>
          <a:lstStyle/>
          <a:p>
            <a:fld id="{577B838E-B782-45AC-8790-ABC90CBB905B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E60E5BF-A223-46E1-AF27-3F483139EB43}" type="datetime1">
              <a:rPr lang="en-US" smtClean="0"/>
              <a:pPr/>
              <a:t>1/18/12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 smtClean="0"/>
              <a:t>Copyright R. I. McEwin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77B838E-B782-45AC-8790-ABC90CBB905B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53496" y="1101970"/>
            <a:ext cx="3383280" cy="877824"/>
          </a:xfrm>
        </p:spPr>
        <p:txBody>
          <a:bodyPr anchor="b"/>
          <a:lstStyle>
            <a:lvl1pPr algn="l">
              <a:buNone/>
              <a:defRPr sz="1800" b="1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5353496" y="2010727"/>
            <a:ext cx="3383280" cy="4617720"/>
          </a:xfrm>
        </p:spPr>
        <p:txBody>
          <a:bodyPr/>
          <a:lstStyle>
            <a:lvl1pPr marL="9144" indent="0">
              <a:buNone/>
              <a:defRPr sz="14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152400" y="776287"/>
            <a:ext cx="5102352" cy="5852160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</a:lstStyle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EC2CA63-814D-4033-BCE6-5A302CFE36EC}" type="datetime1">
              <a:rPr lang="en-US" smtClean="0"/>
              <a:pPr/>
              <a:t>1/18/12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 smtClean="0"/>
              <a:t>Copyright R. I. McEwin</a:t>
            </a:r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77B838E-B782-45AC-8790-ABC90CBB905B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440434" y="1109160"/>
            <a:ext cx="586803" cy="4681637"/>
          </a:xfrm>
        </p:spPr>
        <p:txBody>
          <a:bodyPr vert="vert270" lIns="45720" tIns="0" rIns="45720" anchor="t"/>
          <a:lstStyle>
            <a:lvl1pPr algn="ctr">
              <a:buNone/>
              <a:defRPr sz="2000" b="1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403671" y="1143000"/>
            <a:ext cx="4572000" cy="4572000"/>
          </a:xfrm>
          <a:solidFill>
            <a:srgbClr val="EAEAEA"/>
          </a:solidFill>
          <a:ln w="50800">
            <a:solidFill>
              <a:srgbClr val="FFFFFF"/>
            </a:solidFill>
            <a:miter lim="800000"/>
          </a:ln>
          <a:effectLst>
            <a:outerShdw blurRad="57150" dist="31750" dir="4800000" algn="tl" rotWithShape="0">
              <a:srgbClr val="000000">
                <a:alpha val="25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 contourW="2540">
            <a:bevelT w="25400" h="19050"/>
            <a:contourClr>
              <a:srgbClr val="AEAEAE"/>
            </a:contourClr>
          </a:sp3d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en-US" dirty="0" smtClean="0"/>
              <a:t>Click icon to add picture</a:t>
            </a:r>
            <a:endParaRPr kumimoji="0"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88443" y="3274308"/>
            <a:ext cx="2590800" cy="2516489"/>
          </a:xfrm>
        </p:spPr>
        <p:txBody>
          <a:bodyPr lIns="0" tIns="0" rIns="45720" anchor="t"/>
          <a:lstStyle>
            <a:lvl1pPr marL="0" indent="0">
              <a:lnSpc>
                <a:spcPct val="100000"/>
              </a:lnSpc>
              <a:spcBef>
                <a:spcPts val="0"/>
              </a:spcBef>
              <a:buFontTx/>
              <a:buNone/>
              <a:defRPr sz="1300"/>
            </a:lvl1pPr>
            <a:lvl2pPr>
              <a:buFontTx/>
              <a:buNone/>
              <a:defRPr sz="1200"/>
            </a:lvl2pPr>
            <a:lvl3pPr>
              <a:buFontTx/>
              <a:buNone/>
              <a:defRPr sz="1000"/>
            </a:lvl3pPr>
            <a:lvl4pPr>
              <a:buFontTx/>
              <a:buNone/>
              <a:defRPr sz="900"/>
            </a:lvl4pPr>
            <a:lvl5pPr>
              <a:buFontTx/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8D43F97-CB1B-476E-9406-662987025DFF}" type="datetime1">
              <a:rPr lang="en-US" smtClean="0"/>
              <a:pPr/>
              <a:t>1/18/12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 smtClean="0"/>
              <a:t>Copyright R. I. McEwin</a:t>
            </a:r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77B838E-B782-45AC-8790-ABC90CBB905B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40A0814-5BEC-4702-87EF-97600EE5AF58}" type="datetime1">
              <a:rPr lang="en-US" smtClean="0"/>
              <a:pPr/>
              <a:t>1/18/12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 smtClean="0"/>
              <a:t>Copyright R. I. McEwin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77B838E-B782-45AC-8790-ABC90CBB905B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781800" y="1143000"/>
            <a:ext cx="1905000" cy="5486400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1143000"/>
            <a:ext cx="6248400" cy="5486400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C635CCA-4602-41B9-A05A-EAB39A897935}" type="datetime1">
              <a:rPr lang="en-US" smtClean="0"/>
              <a:pPr/>
              <a:t>1/18/12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 smtClean="0"/>
              <a:t>Copyright R. I. McEwin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77B838E-B782-45AC-8790-ABC90CBB905B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" name="Rectangle 27"/>
          <p:cNvSpPr/>
          <p:nvPr/>
        </p:nvSpPr>
        <p:spPr>
          <a:xfrm>
            <a:off x="1" y="366818"/>
            <a:ext cx="9144000" cy="84407"/>
          </a:xfrm>
          <a:prstGeom prst="rect">
            <a:avLst/>
          </a:prstGeom>
          <a:solidFill>
            <a:schemeClr val="accent2">
              <a:alpha val="5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9" name="Rectangle 28"/>
          <p:cNvSpPr/>
          <p:nvPr/>
        </p:nvSpPr>
        <p:spPr>
          <a:xfrm>
            <a:off x="0" y="-1"/>
            <a:ext cx="9144000" cy="310663"/>
          </a:xfrm>
          <a:prstGeom prst="rect">
            <a:avLst/>
          </a:prstGeom>
          <a:solidFill>
            <a:schemeClr val="tx2">
              <a:alpha val="10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30" name="Rectangle 29"/>
          <p:cNvSpPr/>
          <p:nvPr/>
        </p:nvSpPr>
        <p:spPr>
          <a:xfrm>
            <a:off x="0" y="308276"/>
            <a:ext cx="9144001" cy="91441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31" name="Rectangle 30"/>
          <p:cNvSpPr/>
          <p:nvPr/>
        </p:nvSpPr>
        <p:spPr>
          <a:xfrm flipV="1">
            <a:off x="5410182" y="360246"/>
            <a:ext cx="3733819" cy="91087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32" name="Rectangle 31"/>
          <p:cNvSpPr/>
          <p:nvPr/>
        </p:nvSpPr>
        <p:spPr>
          <a:xfrm flipV="1">
            <a:off x="5410200" y="440112"/>
            <a:ext cx="3733801" cy="180035"/>
          </a:xfrm>
          <a:prstGeom prst="rect">
            <a:avLst/>
          </a:prstGeom>
          <a:solidFill>
            <a:schemeClr val="accent2">
              <a:alpha val="50000"/>
            </a:scheme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 useBgFill="1">
        <p:nvSpPr>
          <p:cNvPr id="33" name="Rounded Rectangle 32"/>
          <p:cNvSpPr/>
          <p:nvPr/>
        </p:nvSpPr>
        <p:spPr bwMode="white">
          <a:xfrm>
            <a:off x="5407339" y="497504"/>
            <a:ext cx="3063240" cy="27432"/>
          </a:xfrm>
          <a:prstGeom prst="roundRect">
            <a:avLst>
              <a:gd name="adj" fmla="val 16667"/>
            </a:avLst>
          </a:prstGeom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 useBgFill="1">
        <p:nvSpPr>
          <p:cNvPr id="34" name="Rounded Rectangle 33"/>
          <p:cNvSpPr/>
          <p:nvPr/>
        </p:nvSpPr>
        <p:spPr bwMode="white">
          <a:xfrm>
            <a:off x="7373646" y="588943"/>
            <a:ext cx="1600200" cy="36576"/>
          </a:xfrm>
          <a:prstGeom prst="roundRect">
            <a:avLst>
              <a:gd name="adj" fmla="val 16667"/>
            </a:avLst>
          </a:prstGeom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35" name="Rectangle 34"/>
          <p:cNvSpPr/>
          <p:nvPr/>
        </p:nvSpPr>
        <p:spPr bwMode="invGray">
          <a:xfrm>
            <a:off x="9084966" y="-2001"/>
            <a:ext cx="57626" cy="621792"/>
          </a:xfrm>
          <a:prstGeom prst="rect">
            <a:avLst/>
          </a:prstGeom>
          <a:solidFill>
            <a:srgbClr val="FFFFFF">
              <a:alpha val="65098"/>
            </a:srgb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36" name="Rectangle 35"/>
          <p:cNvSpPr/>
          <p:nvPr/>
        </p:nvSpPr>
        <p:spPr bwMode="invGray">
          <a:xfrm>
            <a:off x="9044481" y="-2001"/>
            <a:ext cx="27432" cy="621792"/>
          </a:xfrm>
          <a:prstGeom prst="rect">
            <a:avLst/>
          </a:prstGeom>
          <a:solidFill>
            <a:srgbClr val="FFFFFF">
              <a:alpha val="65098"/>
            </a:srgb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37" name="Rectangle 36"/>
          <p:cNvSpPr/>
          <p:nvPr/>
        </p:nvSpPr>
        <p:spPr bwMode="invGray">
          <a:xfrm>
            <a:off x="9025428" y="-2001"/>
            <a:ext cx="9144" cy="621792"/>
          </a:xfrm>
          <a:prstGeom prst="rect">
            <a:avLst/>
          </a:prstGeom>
          <a:solidFill>
            <a:srgbClr val="FFFFFF">
              <a:alpha val="60000"/>
            </a:srgb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38" name="Rectangle 37"/>
          <p:cNvSpPr/>
          <p:nvPr/>
        </p:nvSpPr>
        <p:spPr bwMode="invGray">
          <a:xfrm>
            <a:off x="8975423" y="-2001"/>
            <a:ext cx="27432" cy="621792"/>
          </a:xfrm>
          <a:prstGeom prst="rect">
            <a:avLst/>
          </a:prstGeom>
          <a:solidFill>
            <a:srgbClr val="FFFFFF">
              <a:alpha val="40000"/>
            </a:srgb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39" name="Rectangle 38"/>
          <p:cNvSpPr/>
          <p:nvPr/>
        </p:nvSpPr>
        <p:spPr bwMode="invGray">
          <a:xfrm>
            <a:off x="8915677" y="380"/>
            <a:ext cx="54864" cy="585216"/>
          </a:xfrm>
          <a:prstGeom prst="rect">
            <a:avLst/>
          </a:prstGeom>
          <a:solidFill>
            <a:srgbClr val="FFFFFF">
              <a:alpha val="20000"/>
            </a:srgb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40" name="Rectangle 39"/>
          <p:cNvSpPr/>
          <p:nvPr/>
        </p:nvSpPr>
        <p:spPr bwMode="invGray">
          <a:xfrm>
            <a:off x="8873475" y="380"/>
            <a:ext cx="9144" cy="585216"/>
          </a:xfrm>
          <a:prstGeom prst="rect">
            <a:avLst/>
          </a:prstGeom>
          <a:solidFill>
            <a:srgbClr val="FFFFFF">
              <a:alpha val="30196"/>
            </a:srgbClr>
          </a:solidFill>
          <a:ln w="50800" cap="rnd" cmpd="thickThin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 dirty="0"/>
          </a:p>
        </p:txBody>
      </p:sp>
      <p:sp>
        <p:nvSpPr>
          <p:cNvPr id="22" name="Title Placeholder 21"/>
          <p:cNvSpPr>
            <a:spLocks noGrp="1"/>
          </p:cNvSpPr>
          <p:nvPr>
            <p:ph type="title"/>
          </p:nvPr>
        </p:nvSpPr>
        <p:spPr>
          <a:xfrm>
            <a:off x="457200" y="1143000"/>
            <a:ext cx="8229600" cy="1066800"/>
          </a:xfrm>
          <a:prstGeom prst="rect">
            <a:avLst/>
          </a:prstGeom>
        </p:spPr>
        <p:txBody>
          <a:bodyPr vert="horz" anchor="ctr">
            <a:normAutofit/>
          </a:bodyPr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3" name="Text Placeholder 12"/>
          <p:cNvSpPr>
            <a:spLocks noGrp="1"/>
          </p:cNvSpPr>
          <p:nvPr>
            <p:ph type="body" idx="1"/>
          </p:nvPr>
        </p:nvSpPr>
        <p:spPr>
          <a:xfrm>
            <a:off x="457200" y="2249424"/>
            <a:ext cx="8229600" cy="4325112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2"/>
          </p:nvPr>
        </p:nvSpPr>
        <p:spPr>
          <a:xfrm>
            <a:off x="6586536" y="612648"/>
            <a:ext cx="957264" cy="457200"/>
          </a:xfrm>
          <a:prstGeom prst="rect">
            <a:avLst/>
          </a:prstGeom>
        </p:spPr>
        <p:txBody>
          <a:bodyPr vert="horz"/>
          <a:lstStyle>
            <a:lvl1pPr algn="l" eaLnBrk="1" latinLnBrk="0" hangingPunct="1">
              <a:defRPr kumimoji="0" sz="800">
                <a:solidFill>
                  <a:schemeClr val="accent2"/>
                </a:solidFill>
              </a:defRPr>
            </a:lvl1pPr>
          </a:lstStyle>
          <a:p>
            <a:fld id="{BFDAF5E4-035D-4488-B212-FFD1209A1B9D}" type="datetime1">
              <a:rPr lang="en-US" smtClean="0"/>
              <a:pPr/>
              <a:t>1/18/12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3"/>
          </p:nvPr>
        </p:nvSpPr>
        <p:spPr>
          <a:xfrm>
            <a:off x="5257800" y="612648"/>
            <a:ext cx="1325880" cy="457200"/>
          </a:xfrm>
          <a:prstGeom prst="rect">
            <a:avLst/>
          </a:prstGeom>
        </p:spPr>
        <p:txBody>
          <a:bodyPr vert="horz"/>
          <a:lstStyle>
            <a:lvl1pPr algn="r" eaLnBrk="1" latinLnBrk="0" hangingPunct="1">
              <a:defRPr kumimoji="0" sz="800">
                <a:solidFill>
                  <a:schemeClr val="accent2"/>
                </a:solidFill>
              </a:defRPr>
            </a:lvl1pPr>
          </a:lstStyle>
          <a:p>
            <a:r>
              <a:rPr lang="en-US" dirty="0" smtClean="0"/>
              <a:t>Copyright R. I. McEwin</a:t>
            </a:r>
            <a:endParaRPr lang="en-US" dirty="0"/>
          </a:p>
        </p:txBody>
      </p:sp>
      <p:sp>
        <p:nvSpPr>
          <p:cNvPr id="23" name="Slide Number Placeholder 22"/>
          <p:cNvSpPr>
            <a:spLocks noGrp="1"/>
          </p:cNvSpPr>
          <p:nvPr>
            <p:ph type="sldNum" sz="quarter" idx="4"/>
          </p:nvPr>
        </p:nvSpPr>
        <p:spPr>
          <a:xfrm>
            <a:off x="8174736" y="2272"/>
            <a:ext cx="762000" cy="365760"/>
          </a:xfrm>
          <a:prstGeom prst="rect">
            <a:avLst/>
          </a:prstGeom>
        </p:spPr>
        <p:txBody>
          <a:bodyPr vert="horz" anchor="b"/>
          <a:lstStyle>
            <a:lvl1pPr algn="r" eaLnBrk="1" latinLnBrk="0" hangingPunct="1">
              <a:defRPr kumimoji="0" sz="1800">
                <a:solidFill>
                  <a:srgbClr val="FFFFFF"/>
                </a:solidFill>
              </a:defRPr>
            </a:lvl1pPr>
          </a:lstStyle>
          <a:p>
            <a:fld id="{577B838E-B782-45AC-8790-ABC90CBB905B}" type="slidenum">
              <a:rPr lang="en-US" smtClean="0"/>
              <a:pPr/>
              <a:t>‹#›</a:t>
            </a:fld>
            <a:endParaRPr lang="en-US" dirty="0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hf hdr="0" dt="0"/>
  <p:txStyles>
    <p:titleStyle>
      <a:lvl1pPr algn="l" rtl="0" eaLnBrk="1" latinLnBrk="0" hangingPunct="1">
        <a:spcBef>
          <a:spcPct val="0"/>
        </a:spcBef>
        <a:buNone/>
        <a:defRPr kumimoji="0" sz="4000" kern="120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365760" indent="-256032" algn="l" rtl="0" eaLnBrk="1" latinLnBrk="0" hangingPunct="1">
        <a:spcBef>
          <a:spcPts val="300"/>
        </a:spcBef>
        <a:buClr>
          <a:schemeClr val="accent3"/>
        </a:buClr>
        <a:buFont typeface="Georgia"/>
        <a:buChar char="•"/>
        <a:defRPr kumimoji="0"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58368" indent="-246888" algn="l" rtl="0" eaLnBrk="1" latinLnBrk="0" hangingPunct="1">
        <a:spcBef>
          <a:spcPts val="300"/>
        </a:spcBef>
        <a:buClr>
          <a:schemeClr val="accent2"/>
        </a:buClr>
        <a:buFont typeface="Georgia"/>
        <a:buChar char="▫"/>
        <a:defRPr kumimoji="0" sz="2600" kern="1200">
          <a:solidFill>
            <a:schemeClr val="accent2"/>
          </a:solidFill>
          <a:latin typeface="+mn-lt"/>
          <a:ea typeface="+mn-ea"/>
          <a:cs typeface="+mn-cs"/>
        </a:defRPr>
      </a:lvl2pPr>
      <a:lvl3pPr marL="923544" indent="-219456" algn="l" rtl="0" eaLnBrk="1" latinLnBrk="0" hangingPunct="1">
        <a:spcBef>
          <a:spcPts val="300"/>
        </a:spcBef>
        <a:buClr>
          <a:schemeClr val="accent1"/>
        </a:buClr>
        <a:buFont typeface="Wingdings 2"/>
        <a:buChar char=""/>
        <a:defRPr kumimoji="0" sz="2400" kern="1200">
          <a:solidFill>
            <a:schemeClr val="accent1"/>
          </a:solidFill>
          <a:latin typeface="+mn-lt"/>
          <a:ea typeface="+mn-ea"/>
          <a:cs typeface="+mn-cs"/>
        </a:defRPr>
      </a:lvl3pPr>
      <a:lvl4pPr marL="1179576" indent="-201168" algn="l" rtl="0" eaLnBrk="1" latinLnBrk="0" hangingPunct="1">
        <a:spcBef>
          <a:spcPts val="300"/>
        </a:spcBef>
        <a:buClr>
          <a:schemeClr val="accent1"/>
        </a:buClr>
        <a:buFont typeface="Wingdings 2"/>
        <a:buChar char=""/>
        <a:defRPr kumimoji="0" sz="2200" kern="1200">
          <a:solidFill>
            <a:schemeClr val="accent1"/>
          </a:solidFill>
          <a:latin typeface="+mn-lt"/>
          <a:ea typeface="+mn-ea"/>
          <a:cs typeface="+mn-cs"/>
        </a:defRPr>
      </a:lvl4pPr>
      <a:lvl5pPr marL="1389888" indent="-182880" algn="l" rtl="0" eaLnBrk="1" latinLnBrk="0" hangingPunct="1">
        <a:spcBef>
          <a:spcPts val="300"/>
        </a:spcBef>
        <a:buClr>
          <a:schemeClr val="accent3"/>
        </a:buClr>
        <a:buFont typeface="Georgia"/>
        <a:buChar char="▫"/>
        <a:defRPr kumimoji="0" sz="2000" kern="1200">
          <a:solidFill>
            <a:schemeClr val="accent3"/>
          </a:solidFill>
          <a:latin typeface="+mn-lt"/>
          <a:ea typeface="+mn-ea"/>
          <a:cs typeface="+mn-cs"/>
        </a:defRPr>
      </a:lvl5pPr>
      <a:lvl6pPr marL="1609344" indent="-182880" algn="l" rtl="0" eaLnBrk="1" latinLnBrk="0" hangingPunct="1">
        <a:spcBef>
          <a:spcPts val="300"/>
        </a:spcBef>
        <a:buClr>
          <a:schemeClr val="accent3"/>
        </a:buClr>
        <a:buFont typeface="Georgia"/>
        <a:buChar char="▫"/>
        <a:defRPr kumimoji="0" sz="1800" kern="1200">
          <a:solidFill>
            <a:schemeClr val="accent3"/>
          </a:solidFill>
          <a:latin typeface="+mn-lt"/>
          <a:ea typeface="+mn-ea"/>
          <a:cs typeface="+mn-cs"/>
        </a:defRPr>
      </a:lvl6pPr>
      <a:lvl7pPr marL="1828800" indent="-182880" algn="l" rtl="0" eaLnBrk="1" latinLnBrk="0" hangingPunct="1">
        <a:spcBef>
          <a:spcPts val="300"/>
        </a:spcBef>
        <a:buClr>
          <a:schemeClr val="accent3"/>
        </a:buClr>
        <a:buFont typeface="Georgia"/>
        <a:buChar char="▫"/>
        <a:defRPr kumimoji="0" sz="1600" kern="1200">
          <a:solidFill>
            <a:schemeClr val="accent3"/>
          </a:solidFill>
          <a:latin typeface="+mn-lt"/>
          <a:ea typeface="+mn-ea"/>
          <a:cs typeface="+mn-cs"/>
        </a:defRPr>
      </a:lvl7pPr>
      <a:lvl8pPr marL="2029968" indent="-182880" algn="l" rtl="0" eaLnBrk="1" latinLnBrk="0" hangingPunct="1">
        <a:spcBef>
          <a:spcPts val="300"/>
        </a:spcBef>
        <a:buClr>
          <a:schemeClr val="accent3"/>
        </a:buClr>
        <a:buFont typeface="Georgia"/>
        <a:buChar char="◦"/>
        <a:defRPr kumimoji="0" sz="1500" kern="1200">
          <a:solidFill>
            <a:schemeClr val="accent3"/>
          </a:solidFill>
          <a:latin typeface="+mn-lt"/>
          <a:ea typeface="+mn-ea"/>
          <a:cs typeface="+mn-cs"/>
        </a:defRPr>
      </a:lvl8pPr>
      <a:lvl9pPr marL="2240280" indent="-182880" algn="l" rtl="0" eaLnBrk="1" latinLnBrk="0" hangingPunct="1">
        <a:spcBef>
          <a:spcPts val="300"/>
        </a:spcBef>
        <a:buClr>
          <a:schemeClr val="accent3"/>
        </a:buClr>
        <a:buFont typeface="Georgia"/>
        <a:buChar char="◦"/>
        <a:defRPr kumimoji="0" sz="1400" kern="1200" baseline="0">
          <a:solidFill>
            <a:schemeClr val="accent3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image" Target="../media/image2.gif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Relationship Id="rId2" Type="http://schemas.openxmlformats.org/officeDocument/2006/relationships/notesSlide" Target="../notesSlides/notesSlide1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8600" y="1143000"/>
            <a:ext cx="8686800" cy="1066800"/>
          </a:xfrm>
        </p:spPr>
        <p:txBody>
          <a:bodyPr>
            <a:normAutofit fontScale="90000"/>
          </a:bodyPr>
          <a:lstStyle/>
          <a:p>
            <a:r>
              <a:rPr lang="en-US" b="1" dirty="0" smtClean="0"/>
              <a:t>An </a:t>
            </a:r>
            <a:r>
              <a:rPr lang="en-US" b="1" smtClean="0"/>
              <a:t>Overview of</a:t>
            </a:r>
            <a:br>
              <a:rPr lang="en-US" b="1" smtClean="0"/>
            </a:br>
            <a:r>
              <a:rPr lang="en-US" b="1" smtClean="0"/>
              <a:t>Competition </a:t>
            </a:r>
            <a:r>
              <a:rPr lang="en-US" b="1" dirty="0" smtClean="0"/>
              <a:t>Law in Southeast Asia</a:t>
            </a:r>
            <a:endParaRPr lang="en-GB" b="1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2590800"/>
            <a:ext cx="8229600" cy="3983736"/>
          </a:xfrm>
        </p:spPr>
        <p:txBody>
          <a:bodyPr/>
          <a:lstStyle/>
          <a:p>
            <a:endParaRPr lang="en-US" dirty="0" smtClean="0"/>
          </a:p>
          <a:p>
            <a:r>
              <a:rPr lang="en-US" dirty="0" smtClean="0"/>
              <a:t>Ian </a:t>
            </a:r>
            <a:r>
              <a:rPr lang="en-US" dirty="0" err="1" smtClean="0"/>
              <a:t>McEwin</a:t>
            </a:r>
            <a:endParaRPr lang="en-US" dirty="0" smtClean="0"/>
          </a:p>
          <a:p>
            <a:endParaRPr lang="en-US" dirty="0" smtClean="0"/>
          </a:p>
          <a:p>
            <a:endParaRPr lang="en-US" dirty="0" smtClean="0"/>
          </a:p>
          <a:p>
            <a:r>
              <a:rPr lang="en-US" dirty="0" smtClean="0"/>
              <a:t>Director, Global Economics Group</a:t>
            </a:r>
          </a:p>
          <a:p>
            <a:r>
              <a:rPr lang="en-US" dirty="0" smtClean="0"/>
              <a:t>Visiting Professor of Law, National University of Singapore and </a:t>
            </a:r>
            <a:r>
              <a:rPr lang="en-US" dirty="0" err="1" smtClean="0"/>
              <a:t>Chulalongkorn</a:t>
            </a:r>
            <a:r>
              <a:rPr lang="en-US" dirty="0" smtClean="0"/>
              <a:t> University, Bangkok</a:t>
            </a:r>
          </a:p>
          <a:p>
            <a:r>
              <a:rPr lang="en-US" dirty="0" smtClean="0"/>
              <a:t>Senior Advisor, Rajah &amp; </a:t>
            </a:r>
            <a:r>
              <a:rPr lang="en-US" dirty="0" err="1" smtClean="0"/>
              <a:t>Tann</a:t>
            </a:r>
            <a:r>
              <a:rPr lang="en-US" dirty="0" smtClean="0"/>
              <a:t>, Singapore</a:t>
            </a:r>
            <a:endParaRPr lang="en-GB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77B838E-B782-45AC-8790-ABC90CBB905B}" type="slidenum">
              <a:rPr lang="en-US" smtClean="0"/>
              <a:pPr/>
              <a:t>1</a:t>
            </a:fld>
            <a:endParaRPr lang="en-US" dirty="0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Footer Placeholder 1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smtClean="0"/>
              <a:t>Copyright R. I. McEwin</a:t>
            </a:r>
            <a:endParaRPr lang="en-US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77B838E-B782-45AC-8790-ABC90CBB905B}" type="slidenum">
              <a:rPr lang="en-US" smtClean="0"/>
              <a:pPr/>
              <a:t>2</a:t>
            </a:fld>
            <a:endParaRPr lang="en-US" dirty="0"/>
          </a:p>
        </p:txBody>
      </p:sp>
      <p:pic>
        <p:nvPicPr>
          <p:cNvPr id="1026" name="Picture 2" descr="C:\Users\lawrim\Documents\Global Economics Group\CPI Course\southeastasiamapjy7.gif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0" y="457200"/>
            <a:ext cx="9144001" cy="6400800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77B838E-B782-45AC-8790-ABC90CBB905B}" type="slidenum">
              <a:rPr lang="en-US" smtClean="0"/>
              <a:pPr/>
              <a:t>3</a:t>
            </a:fld>
            <a:endParaRPr lang="en-US" dirty="0"/>
          </a:p>
        </p:txBody>
      </p:sp>
      <p:graphicFrame>
        <p:nvGraphicFramePr>
          <p:cNvPr id="4" name="Table 3"/>
          <p:cNvGraphicFramePr>
            <a:graphicFrameLocks noGrp="1"/>
          </p:cNvGraphicFramePr>
          <p:nvPr/>
        </p:nvGraphicFramePr>
        <p:xfrm>
          <a:off x="457200" y="1676400"/>
          <a:ext cx="8229600" cy="4032672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645920"/>
                <a:gridCol w="1645920"/>
                <a:gridCol w="1645920"/>
                <a:gridCol w="1645920"/>
                <a:gridCol w="1645920"/>
              </a:tblGrid>
              <a:tr h="1678476">
                <a:tc>
                  <a:txBody>
                    <a:bodyPr/>
                    <a:lstStyle/>
                    <a:p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Population</a:t>
                      </a:r>
                      <a:r>
                        <a:rPr lang="en-US" baseline="0" dirty="0" smtClean="0"/>
                        <a:t> (millions)</a:t>
                      </a:r>
                    </a:p>
                    <a:p>
                      <a:endParaRPr lang="en-US" baseline="0" dirty="0" smtClean="0"/>
                    </a:p>
                    <a:p>
                      <a:endParaRPr lang="en-US" baseline="0" dirty="0" smtClean="0"/>
                    </a:p>
                    <a:p>
                      <a:r>
                        <a:rPr lang="en-US" baseline="0" dirty="0" smtClean="0"/>
                        <a:t>1990       2005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Population Growth</a:t>
                      </a:r>
                    </a:p>
                    <a:p>
                      <a:r>
                        <a:rPr lang="en-US" dirty="0" smtClean="0"/>
                        <a:t>(%)</a:t>
                      </a:r>
                      <a:endParaRPr lang="en-GB" dirty="0" smtClean="0"/>
                    </a:p>
                    <a:p>
                      <a:endParaRPr lang="en-US" dirty="0" smtClean="0"/>
                    </a:p>
                    <a:p>
                      <a:pPr algn="ctr"/>
                      <a:r>
                        <a:rPr lang="en-US" dirty="0" smtClean="0"/>
                        <a:t>1990-2005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dirty="0" smtClean="0"/>
                        <a:t>Per Capita Income (US $)</a:t>
                      </a:r>
                      <a:endParaRPr lang="en-GB" dirty="0" smtClean="0"/>
                    </a:p>
                    <a:p>
                      <a:endParaRPr lang="en-US" dirty="0" smtClean="0"/>
                    </a:p>
                    <a:p>
                      <a:endParaRPr lang="en-US" dirty="0" smtClean="0"/>
                    </a:p>
                    <a:p>
                      <a:r>
                        <a:rPr lang="en-US" dirty="0" smtClean="0"/>
                        <a:t>1990      2005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Per Capita Income Growth (%)</a:t>
                      </a:r>
                    </a:p>
                    <a:p>
                      <a:endParaRPr lang="en-US" dirty="0" smtClean="0"/>
                    </a:p>
                    <a:p>
                      <a:pPr algn="ctr"/>
                      <a:r>
                        <a:rPr lang="en-US" dirty="0" smtClean="0"/>
                        <a:t>1990-2005</a:t>
                      </a:r>
                      <a:endParaRPr lang="en-GB" dirty="0"/>
                    </a:p>
                  </a:txBody>
                  <a:tcPr/>
                </a:tc>
              </a:tr>
              <a:tr h="425447">
                <a:tc>
                  <a:txBody>
                    <a:bodyPr/>
                    <a:lstStyle/>
                    <a:p>
                      <a:r>
                        <a:rPr lang="en-US" dirty="0" smtClean="0"/>
                        <a:t>ASEAN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435.6       558.5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28.2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801         1581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97</a:t>
                      </a:r>
                      <a:endParaRPr lang="en-GB" dirty="0"/>
                    </a:p>
                  </a:txBody>
                  <a:tcPr/>
                </a:tc>
              </a:tr>
              <a:tr h="652408">
                <a:tc>
                  <a:txBody>
                    <a:bodyPr/>
                    <a:lstStyle/>
                    <a:p>
                      <a:r>
                        <a:rPr lang="en-US" dirty="0" smtClean="0"/>
                        <a:t>CHINA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1143.3   1315.8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15.1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339         1709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404</a:t>
                      </a:r>
                      <a:endParaRPr lang="en-GB" dirty="0"/>
                    </a:p>
                  </a:txBody>
                  <a:tcPr/>
                </a:tc>
              </a:tr>
              <a:tr h="425447">
                <a:tc>
                  <a:txBody>
                    <a:bodyPr/>
                    <a:lstStyle/>
                    <a:p>
                      <a:r>
                        <a:rPr lang="en-US" dirty="0" smtClean="0"/>
                        <a:t>INDIA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849.4     1103.4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29.9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383           705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84</a:t>
                      </a:r>
                      <a:endParaRPr lang="en-GB" dirty="0"/>
                    </a:p>
                  </a:txBody>
                  <a:tcPr/>
                </a:tc>
              </a:tr>
              <a:tr h="425447">
                <a:tc>
                  <a:txBody>
                    <a:bodyPr/>
                    <a:lstStyle/>
                    <a:p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</a:tr>
              <a:tr h="425447">
                <a:tc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GB" dirty="0"/>
                    </a:p>
                  </a:txBody>
                  <a:tcPr/>
                </a:tc>
              </a:tr>
            </a:tbl>
          </a:graphicData>
        </a:graphic>
      </p:graphicFrame>
      <p:sp>
        <p:nvSpPr>
          <p:cNvPr id="5" name="TextBox 4"/>
          <p:cNvSpPr txBox="1"/>
          <p:nvPr/>
        </p:nvSpPr>
        <p:spPr>
          <a:xfrm>
            <a:off x="2209800" y="5791200"/>
            <a:ext cx="4978857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 smtClean="0"/>
              <a:t>SOURCE:     http://www.aseansec.org/19006.pdf</a:t>
            </a:r>
            <a:endParaRPr lang="en-GB" dirty="0"/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77B838E-B782-45AC-8790-ABC90CBB905B}" type="slidenum">
              <a:rPr lang="en-US" smtClean="0"/>
              <a:pPr/>
              <a:t>4</a:t>
            </a:fld>
            <a:endParaRPr lang="en-US" dirty="0"/>
          </a:p>
        </p:txBody>
      </p:sp>
      <p:graphicFrame>
        <p:nvGraphicFramePr>
          <p:cNvPr id="5" name="Table 4"/>
          <p:cNvGraphicFramePr>
            <a:graphicFrameLocks noGrp="1"/>
          </p:cNvGraphicFramePr>
          <p:nvPr/>
        </p:nvGraphicFramePr>
        <p:xfrm>
          <a:off x="1524000" y="1397000"/>
          <a:ext cx="6096000" cy="431292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524000"/>
                <a:gridCol w="1524000"/>
                <a:gridCol w="1524000"/>
                <a:gridCol w="1524000"/>
              </a:tblGrid>
              <a:tr h="37084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Country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Population</a:t>
                      </a:r>
                    </a:p>
                    <a:p>
                      <a:pPr algn="ctr"/>
                      <a:r>
                        <a:rPr lang="en-US" dirty="0" smtClean="0"/>
                        <a:t>(thousand)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Land Area</a:t>
                      </a:r>
                    </a:p>
                    <a:p>
                      <a:r>
                        <a:rPr lang="en-US" dirty="0" smtClean="0"/>
                        <a:t>(Sq Km)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GDP per Capita (US $)</a:t>
                      </a:r>
                      <a:endParaRPr lang="en-GB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Brunei</a:t>
                      </a:r>
                    </a:p>
                    <a:p>
                      <a:r>
                        <a:rPr lang="en-US" dirty="0" smtClean="0"/>
                        <a:t>Cambodia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397</a:t>
                      </a:r>
                    </a:p>
                    <a:p>
                      <a:pPr algn="ctr"/>
                      <a:r>
                        <a:rPr lang="en-US" dirty="0" smtClean="0"/>
                        <a:t>14,656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5,765</a:t>
                      </a:r>
                    </a:p>
                    <a:p>
                      <a:pPr algn="ctr"/>
                      <a:r>
                        <a:rPr lang="en-US" dirty="0" smtClean="0"/>
                        <a:t>181,035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35,623</a:t>
                      </a:r>
                    </a:p>
                    <a:p>
                      <a:pPr algn="ctr"/>
                      <a:r>
                        <a:rPr lang="en-US" dirty="0" smtClean="0"/>
                        <a:t>756</a:t>
                      </a:r>
                      <a:endParaRPr lang="en-GB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Indonesia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228,523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1,860,360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2,237</a:t>
                      </a:r>
                      <a:endParaRPr lang="en-GB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Lao PDR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5,763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236,800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918</a:t>
                      </a:r>
                      <a:endParaRPr lang="en-GB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Malaysia</a:t>
                      </a:r>
                    </a:p>
                    <a:p>
                      <a:r>
                        <a:rPr lang="en-US" dirty="0" smtClean="0"/>
                        <a:t>Myanmar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27,863</a:t>
                      </a:r>
                    </a:p>
                    <a:p>
                      <a:pPr algn="ctr"/>
                      <a:r>
                        <a:rPr lang="en-US" dirty="0" smtClean="0"/>
                        <a:t>58,510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330,262</a:t>
                      </a:r>
                    </a:p>
                    <a:p>
                      <a:pPr algn="ctr"/>
                      <a:r>
                        <a:rPr lang="en-US" dirty="0" smtClean="0"/>
                        <a:t>676,577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7,970</a:t>
                      </a:r>
                    </a:p>
                    <a:p>
                      <a:pPr algn="ctr"/>
                      <a:r>
                        <a:rPr lang="en-US" dirty="0" smtClean="0"/>
                        <a:t>465</a:t>
                      </a:r>
                      <a:endParaRPr lang="en-GB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Philippines</a:t>
                      </a:r>
                    </a:p>
                    <a:p>
                      <a:r>
                        <a:rPr lang="en-US" dirty="0" smtClean="0"/>
                        <a:t>Singapore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90,457</a:t>
                      </a:r>
                    </a:p>
                    <a:p>
                      <a:pPr algn="ctr"/>
                      <a:r>
                        <a:rPr lang="en-US" dirty="0" smtClean="0"/>
                        <a:t>4,839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300,000</a:t>
                      </a:r>
                    </a:p>
                    <a:p>
                      <a:pPr algn="ctr"/>
                      <a:r>
                        <a:rPr lang="en-US" dirty="0" smtClean="0"/>
                        <a:t>710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1,844</a:t>
                      </a:r>
                    </a:p>
                    <a:p>
                      <a:pPr algn="ctr"/>
                      <a:r>
                        <a:rPr lang="en-US" dirty="0" smtClean="0"/>
                        <a:t>37,629</a:t>
                      </a:r>
                      <a:endParaRPr lang="en-GB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dirty="0" smtClean="0"/>
                        <a:t>Thailand</a:t>
                      </a:r>
                      <a:endParaRPr lang="en-GB" dirty="0" smtClean="0"/>
                    </a:p>
                    <a:p>
                      <a:r>
                        <a:rPr lang="en-US" dirty="0" smtClean="0"/>
                        <a:t>Vietnam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66,482</a:t>
                      </a:r>
                    </a:p>
                    <a:p>
                      <a:pPr algn="ctr"/>
                      <a:r>
                        <a:rPr lang="en-US" dirty="0" smtClean="0"/>
                        <a:t>86,160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513,120</a:t>
                      </a:r>
                    </a:p>
                    <a:p>
                      <a:pPr algn="ctr"/>
                      <a:r>
                        <a:rPr lang="en-US" dirty="0" smtClean="0"/>
                        <a:t>331,212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4,117</a:t>
                      </a:r>
                    </a:p>
                    <a:p>
                      <a:pPr algn="ctr"/>
                      <a:r>
                        <a:rPr lang="en-US" dirty="0" smtClean="0"/>
                        <a:t>1,053</a:t>
                      </a:r>
                      <a:endParaRPr lang="en-GB" dirty="0"/>
                    </a:p>
                  </a:txBody>
                  <a:tcPr/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dirty="0" smtClean="0"/>
                        <a:t>ASEAN 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583,651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4,435,830</a:t>
                      </a:r>
                      <a:endParaRPr lang="en-GB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2,577</a:t>
                      </a:r>
                      <a:endParaRPr lang="en-GB" dirty="0"/>
                    </a:p>
                  </a:txBody>
                  <a:tcPr/>
                </a:tc>
              </a:tr>
            </a:tbl>
          </a:graphicData>
        </a:graphic>
      </p:graphicFrame>
      <p:sp>
        <p:nvSpPr>
          <p:cNvPr id="6" name="TextBox 5"/>
          <p:cNvSpPr txBox="1"/>
          <p:nvPr/>
        </p:nvSpPr>
        <p:spPr>
          <a:xfrm>
            <a:off x="228600" y="6172200"/>
            <a:ext cx="78486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Source:  ASEAN Secretariat http://www.aseansec.org/publications/ACIF2009.pdf</a:t>
            </a:r>
            <a:endParaRPr lang="en-GB" dirty="0"/>
          </a:p>
        </p:txBody>
      </p:sp>
      <p:sp>
        <p:nvSpPr>
          <p:cNvPr id="7" name="TextBox 6"/>
          <p:cNvSpPr txBox="1"/>
          <p:nvPr/>
        </p:nvSpPr>
        <p:spPr>
          <a:xfrm>
            <a:off x="3276600" y="762000"/>
            <a:ext cx="236475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dirty="0" smtClean="0"/>
              <a:t>ASEAN Statistics 2008</a:t>
            </a:r>
            <a:endParaRPr lang="en-GB" dirty="0"/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le 1"/>
          <p:cNvSpPr>
            <a:spLocks noGrp="1"/>
          </p:cNvSpPr>
          <p:nvPr>
            <p:ph type="title"/>
          </p:nvPr>
        </p:nvSpPr>
        <p:spPr>
          <a:xfrm>
            <a:off x="228600" y="609600"/>
            <a:ext cx="8686800" cy="977900"/>
          </a:xfrm>
        </p:spPr>
        <p:txBody>
          <a:bodyPr>
            <a:normAutofit fontScale="90000"/>
          </a:bodyPr>
          <a:lstStyle/>
          <a:p>
            <a:pPr>
              <a:defRPr/>
            </a:pPr>
            <a:r>
              <a:rPr lang="en-US" dirty="0" smtClean="0"/>
              <a:t>Asian legal systems and </a:t>
            </a:r>
            <a:br>
              <a:rPr lang="en-US" dirty="0" smtClean="0"/>
            </a:br>
            <a:r>
              <a:rPr lang="en-US" dirty="0" smtClean="0"/>
              <a:t>Administrative Law</a:t>
            </a:r>
          </a:p>
        </p:txBody>
      </p:sp>
      <p:sp>
        <p:nvSpPr>
          <p:cNvPr id="6147" name="Content Placeholder 2"/>
          <p:cNvSpPr>
            <a:spLocks noGrp="1"/>
          </p:cNvSpPr>
          <p:nvPr>
            <p:ph idx="1"/>
          </p:nvPr>
        </p:nvSpPr>
        <p:spPr>
          <a:xfrm>
            <a:off x="381000" y="1828800"/>
            <a:ext cx="8382000" cy="4800600"/>
          </a:xfrm>
        </p:spPr>
        <p:txBody>
          <a:bodyPr>
            <a:normAutofit lnSpcReduction="10000"/>
          </a:bodyPr>
          <a:lstStyle/>
          <a:p>
            <a:pPr>
              <a:lnSpc>
                <a:spcPct val="90000"/>
              </a:lnSpc>
            </a:pPr>
            <a:r>
              <a:rPr lang="en-US" sz="2600" i="1" dirty="0" smtClean="0"/>
              <a:t>Administrative law </a:t>
            </a:r>
            <a:r>
              <a:rPr lang="en-US" sz="2600" dirty="0" smtClean="0"/>
              <a:t>concerned with regulating government conduct</a:t>
            </a:r>
          </a:p>
          <a:p>
            <a:pPr>
              <a:lnSpc>
                <a:spcPct val="90000"/>
              </a:lnSpc>
            </a:pPr>
            <a:r>
              <a:rPr lang="en-US" sz="2600" dirty="0" smtClean="0"/>
              <a:t>Distinguish</a:t>
            </a:r>
          </a:p>
          <a:p>
            <a:pPr lvl="1">
              <a:lnSpc>
                <a:spcPct val="90000"/>
              </a:lnSpc>
            </a:pPr>
            <a:r>
              <a:rPr lang="en-US" sz="2400" i="1" dirty="0" smtClean="0">
                <a:solidFill>
                  <a:srgbClr val="FF0000"/>
                </a:solidFill>
              </a:rPr>
              <a:t>Judicialization</a:t>
            </a:r>
            <a:r>
              <a:rPr lang="en-US" sz="2400" dirty="0" smtClean="0"/>
              <a:t> – the range of activities over which judges exercise authority. As dyadic relations (i.e. </a:t>
            </a:r>
            <a:r>
              <a:rPr lang="en-GB" sz="2400" dirty="0" smtClean="0"/>
              <a:t>a group of two people)</a:t>
            </a:r>
            <a:r>
              <a:rPr lang="en-US" sz="2400" dirty="0" smtClean="0"/>
              <a:t> based on reciprocity breaks down, business is forced to rely on a third-party to resolve disputes - leading to rules etc to guide future conduct In Asia, relations between individuals and  individual/Govt.. tend to be dyadic.  However, judicialization is tending to replace relational governance and so business will rely more on regulatory/judicial processes for adjudication	</a:t>
            </a:r>
          </a:p>
          <a:p>
            <a:pPr lvl="1">
              <a:lnSpc>
                <a:spcPct val="90000"/>
              </a:lnSpc>
            </a:pPr>
            <a:r>
              <a:rPr lang="en-US" sz="2400" i="1" dirty="0" smtClean="0">
                <a:solidFill>
                  <a:srgbClr val="FF0000"/>
                </a:solidFill>
              </a:rPr>
              <a:t>Juridification </a:t>
            </a:r>
            <a:r>
              <a:rPr lang="en-US" sz="2400" dirty="0" smtClean="0"/>
              <a:t>– the extension of legal reasoning and procedures into social and political activities </a:t>
            </a:r>
          </a:p>
        </p:txBody>
      </p:sp>
      <p:sp>
        <p:nvSpPr>
          <p:cNvPr id="6148" name="Slide Number Placeholder 3"/>
          <p:cNvSpPr>
            <a:spLocks noGrp="1"/>
          </p:cNvSpPr>
          <p:nvPr>
            <p:ph type="sldNum" sz="quarter" idx="12"/>
          </p:nvPr>
        </p:nvSpPr>
        <p:spPr bwMode="auto">
          <a:noFill/>
          <a:ln>
            <a:miter lim="800000"/>
            <a:headEnd/>
            <a:tailEnd/>
          </a:ln>
        </p:spPr>
        <p:txBody>
          <a:bodyPr/>
          <a:lstStyle/>
          <a:p>
            <a:fld id="{5B4849A6-FAB5-442C-BFEB-B3D9A5104C41}" type="slidenum">
              <a:rPr lang="en-US" smtClean="0"/>
              <a:pPr/>
              <a:t>5</a:t>
            </a:fld>
            <a:endParaRPr lang="en-US" dirty="0" smtClean="0"/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type="title"/>
          </p:nvPr>
        </p:nvSpPr>
        <p:spPr>
          <a:xfrm>
            <a:off x="228600" y="63500"/>
            <a:ext cx="8686800" cy="1282700"/>
          </a:xfrm>
        </p:spPr>
        <p:txBody>
          <a:bodyPr/>
          <a:lstStyle/>
          <a:p>
            <a:r>
              <a:rPr lang="en-US" dirty="0" smtClean="0"/>
              <a:t>Chen (2009)</a:t>
            </a:r>
          </a:p>
        </p:txBody>
      </p:sp>
      <p:sp>
        <p:nvSpPr>
          <p:cNvPr id="8195" name="Content Placeholder 2"/>
          <p:cNvSpPr>
            <a:spLocks noGrp="1"/>
          </p:cNvSpPr>
          <p:nvPr>
            <p:ph idx="1"/>
          </p:nvPr>
        </p:nvSpPr>
        <p:spPr>
          <a:xfrm>
            <a:off x="457200" y="990600"/>
            <a:ext cx="8382000" cy="5867400"/>
          </a:xfrm>
        </p:spPr>
        <p:txBody>
          <a:bodyPr/>
          <a:lstStyle/>
          <a:p>
            <a:r>
              <a:rPr lang="en-US" dirty="0" smtClean="0"/>
              <a:t>Ginsberg, Tom and Albert H.Y. Chen </a:t>
            </a:r>
            <a:r>
              <a:rPr lang="en-US" i="1" dirty="0" smtClean="0"/>
              <a:t>Administrative Law and Governance in Asia </a:t>
            </a:r>
            <a:r>
              <a:rPr lang="en-US" dirty="0" smtClean="0"/>
              <a:t>Routledge 2009</a:t>
            </a:r>
          </a:p>
        </p:txBody>
      </p:sp>
      <p:graphicFrame>
        <p:nvGraphicFramePr>
          <p:cNvPr id="8" name="Table 7"/>
          <p:cNvGraphicFramePr>
            <a:graphicFrameLocks noGrp="1"/>
          </p:cNvGraphicFramePr>
          <p:nvPr/>
        </p:nvGraphicFramePr>
        <p:xfrm>
          <a:off x="1524000" y="2214563"/>
          <a:ext cx="6905625" cy="2997200"/>
        </p:xfrm>
        <a:graphic>
          <a:graphicData uri="http://schemas.openxmlformats.org/drawingml/2006/table">
            <a:tbl>
              <a:tblPr/>
              <a:tblGrid>
                <a:gridCol w="2047875"/>
                <a:gridCol w="2357438"/>
                <a:gridCol w="2500312"/>
              </a:tblGrid>
              <a:tr h="37465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Times New Roman" charset="0"/>
                          <a:cs typeface="Arial" charset="0"/>
                        </a:rPr>
                        <a:t>Country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Times New Roman" charset="0"/>
                          <a:cs typeface="Arial" charset="0"/>
                        </a:rPr>
                        <a:t>Juridification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1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Times New Roman" charset="0"/>
                          <a:cs typeface="Arial" charset="0"/>
                        </a:rPr>
                        <a:t>Judicialization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</a:tr>
              <a:tr h="37465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Times New Roman" charset="0"/>
                          <a:cs typeface="Arial" charset="0"/>
                        </a:rPr>
                        <a:t>Hong Kong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4D5C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Times New Roman" charset="0"/>
                          <a:cs typeface="Arial" charset="0"/>
                        </a:rPr>
                        <a:t>Increasing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4D5C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Times New Roman" charset="0"/>
                          <a:cs typeface="Arial" charset="0"/>
                        </a:rPr>
                        <a:t>Increasing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4D5CE"/>
                    </a:solidFill>
                  </a:tcPr>
                </a:tc>
              </a:tr>
              <a:tr h="37465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Times New Roman" charset="0"/>
                          <a:cs typeface="Arial" charset="0"/>
                        </a:rPr>
                        <a:t>Indonesia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BEB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Times New Roman" charset="0"/>
                          <a:cs typeface="Arial" charset="0"/>
                        </a:rPr>
                        <a:t>Small increase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BEB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Times New Roman" charset="0"/>
                          <a:cs typeface="Arial" charset="0"/>
                        </a:rPr>
                        <a:t>Even smaller increase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BEBE8"/>
                    </a:solidFill>
                  </a:tcPr>
                </a:tc>
              </a:tr>
              <a:tr h="37465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Times New Roman" charset="0"/>
                          <a:cs typeface="Arial" charset="0"/>
                        </a:rPr>
                        <a:t>Japan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4D5C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Times New Roman" charset="0"/>
                          <a:cs typeface="Arial" charset="0"/>
                        </a:rPr>
                        <a:t>Significant increase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4D5C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Times New Roman" charset="0"/>
                          <a:cs typeface="Arial" charset="0"/>
                        </a:rPr>
                        <a:t>Limited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4D5CE"/>
                    </a:solidFill>
                  </a:tcPr>
                </a:tc>
              </a:tr>
              <a:tr h="37465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Times New Roman" charset="0"/>
                          <a:cs typeface="Arial" charset="0"/>
                        </a:rPr>
                        <a:t>Malaysia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BEB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Times New Roman" charset="0"/>
                          <a:cs typeface="Arial" charset="0"/>
                        </a:rPr>
                        <a:t>No increase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BEB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Times New Roman" charset="0"/>
                          <a:cs typeface="Arial" charset="0"/>
                        </a:rPr>
                        <a:t>No increase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BEBE8"/>
                    </a:solidFill>
                  </a:tcPr>
                </a:tc>
              </a:tr>
              <a:tr h="37465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Times New Roman" charset="0"/>
                          <a:cs typeface="Arial" charset="0"/>
                        </a:rPr>
                        <a:t>Philippines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4D5C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Times New Roman" charset="0"/>
                          <a:cs typeface="Arial" charset="0"/>
                        </a:rPr>
                        <a:t>Increasing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4D5C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Times New Roman" charset="0"/>
                          <a:cs typeface="Arial" charset="0"/>
                        </a:rPr>
                        <a:t>Increasing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4D5CE"/>
                    </a:solidFill>
                  </a:tcPr>
                </a:tc>
              </a:tr>
              <a:tr h="37465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Times New Roman" charset="0"/>
                          <a:cs typeface="Arial" charset="0"/>
                        </a:rPr>
                        <a:t>Singapore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BEB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Times New Roman" charset="0"/>
                          <a:cs typeface="Arial" charset="0"/>
                        </a:rPr>
                        <a:t>Low degree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BEB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Times New Roman" charset="0"/>
                          <a:cs typeface="Arial" charset="0"/>
                        </a:rPr>
                        <a:t>Lower degree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BEBE8"/>
                    </a:solidFill>
                  </a:tcPr>
                </a:tc>
              </a:tr>
              <a:tr h="37465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Times New Roman" charset="0"/>
                          <a:cs typeface="Arial" charset="0"/>
                        </a:rPr>
                        <a:t>South Korea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4D5C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Times New Roman" charset="0"/>
                          <a:cs typeface="Arial" charset="0"/>
                        </a:rPr>
                        <a:t>Increasing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4D5C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Times New Roman" charset="0"/>
                          <a:cs typeface="Arial" charset="0"/>
                        </a:rPr>
                        <a:t>Increasing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4D5CE"/>
                    </a:solidFill>
                  </a:tcPr>
                </a:tc>
              </a:tr>
            </a:tbl>
          </a:graphicData>
        </a:graphic>
      </p:graphicFrame>
      <p:graphicFrame>
        <p:nvGraphicFramePr>
          <p:cNvPr id="10" name="Table 9"/>
          <p:cNvGraphicFramePr>
            <a:graphicFrameLocks noGrp="1"/>
          </p:cNvGraphicFramePr>
          <p:nvPr/>
        </p:nvGraphicFramePr>
        <p:xfrm>
          <a:off x="1524000" y="5214938"/>
          <a:ext cx="6905625" cy="1383030"/>
        </p:xfrm>
        <a:graphic>
          <a:graphicData uri="http://schemas.openxmlformats.org/drawingml/2006/table">
            <a:tbl>
              <a:tblPr/>
              <a:tblGrid>
                <a:gridCol w="2047875"/>
                <a:gridCol w="2357438"/>
                <a:gridCol w="2500312"/>
              </a:tblGrid>
              <a:tr h="37147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Times New Roman" charset="0"/>
                          <a:cs typeface="Arial" charset="0"/>
                        </a:rPr>
                        <a:t>Taiwan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4D5C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Times New Roman" charset="0"/>
                          <a:cs typeface="Arial" charset="0"/>
                        </a:rPr>
                        <a:t>Increasing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4D5C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Times New Roman" charset="0"/>
                          <a:cs typeface="Arial" charset="0"/>
                        </a:rPr>
                        <a:t>Increasing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4D5CE"/>
                    </a:solidFill>
                  </a:tcPr>
                </a:tc>
              </a:tr>
              <a:tr h="37147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Times New Roman" charset="0"/>
                          <a:cs typeface="Arial" charset="0"/>
                        </a:rPr>
                        <a:t>Thailand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BEB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Times New Roman" charset="0"/>
                          <a:cs typeface="Arial" charset="0"/>
                        </a:rPr>
                        <a:t>Increasing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BEBE8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Times New Roman" charset="0"/>
                          <a:cs typeface="Arial" charset="0"/>
                        </a:rPr>
                        <a:t>Increasing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BEBE8"/>
                    </a:solidFill>
                  </a:tcPr>
                </a:tc>
              </a:tr>
              <a:tr h="37147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Times New Roman" charset="0"/>
                          <a:cs typeface="Arial" charset="0"/>
                        </a:rPr>
                        <a:t>Vietnam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4D5C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Times New Roman" charset="0"/>
                          <a:cs typeface="Arial" charset="0"/>
                        </a:rPr>
                        <a:t>Increasing (from low base)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4D5CE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8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latin typeface="Times New Roman" charset="0"/>
                          <a:cs typeface="Arial" charset="0"/>
                        </a:rPr>
                        <a:t>Increasing (from low base)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4D5CE"/>
                    </a:solidFill>
                  </a:tcPr>
                </a:tc>
              </a:tr>
            </a:tbl>
          </a:graphicData>
        </a:graphic>
      </p:graphicFrame>
      <p:sp>
        <p:nvSpPr>
          <p:cNvPr id="8252" name="Slide Number Placeholder 5"/>
          <p:cNvSpPr>
            <a:spLocks noGrp="1"/>
          </p:cNvSpPr>
          <p:nvPr>
            <p:ph type="sldNum" sz="quarter" idx="12"/>
          </p:nvPr>
        </p:nvSpPr>
        <p:spPr bwMode="auto">
          <a:noFill/>
          <a:ln>
            <a:miter lim="800000"/>
            <a:headEnd/>
            <a:tailEnd/>
          </a:ln>
        </p:spPr>
        <p:txBody>
          <a:bodyPr/>
          <a:lstStyle/>
          <a:p>
            <a:fld id="{416B9A55-5CCB-4334-B222-F58151EB3F20}" type="slidenum">
              <a:rPr lang="en-US" smtClean="0"/>
              <a:pPr/>
              <a:t>6</a:t>
            </a:fld>
            <a:endParaRPr lang="en-US" dirty="0" smtClean="0"/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type="title"/>
          </p:nvPr>
        </p:nvSpPr>
        <p:spPr>
          <a:xfrm>
            <a:off x="228600" y="381000"/>
            <a:ext cx="8686800" cy="1282700"/>
          </a:xfrm>
        </p:spPr>
        <p:txBody>
          <a:bodyPr/>
          <a:lstStyle/>
          <a:p>
            <a:r>
              <a:rPr lang="en-US" dirty="0" smtClean="0"/>
              <a:t>Competition Laws in South East Asia</a:t>
            </a:r>
          </a:p>
        </p:txBody>
      </p:sp>
      <p:sp>
        <p:nvSpPr>
          <p:cNvPr id="9219" name="Content Placeholder 2"/>
          <p:cNvSpPr>
            <a:spLocks noGrp="1"/>
          </p:cNvSpPr>
          <p:nvPr>
            <p:ph idx="1"/>
          </p:nvPr>
        </p:nvSpPr>
        <p:spPr>
          <a:xfrm>
            <a:off x="457200" y="1676400"/>
            <a:ext cx="8229600" cy="4897438"/>
          </a:xfrm>
        </p:spPr>
        <p:txBody>
          <a:bodyPr>
            <a:normAutofit fontScale="92500" lnSpcReduction="20000"/>
          </a:bodyPr>
          <a:lstStyle/>
          <a:p>
            <a:pPr>
              <a:lnSpc>
                <a:spcPct val="90000"/>
              </a:lnSpc>
            </a:pPr>
            <a:r>
              <a:rPr lang="en-US" sz="2600" dirty="0" smtClean="0"/>
              <a:t>Jurisdictions that have introduced competition law who also have industry or sectoral regulation – e.g. </a:t>
            </a:r>
          </a:p>
          <a:p>
            <a:pPr lvl="1">
              <a:lnSpc>
                <a:spcPct val="90000"/>
              </a:lnSpc>
            </a:pPr>
            <a:r>
              <a:rPr lang="en-US" sz="2400" dirty="0" smtClean="0"/>
              <a:t>Indonesia</a:t>
            </a:r>
          </a:p>
          <a:p>
            <a:pPr lvl="1">
              <a:lnSpc>
                <a:spcPct val="90000"/>
              </a:lnSpc>
            </a:pPr>
            <a:r>
              <a:rPr lang="en-US" sz="2400" dirty="0" smtClean="0"/>
              <a:t>Thailand</a:t>
            </a:r>
          </a:p>
          <a:p>
            <a:pPr lvl="1">
              <a:lnSpc>
                <a:spcPct val="90000"/>
              </a:lnSpc>
            </a:pPr>
            <a:r>
              <a:rPr lang="en-US" sz="2400" dirty="0" smtClean="0"/>
              <a:t>Singapore</a:t>
            </a:r>
          </a:p>
          <a:p>
            <a:pPr lvl="1">
              <a:lnSpc>
                <a:spcPct val="90000"/>
              </a:lnSpc>
            </a:pPr>
            <a:r>
              <a:rPr lang="en-US" sz="2400" dirty="0" smtClean="0"/>
              <a:t>Vietnam</a:t>
            </a:r>
          </a:p>
          <a:p>
            <a:pPr lvl="1">
              <a:lnSpc>
                <a:spcPct val="90000"/>
              </a:lnSpc>
            </a:pPr>
            <a:r>
              <a:rPr lang="en-US" sz="2400" dirty="0" smtClean="0"/>
              <a:t>Malaysia</a:t>
            </a:r>
          </a:p>
          <a:p>
            <a:pPr lvl="1">
              <a:lnSpc>
                <a:spcPct val="90000"/>
              </a:lnSpc>
            </a:pPr>
            <a:r>
              <a:rPr lang="en-US" sz="2400" dirty="0" smtClean="0"/>
              <a:t>LAO (but no agency yet)</a:t>
            </a:r>
          </a:p>
          <a:p>
            <a:pPr>
              <a:lnSpc>
                <a:spcPct val="90000"/>
              </a:lnSpc>
            </a:pPr>
            <a:r>
              <a:rPr lang="en-US" sz="2600" dirty="0" smtClean="0"/>
              <a:t>Others do not have a general competition law but have sectoral regulators that handle competition issues e.g.</a:t>
            </a:r>
          </a:p>
          <a:p>
            <a:pPr lvl="1">
              <a:lnSpc>
                <a:spcPct val="90000"/>
              </a:lnSpc>
            </a:pPr>
            <a:r>
              <a:rPr lang="en-US" sz="2400" dirty="0" smtClean="0"/>
              <a:t>Brunei (telecommunications)</a:t>
            </a:r>
          </a:p>
          <a:p>
            <a:pPr lvl="1">
              <a:lnSpc>
                <a:spcPct val="90000"/>
              </a:lnSpc>
            </a:pPr>
            <a:r>
              <a:rPr lang="en-US" sz="2400" dirty="0" smtClean="0"/>
              <a:t>Cambodia – looking at regulating telecoms</a:t>
            </a:r>
          </a:p>
          <a:p>
            <a:pPr lvl="1">
              <a:lnSpc>
                <a:spcPct val="90000"/>
              </a:lnSpc>
            </a:pPr>
            <a:r>
              <a:rPr lang="en-US" sz="2400" dirty="0" smtClean="0"/>
              <a:t>Philippines – at least eight different Acts that deal with competition</a:t>
            </a:r>
          </a:p>
          <a:p>
            <a:pPr>
              <a:lnSpc>
                <a:spcPct val="90000"/>
              </a:lnSpc>
            </a:pPr>
            <a:r>
              <a:rPr lang="en-US" dirty="0" smtClean="0"/>
              <a:t>In 2007 all ASEAN countries agreed to introduce competition law by 2015.  Regional Guidelines were produced in 2010 – which closely follow the EU</a:t>
            </a:r>
          </a:p>
          <a:p>
            <a:pPr lvl="1">
              <a:lnSpc>
                <a:spcPct val="90000"/>
              </a:lnSpc>
            </a:pPr>
            <a:endParaRPr lang="en-US" sz="2400" dirty="0" smtClean="0"/>
          </a:p>
        </p:txBody>
      </p:sp>
      <p:sp>
        <p:nvSpPr>
          <p:cNvPr id="9220" name="Slide Number Placeholder 3"/>
          <p:cNvSpPr>
            <a:spLocks noGrp="1"/>
          </p:cNvSpPr>
          <p:nvPr>
            <p:ph type="sldNum" sz="quarter" idx="12"/>
          </p:nvPr>
        </p:nvSpPr>
        <p:spPr bwMode="auto">
          <a:noFill/>
          <a:ln>
            <a:miter lim="800000"/>
            <a:headEnd/>
            <a:tailEnd/>
          </a:ln>
        </p:spPr>
        <p:txBody>
          <a:bodyPr/>
          <a:lstStyle/>
          <a:p>
            <a:fld id="{9B792107-8D1E-4EAD-B116-0AC2AAE76253}" type="slidenum">
              <a:rPr lang="en-US" smtClean="0"/>
              <a:pPr/>
              <a:t>7</a:t>
            </a:fld>
            <a:endParaRPr lang="en-US" dirty="0" smtClean="0"/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Title 1"/>
          <p:cNvSpPr>
            <a:spLocks noGrp="1"/>
          </p:cNvSpPr>
          <p:nvPr>
            <p:ph type="title"/>
          </p:nvPr>
        </p:nvSpPr>
        <p:spPr>
          <a:xfrm>
            <a:off x="228600" y="685800"/>
            <a:ext cx="8686800" cy="1066800"/>
          </a:xfrm>
        </p:spPr>
        <p:txBody>
          <a:bodyPr/>
          <a:lstStyle/>
          <a:p>
            <a:r>
              <a:rPr lang="en-US" dirty="0" smtClean="0"/>
              <a:t>Competition Institutions  in Asia</a:t>
            </a:r>
          </a:p>
        </p:txBody>
      </p:sp>
      <p:sp>
        <p:nvSpPr>
          <p:cNvPr id="14339" name="Content Placeholder 2"/>
          <p:cNvSpPr>
            <a:spLocks noGrp="1"/>
          </p:cNvSpPr>
          <p:nvPr>
            <p:ph idx="1"/>
          </p:nvPr>
        </p:nvSpPr>
        <p:spPr>
          <a:xfrm>
            <a:off x="457200" y="1905000"/>
            <a:ext cx="8229600" cy="4668838"/>
          </a:xfrm>
        </p:spPr>
        <p:txBody>
          <a:bodyPr/>
          <a:lstStyle/>
          <a:p>
            <a:pPr>
              <a:lnSpc>
                <a:spcPct val="90000"/>
              </a:lnSpc>
            </a:pPr>
            <a:r>
              <a:rPr lang="en-US" sz="2600" dirty="0" smtClean="0"/>
              <a:t>Some competition regulators are independent statutory authorities while others exist within government departments</a:t>
            </a:r>
          </a:p>
          <a:p>
            <a:pPr>
              <a:lnSpc>
                <a:spcPct val="90000"/>
              </a:lnSpc>
            </a:pPr>
            <a:r>
              <a:rPr lang="en-US" sz="2600" dirty="0" smtClean="0"/>
              <a:t>Independent regulators:</a:t>
            </a:r>
          </a:p>
          <a:p>
            <a:pPr lvl="1">
              <a:lnSpc>
                <a:spcPct val="90000"/>
              </a:lnSpc>
            </a:pPr>
            <a:r>
              <a:rPr lang="en-US" sz="2400" dirty="0" smtClean="0"/>
              <a:t>Indonesia – Commission on Business Competition Supervision (KPPU) – appeals to the District Court with a final appeal to the Supreme Court</a:t>
            </a:r>
          </a:p>
          <a:p>
            <a:pPr lvl="1">
              <a:lnSpc>
                <a:spcPct val="90000"/>
              </a:lnSpc>
            </a:pPr>
            <a:r>
              <a:rPr lang="en-US" sz="2400" dirty="0" smtClean="0"/>
              <a:t>Malaysia – Malaysian Competition Commission (</a:t>
            </a:r>
            <a:r>
              <a:rPr lang="en-US" sz="2400" dirty="0" err="1" smtClean="0"/>
              <a:t>MyCC</a:t>
            </a:r>
            <a:r>
              <a:rPr lang="en-US" sz="2400" dirty="0" smtClean="0"/>
              <a:t>) with appeals to the Competition Appeals Tribunal</a:t>
            </a:r>
          </a:p>
          <a:p>
            <a:pPr lvl="1">
              <a:lnSpc>
                <a:spcPct val="90000"/>
              </a:lnSpc>
            </a:pPr>
            <a:r>
              <a:rPr lang="en-US" sz="2400" dirty="0" smtClean="0"/>
              <a:t>Singapore  – Competition Commission of Singapore with appeal to a Competition Appeal Board (full merit review).  Further appeal to High Court and Court of Appeal on points of law or size of financial penalty</a:t>
            </a:r>
          </a:p>
          <a:p>
            <a:pPr>
              <a:lnSpc>
                <a:spcPct val="90000"/>
              </a:lnSpc>
            </a:pPr>
            <a:endParaRPr lang="en-US" sz="2600" dirty="0" smtClean="0"/>
          </a:p>
        </p:txBody>
      </p:sp>
      <p:sp>
        <p:nvSpPr>
          <p:cNvPr id="14340" name="Slide Number Placeholder 3"/>
          <p:cNvSpPr>
            <a:spLocks noGrp="1"/>
          </p:cNvSpPr>
          <p:nvPr>
            <p:ph type="sldNum" sz="quarter" idx="12"/>
          </p:nvPr>
        </p:nvSpPr>
        <p:spPr bwMode="auto">
          <a:noFill/>
          <a:ln>
            <a:miter lim="800000"/>
            <a:headEnd/>
            <a:tailEnd/>
          </a:ln>
        </p:spPr>
        <p:txBody>
          <a:bodyPr/>
          <a:lstStyle/>
          <a:p>
            <a:fld id="{0C77115D-27F8-473B-9DBA-D1FF7DB22263}" type="slidenum">
              <a:rPr lang="en-US" smtClean="0"/>
              <a:pPr/>
              <a:t>8</a:t>
            </a:fld>
            <a:endParaRPr lang="en-US" dirty="0" smtClean="0"/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Title 1"/>
          <p:cNvSpPr>
            <a:spLocks noGrp="1"/>
          </p:cNvSpPr>
          <p:nvPr>
            <p:ph type="title"/>
          </p:nvPr>
        </p:nvSpPr>
        <p:spPr>
          <a:xfrm>
            <a:off x="228600" y="609600"/>
            <a:ext cx="8915400" cy="1143000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Competition Institutions  in Southeast Asia</a:t>
            </a:r>
          </a:p>
        </p:txBody>
      </p:sp>
      <p:sp>
        <p:nvSpPr>
          <p:cNvPr id="15363" name="Content Placeholder 2"/>
          <p:cNvSpPr>
            <a:spLocks noGrp="1"/>
          </p:cNvSpPr>
          <p:nvPr>
            <p:ph idx="1"/>
          </p:nvPr>
        </p:nvSpPr>
        <p:spPr>
          <a:xfrm>
            <a:off x="457200" y="1981200"/>
            <a:ext cx="8229600" cy="4592638"/>
          </a:xfrm>
        </p:spPr>
        <p:txBody>
          <a:bodyPr/>
          <a:lstStyle/>
          <a:p>
            <a:r>
              <a:rPr lang="en-US" dirty="0" smtClean="0"/>
              <a:t>Within Executive Government:</a:t>
            </a:r>
          </a:p>
          <a:p>
            <a:pPr lvl="1"/>
            <a:r>
              <a:rPr lang="en-US" dirty="0" smtClean="0"/>
              <a:t>Thailand – Trade Competition Commission is part of the Ministry of Commerce (Chairman: Minister of Commerce, Vice –Chairman: Permanent Secretary of MOC</a:t>
            </a:r>
          </a:p>
          <a:p>
            <a:pPr lvl="1"/>
            <a:r>
              <a:rPr lang="en-US" dirty="0" smtClean="0"/>
              <a:t>Vietnam (???) – the Vietnam Competition Authority investigates and determines the merits of a complaint and reports to the Vietnam Competition Council who adjudicates and decides on remedies </a:t>
            </a:r>
          </a:p>
        </p:txBody>
      </p:sp>
      <p:sp>
        <p:nvSpPr>
          <p:cNvPr id="15364" name="Slide Number Placeholder 3"/>
          <p:cNvSpPr>
            <a:spLocks noGrp="1"/>
          </p:cNvSpPr>
          <p:nvPr>
            <p:ph type="sldNum" sz="quarter" idx="12"/>
          </p:nvPr>
        </p:nvSpPr>
        <p:spPr bwMode="auto">
          <a:noFill/>
          <a:ln>
            <a:miter lim="800000"/>
            <a:headEnd/>
            <a:tailEnd/>
          </a:ln>
        </p:spPr>
        <p:txBody>
          <a:bodyPr/>
          <a:lstStyle/>
          <a:p>
            <a:fld id="{6365FA0E-3B0B-4C2B-ACCE-9E98A16E9C11}" type="slidenum">
              <a:rPr lang="en-US" smtClean="0"/>
              <a:pPr/>
              <a:t>9</a:t>
            </a:fld>
            <a:endParaRPr lang="en-US" dirty="0" smtClean="0"/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10" name="Title 1"/>
          <p:cNvSpPr>
            <a:spLocks noGrp="1"/>
          </p:cNvSpPr>
          <p:nvPr>
            <p:ph type="title"/>
          </p:nvPr>
        </p:nvSpPr>
        <p:spPr>
          <a:xfrm>
            <a:off x="457200" y="762000"/>
            <a:ext cx="8229600" cy="1066800"/>
          </a:xfrm>
        </p:spPr>
        <p:txBody>
          <a:bodyPr anchor="t"/>
          <a:lstStyle/>
          <a:p>
            <a:pPr eaLnBrk="1" hangingPunct="1"/>
            <a:r>
              <a:rPr lang="en-US" dirty="0" smtClean="0">
                <a:cs typeface="Arial Unicode MS" charset="0"/>
              </a:rPr>
              <a:t>Abuse of Dominance</a:t>
            </a:r>
          </a:p>
        </p:txBody>
      </p:sp>
      <p:sp>
        <p:nvSpPr>
          <p:cNvPr id="17411" name="Content Placeholder 2"/>
          <p:cNvSpPr>
            <a:spLocks noGrp="1"/>
          </p:cNvSpPr>
          <p:nvPr>
            <p:ph idx="1"/>
          </p:nvPr>
        </p:nvSpPr>
        <p:spPr>
          <a:xfrm>
            <a:off x="304800" y="1524000"/>
            <a:ext cx="8458200" cy="5029200"/>
          </a:xfrm>
        </p:spPr>
        <p:txBody>
          <a:bodyPr>
            <a:normAutofit/>
          </a:bodyPr>
          <a:lstStyle/>
          <a:p>
            <a:pPr lvl="1" eaLnBrk="1" hangingPunct="1">
              <a:lnSpc>
                <a:spcPct val="90000"/>
              </a:lnSpc>
              <a:spcAft>
                <a:spcPts val="600"/>
              </a:spcAft>
              <a:buFont typeface="Wingdings" charset="2"/>
              <a:buNone/>
            </a:pPr>
            <a:r>
              <a:rPr lang="en-US" sz="2100" b="1" dirty="0" smtClean="0">
                <a:cs typeface="Arial Unicode MS" charset="0"/>
              </a:rPr>
              <a:t>Two Main Approaches</a:t>
            </a:r>
          </a:p>
          <a:p>
            <a:pPr marL="1022350" lvl="2" indent="-457200" eaLnBrk="1" hangingPunct="1">
              <a:spcAft>
                <a:spcPts val="600"/>
              </a:spcAft>
              <a:buFont typeface="Tahoma" charset="0"/>
              <a:buAutoNum type="arabicPeriod"/>
            </a:pPr>
            <a:r>
              <a:rPr lang="en-US" sz="1800" b="1" dirty="0" smtClean="0">
                <a:cs typeface="Arial Unicode MS" charset="0"/>
              </a:rPr>
              <a:t>Regulatory Abuse of Dominance: </a:t>
            </a:r>
            <a:r>
              <a:rPr lang="en-US" sz="1800" dirty="0" smtClean="0">
                <a:cs typeface="Arial Unicode MS" charset="0"/>
              </a:rPr>
              <a:t>Clear threshold set for dominance and then certain kinds of conduct prohibited ex ante		</a:t>
            </a:r>
          </a:p>
          <a:p>
            <a:pPr marL="1304925" lvl="3" indent="-457200" eaLnBrk="1" hangingPunct="1">
              <a:lnSpc>
                <a:spcPct val="90000"/>
              </a:lnSpc>
              <a:spcAft>
                <a:spcPts val="600"/>
              </a:spcAft>
              <a:buFont typeface="Tahoma" charset="0"/>
              <a:buAutoNum type="arabicPeriod"/>
            </a:pPr>
            <a:r>
              <a:rPr lang="en-US" sz="1800" dirty="0" smtClean="0">
                <a:cs typeface="Arial Unicode MS" charset="0"/>
              </a:rPr>
              <a:t>Indonesia</a:t>
            </a:r>
          </a:p>
          <a:p>
            <a:pPr marL="1304925" lvl="3" indent="-457200" eaLnBrk="1" hangingPunct="1">
              <a:lnSpc>
                <a:spcPct val="90000"/>
              </a:lnSpc>
              <a:spcAft>
                <a:spcPts val="600"/>
              </a:spcAft>
              <a:buFont typeface="Tahoma" charset="0"/>
              <a:buAutoNum type="arabicPeriod"/>
            </a:pPr>
            <a:r>
              <a:rPr lang="en-US" sz="1800" dirty="0" smtClean="0">
                <a:cs typeface="Arial Unicode MS" charset="0"/>
              </a:rPr>
              <a:t>Thailand</a:t>
            </a:r>
          </a:p>
          <a:p>
            <a:pPr marL="1304925" lvl="3" indent="-457200" eaLnBrk="1" hangingPunct="1">
              <a:lnSpc>
                <a:spcPct val="90000"/>
              </a:lnSpc>
              <a:spcAft>
                <a:spcPts val="600"/>
              </a:spcAft>
              <a:buFont typeface="Tahoma" charset="0"/>
              <a:buAutoNum type="arabicPeriod"/>
            </a:pPr>
            <a:r>
              <a:rPr lang="en-US" sz="1800" dirty="0" smtClean="0">
                <a:cs typeface="Arial Unicode MS" charset="0"/>
              </a:rPr>
              <a:t>Vietnam</a:t>
            </a:r>
          </a:p>
          <a:p>
            <a:pPr marL="1022350" lvl="2" indent="-457200" eaLnBrk="1" hangingPunct="1">
              <a:spcAft>
                <a:spcPts val="600"/>
              </a:spcAft>
              <a:buFont typeface="Tahoma" charset="0"/>
              <a:buAutoNum type="arabicPeriod"/>
            </a:pPr>
            <a:r>
              <a:rPr lang="en-US" sz="1800" b="1" dirty="0" smtClean="0">
                <a:cs typeface="Arial Unicode MS" charset="0"/>
              </a:rPr>
              <a:t>Ex-post Regulation: </a:t>
            </a:r>
            <a:r>
              <a:rPr lang="en-US" sz="1800" dirty="0" smtClean="0">
                <a:cs typeface="Arial Unicode MS" charset="0"/>
              </a:rPr>
              <a:t>Criteria for dominance established, but no ‘bright-line rules on conduct - ex ante.  Instead evaluated ex post (usually with guidelines) to determine anti-competitive effect (effects examined to varying degrees in different jurisdictions) 			</a:t>
            </a:r>
          </a:p>
          <a:p>
            <a:pPr marL="1304925" lvl="3" indent="-457200" eaLnBrk="1" hangingPunct="1">
              <a:lnSpc>
                <a:spcPct val="90000"/>
              </a:lnSpc>
              <a:spcAft>
                <a:spcPts val="600"/>
              </a:spcAft>
              <a:buFont typeface="Tahoma" charset="0"/>
              <a:buAutoNum type="arabicPeriod"/>
            </a:pPr>
            <a:r>
              <a:rPr lang="en-US" sz="1800" dirty="0" smtClean="0">
                <a:cs typeface="Arial Unicode MS" charset="0"/>
              </a:rPr>
              <a:t>Malaysia</a:t>
            </a:r>
          </a:p>
          <a:p>
            <a:pPr marL="1304925" lvl="3" indent="-457200" eaLnBrk="1" hangingPunct="1">
              <a:lnSpc>
                <a:spcPct val="90000"/>
              </a:lnSpc>
              <a:spcAft>
                <a:spcPts val="600"/>
              </a:spcAft>
              <a:buFont typeface="Tahoma" charset="0"/>
              <a:buAutoNum type="arabicPeriod"/>
            </a:pPr>
            <a:r>
              <a:rPr lang="en-US" sz="1800" dirty="0" smtClean="0">
                <a:cs typeface="Arial Unicode MS" charset="0"/>
              </a:rPr>
              <a:t>Singapore</a:t>
            </a:r>
          </a:p>
        </p:txBody>
      </p:sp>
      <p:sp>
        <p:nvSpPr>
          <p:cNvPr id="17412" name="Slide Number Placeholder 3"/>
          <p:cNvSpPr>
            <a:spLocks noGrp="1"/>
          </p:cNvSpPr>
          <p:nvPr>
            <p:ph type="sldNum" sz="quarter" idx="12"/>
          </p:nvPr>
        </p:nvSpPr>
        <p:spPr bwMode="auto">
          <a:noFill/>
          <a:ln>
            <a:miter lim="800000"/>
            <a:headEnd/>
            <a:tailEnd/>
          </a:ln>
        </p:spPr>
        <p:txBody>
          <a:bodyPr/>
          <a:lstStyle/>
          <a:p>
            <a:fld id="{81E2A0C4-E5EF-4BDA-88B3-6BFBDC6E4EDE}" type="slidenum">
              <a:rPr lang="en-US" smtClean="0"/>
              <a:pPr/>
              <a:t>10</a:t>
            </a:fld>
            <a:endParaRPr lang="en-US" dirty="0" smtClean="0"/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Title 1"/>
          <p:cNvSpPr>
            <a:spLocks noGrp="1"/>
          </p:cNvSpPr>
          <p:nvPr>
            <p:ph type="title"/>
          </p:nvPr>
        </p:nvSpPr>
        <p:spPr>
          <a:xfrm>
            <a:off x="457200" y="838200"/>
            <a:ext cx="8229600" cy="1066800"/>
          </a:xfrm>
        </p:spPr>
        <p:txBody>
          <a:bodyPr/>
          <a:lstStyle/>
          <a:p>
            <a:r>
              <a:rPr lang="en-US" dirty="0" smtClean="0"/>
              <a:t>Mergers</a:t>
            </a:r>
          </a:p>
        </p:txBody>
      </p:sp>
      <p:sp>
        <p:nvSpPr>
          <p:cNvPr id="18435" name="Content Placeholder 2"/>
          <p:cNvSpPr>
            <a:spLocks noGrp="1"/>
          </p:cNvSpPr>
          <p:nvPr>
            <p:ph idx="1"/>
          </p:nvPr>
        </p:nvSpPr>
        <p:spPr>
          <a:xfrm>
            <a:off x="457200" y="1828800"/>
            <a:ext cx="7905750" cy="4800600"/>
          </a:xfrm>
        </p:spPr>
        <p:txBody>
          <a:bodyPr>
            <a:normAutofit/>
          </a:bodyPr>
          <a:lstStyle/>
          <a:p>
            <a:r>
              <a:rPr lang="en-US" dirty="0" smtClean="0"/>
              <a:t>As with abuse of dominance there are two major approaches to mergers</a:t>
            </a:r>
          </a:p>
          <a:p>
            <a:pPr lvl="2"/>
            <a:r>
              <a:rPr lang="en-US" sz="2200" dirty="0" smtClean="0"/>
              <a:t>Vietnam - a regulatory approach that prohibits mergers that lead to market shares greater than a prescribed amount</a:t>
            </a:r>
          </a:p>
          <a:p>
            <a:pPr lvl="3"/>
            <a:r>
              <a:rPr lang="en-US" sz="2000" dirty="0" smtClean="0"/>
              <a:t>Vietnam – prohibits mergers if the combined market share is greater than 50% - but exemption if one of the parties is at risk of becoming bankrupt or if the merger promotes exports or contributes to socio-economic development and/or technological progress (Art 19)</a:t>
            </a:r>
          </a:p>
          <a:p>
            <a:pPr lvl="2"/>
            <a:r>
              <a:rPr lang="en-US" sz="2200" dirty="0" smtClean="0"/>
              <a:t>All other Southeast Asian jurisdictions with competition law adopt a case-by-case assessment of the anti-competitive impact of merger – but </a:t>
            </a:r>
            <a:r>
              <a:rPr lang="en-US" dirty="0" smtClean="0"/>
              <a:t>Note:  Malaysia has decided not to introduced a merger law initially</a:t>
            </a:r>
          </a:p>
        </p:txBody>
      </p:sp>
      <p:sp>
        <p:nvSpPr>
          <p:cNvPr id="18436" name="Slide Number Placeholder 3"/>
          <p:cNvSpPr>
            <a:spLocks noGrp="1"/>
          </p:cNvSpPr>
          <p:nvPr>
            <p:ph type="sldNum" sz="quarter" idx="12"/>
          </p:nvPr>
        </p:nvSpPr>
        <p:spPr bwMode="auto">
          <a:noFill/>
          <a:ln>
            <a:miter lim="800000"/>
            <a:headEnd/>
            <a:tailEnd/>
          </a:ln>
        </p:spPr>
        <p:txBody>
          <a:bodyPr/>
          <a:lstStyle/>
          <a:p>
            <a:fld id="{CC37E4C6-12E3-4294-BC0D-2C2DFC25A6CB}" type="slidenum">
              <a:rPr lang="en-US" smtClean="0"/>
              <a:pPr/>
              <a:t>11</a:t>
            </a:fld>
            <a:endParaRPr lang="en-US" dirty="0" smtClean="0"/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Urban">
  <a:themeElements>
    <a:clrScheme name="Air">
      <a:dk1>
        <a:sysClr val="windowText" lastClr="000000"/>
      </a:dk1>
      <a:lt1>
        <a:sysClr val="window" lastClr="FFFFFF"/>
      </a:lt1>
      <a:dk2>
        <a:srgbClr val="17375D"/>
      </a:dk2>
      <a:lt2>
        <a:srgbClr val="BEDBFE"/>
      </a:lt2>
      <a:accent1>
        <a:srgbClr val="686F3A"/>
      </a:accent1>
      <a:accent2>
        <a:srgbClr val="165996"/>
      </a:accent2>
      <a:accent3>
        <a:srgbClr val="7276A0"/>
      </a:accent3>
      <a:accent4>
        <a:srgbClr val="7DB434"/>
      </a:accent4>
      <a:accent5>
        <a:srgbClr val="D28300"/>
      </a:accent5>
      <a:accent6>
        <a:srgbClr val="2B62CB"/>
      </a:accent6>
      <a:hlink>
        <a:srgbClr val="B58900"/>
      </a:hlink>
      <a:folHlink>
        <a:srgbClr val="B55C39"/>
      </a:folHlink>
    </a:clrScheme>
    <a:fontScheme name="Office Classic">
      <a:majorFont>
        <a:latin typeface="Arial"/>
        <a:ea typeface=""/>
        <a:cs typeface=""/>
        <a:font script="Jpan" typeface="ＭＳ Ｐゴシック"/>
        <a:font script="Hang" typeface="돋움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Times New Roman"/>
        <a:ea typeface=""/>
        <a:cs typeface=""/>
        <a:font script="Jpan" typeface="ＭＳ Ｐ明朝"/>
        <a:font script="Hang" typeface="바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inorFont>
    </a:fontScheme>
    <a:fmtScheme name="Urban">
      <a:fillStyleLst>
        <a:solidFill>
          <a:schemeClr val="phClr"/>
        </a:solidFill>
        <a:gradFill rotWithShape="1">
          <a:gsLst>
            <a:gs pos="0">
              <a:schemeClr val="phClr">
                <a:tint val="1000"/>
                <a:satMod val="255000"/>
              </a:schemeClr>
            </a:gs>
            <a:gs pos="55000">
              <a:schemeClr val="phClr">
                <a:tint val="12000"/>
                <a:satMod val="255000"/>
              </a:schemeClr>
            </a:gs>
            <a:gs pos="100000">
              <a:schemeClr val="phClr">
                <a:tint val="45000"/>
                <a:satMod val="250000"/>
              </a:schemeClr>
            </a:gs>
          </a:gsLst>
          <a:path path="circle">
            <a:fillToRect l="-40000" t="-90000" r="140000" b="190000"/>
          </a:path>
        </a:gradFill>
        <a:gradFill rotWithShape="1">
          <a:gsLst>
            <a:gs pos="0">
              <a:schemeClr val="phClr">
                <a:tint val="43000"/>
                <a:satMod val="165000"/>
              </a:schemeClr>
            </a:gs>
            <a:gs pos="55000">
              <a:schemeClr val="phClr">
                <a:tint val="83000"/>
                <a:satMod val="155000"/>
              </a:schemeClr>
            </a:gs>
            <a:gs pos="100000">
              <a:schemeClr val="phClr">
                <a:shade val="85000"/>
              </a:schemeClr>
            </a:gs>
          </a:gsLst>
          <a:path path="circle">
            <a:fillToRect l="-40000" t="-90000" r="140000" b="190000"/>
          </a:path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  <a:ln w="3175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51500" dist="25400" dir="5400000" rotWithShape="0">
              <a:srgbClr val="000000">
                <a:alpha val="40000"/>
              </a:srgbClr>
            </a:outerShdw>
          </a:effectLst>
        </a:effectStyle>
        <a:effectStyle>
          <a:effectLst>
            <a:outerShdw blurRad="50800" dist="254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50800" dist="25400" dir="5400000" rotWithShape="0">
              <a:srgbClr val="000000">
                <a:alpha val="45000"/>
              </a:srgbClr>
            </a:outerShdw>
          </a:effectLst>
          <a:scene3d>
            <a:camera prst="orthographicFront" fov="0">
              <a:rot lat="0" lon="0" rev="0"/>
            </a:camera>
            <a:lightRig rig="flat" dir="t">
              <a:rot lat="0" lon="0" rev="20040000"/>
            </a:lightRig>
          </a:scene3d>
          <a:sp3d contourW="12700" prstMaterial="dkEdge">
            <a:bevelT w="25400" h="38100" prst="convex"/>
            <a:contourClr>
              <a:schemeClr val="phClr">
                <a:satMod val="115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100000">
              <a:schemeClr val="phClr">
                <a:tint val="80000"/>
                <a:satMod val="250000"/>
              </a:schemeClr>
            </a:gs>
            <a:gs pos="60000">
              <a:schemeClr val="phClr">
                <a:shade val="38000"/>
                <a:satMod val="175000"/>
              </a:schemeClr>
            </a:gs>
            <a:gs pos="0">
              <a:schemeClr val="phClr">
                <a:shade val="30000"/>
                <a:satMod val="175000"/>
              </a:schemeClr>
            </a:gs>
          </a:gsLst>
          <a:lin ang="5400000" scaled="0"/>
        </a:gradFill>
        <a:blipFill>
          <a:blip xmlns:r="http://schemas.openxmlformats.org/officeDocument/2006/relationships" r:embed="rId1">
            <a:duotone>
              <a:schemeClr val="phClr">
                <a:shade val="48000"/>
              </a:schemeClr>
              <a:schemeClr val="phClr">
                <a:tint val="96000"/>
                <a:satMod val="150000"/>
              </a:schemeClr>
            </a:duotone>
          </a:blip>
          <a:tile tx="0" ty="0" sx="80000" sy="80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Urban</Template>
  <TotalTime>8978</TotalTime>
  <Words>779</Words>
  <Application>Microsoft Macintosh PowerPoint</Application>
  <PresentationFormat>On-screen Show (4:3)</PresentationFormat>
  <Paragraphs>182</Paragraphs>
  <Slides>11</Slides>
  <Notes>2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12" baseType="lpstr">
      <vt:lpstr>Urban</vt:lpstr>
      <vt:lpstr>An Overview of Competition Law in Southeast Asia</vt:lpstr>
      <vt:lpstr>PowerPoint Presentation</vt:lpstr>
      <vt:lpstr>PowerPoint Presentation</vt:lpstr>
      <vt:lpstr>PowerPoint Presentation</vt:lpstr>
      <vt:lpstr>Asian legal systems and  Administrative Law</vt:lpstr>
      <vt:lpstr>Chen (2009)</vt:lpstr>
      <vt:lpstr>Competition Laws in South East Asia</vt:lpstr>
      <vt:lpstr>Competition Institutions  in Asia</vt:lpstr>
      <vt:lpstr>Competition Institutions  in Southeast Asia</vt:lpstr>
      <vt:lpstr>Abuse of Dominance</vt:lpstr>
      <vt:lpstr>Mergers</vt:lpstr>
    </vt:vector>
  </TitlesOfParts>
  <Company>National University of Singapore</Company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Recent Developments in Competition Law in Asia</dc:title>
  <dc:creator>McEwin</dc:creator>
  <cp:lastModifiedBy>David Evans</cp:lastModifiedBy>
  <cp:revision>941</cp:revision>
  <dcterms:created xsi:type="dcterms:W3CDTF">2009-04-20T07:46:46Z</dcterms:created>
  <dcterms:modified xsi:type="dcterms:W3CDTF">2012-01-19T03:18:51Z</dcterms:modified>
</cp:coreProperties>
</file>