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69" r:id="rId4"/>
    <p:sldId id="257" r:id="rId5"/>
    <p:sldId id="267" r:id="rId6"/>
    <p:sldId id="268" r:id="rId7"/>
    <p:sldId id="259" r:id="rId8"/>
    <p:sldId id="261" r:id="rId9"/>
    <p:sldId id="260" r:id="rId10"/>
    <p:sldId id="263" r:id="rId11"/>
    <p:sldId id="262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Evans" initials="DE" lastIdx="6" clrIdx="0"/>
  <p:cmAuthor id="1" name="Marianne Verdier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69675" autoAdjust="0"/>
  </p:normalViewPr>
  <p:slideViewPr>
    <p:cSldViewPr snapToGrid="0" snapToObjects="1">
      <p:cViewPr varScale="1">
        <p:scale>
          <a:sx n="67" d="100"/>
          <a:sy n="67" d="100"/>
        </p:scale>
        <p:origin x="-2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commentAuthors" Target="commentAuthors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DA007-B1B3-5F41-9EA2-AA770B60DBD7}" type="doc">
      <dgm:prSet loTypeId="urn:microsoft.com/office/officeart/2005/8/layout/arrow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6D18F0D-210D-2548-81CA-50DFA7E699B2}">
      <dgm:prSet phldrT="[Texte]"/>
      <dgm:spPr>
        <a:solidFill>
          <a:schemeClr val="tx2">
            <a:alpha val="34901"/>
          </a:schemeClr>
        </a:solidFill>
      </dgm:spPr>
      <dgm:t>
        <a:bodyPr/>
        <a:lstStyle/>
        <a:p>
          <a:endParaRPr lang="fr-FR" dirty="0"/>
        </a:p>
      </dgm:t>
    </dgm:pt>
    <dgm:pt modelId="{0D88052D-CEBD-744B-8D77-400F7294CD50}" type="parTrans" cxnId="{E243AE16-A09C-4142-BD6D-CF9D029797E7}">
      <dgm:prSet/>
      <dgm:spPr/>
      <dgm:t>
        <a:bodyPr/>
        <a:lstStyle/>
        <a:p>
          <a:endParaRPr lang="fr-FR"/>
        </a:p>
      </dgm:t>
    </dgm:pt>
    <dgm:pt modelId="{B02B2402-67A6-0D40-95B5-F8E634A4A0C5}" type="sibTrans" cxnId="{E243AE16-A09C-4142-BD6D-CF9D029797E7}">
      <dgm:prSet/>
      <dgm:spPr/>
      <dgm:t>
        <a:bodyPr/>
        <a:lstStyle/>
        <a:p>
          <a:endParaRPr lang="fr-FR"/>
        </a:p>
      </dgm:t>
    </dgm:pt>
    <dgm:pt modelId="{2A8C73B4-1342-BD41-A2D0-6232D958E60A}" type="pres">
      <dgm:prSet presAssocID="{3A6DA007-B1B3-5F41-9EA2-AA770B60DB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7E543C1-9422-E140-B43A-8655D67B45FA}" type="pres">
      <dgm:prSet presAssocID="{66D18F0D-210D-2548-81CA-50DFA7E699B2}" presName="arrow" presStyleLbl="node1" presStyleIdx="0" presStyleCnt="1" custAng="18988931" custScaleX="9692" custScaleY="23851" custRadScaleRad="104736" custRadScaleInc="324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243AE16-A09C-4142-BD6D-CF9D029797E7}" srcId="{3A6DA007-B1B3-5F41-9EA2-AA770B60DBD7}" destId="{66D18F0D-210D-2548-81CA-50DFA7E699B2}" srcOrd="0" destOrd="0" parTransId="{0D88052D-CEBD-744B-8D77-400F7294CD50}" sibTransId="{B02B2402-67A6-0D40-95B5-F8E634A4A0C5}"/>
    <dgm:cxn modelId="{26B70249-7766-5847-B577-597CA08C6695}" type="presOf" srcId="{3A6DA007-B1B3-5F41-9EA2-AA770B60DBD7}" destId="{2A8C73B4-1342-BD41-A2D0-6232D958E60A}" srcOrd="0" destOrd="0" presId="urn:microsoft.com/office/officeart/2005/8/layout/arrow1"/>
    <dgm:cxn modelId="{52D8368E-3C84-4D42-972D-C77F66F7BB77}" type="presOf" srcId="{66D18F0D-210D-2548-81CA-50DFA7E699B2}" destId="{17E543C1-9422-E140-B43A-8655D67B45FA}" srcOrd="0" destOrd="0" presId="urn:microsoft.com/office/officeart/2005/8/layout/arrow1"/>
    <dgm:cxn modelId="{81AB7FB9-30FB-A946-8E4C-F3F70A57BD56}" type="presParOf" srcId="{2A8C73B4-1342-BD41-A2D0-6232D958E60A}" destId="{17E543C1-9422-E140-B43A-8655D67B45FA}" srcOrd="0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8E6EF6-5DEB-B14A-B28E-742F40A67DB6}" type="doc">
      <dgm:prSet loTypeId="urn:microsoft.com/office/officeart/2005/8/layout/hierarchy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8D91BDE-0DCF-8B4E-872E-437C146F8445}">
      <dgm:prSet phldrT="[Texte]"/>
      <dgm:spPr>
        <a:solidFill>
          <a:schemeClr val="bg1">
            <a:lumMod val="50000"/>
            <a:alpha val="34901"/>
          </a:schemeClr>
        </a:solidFill>
      </dgm:spPr>
      <dgm:t>
        <a:bodyPr/>
        <a:lstStyle/>
        <a:p>
          <a:r>
            <a:rPr lang="fr-FR" dirty="0" err="1" smtClean="0"/>
            <a:t>Payment</a:t>
          </a:r>
          <a:r>
            <a:rPr lang="fr-FR" dirty="0" smtClean="0"/>
            <a:t> system</a:t>
          </a:r>
          <a:endParaRPr lang="fr-FR" dirty="0"/>
        </a:p>
      </dgm:t>
    </dgm:pt>
    <dgm:pt modelId="{AAD2706F-4DE2-BB47-AAE5-B7F87592AB20}" type="parTrans" cxnId="{97E2A479-09DC-E540-A9BA-35D453537B03}">
      <dgm:prSet/>
      <dgm:spPr/>
      <dgm:t>
        <a:bodyPr/>
        <a:lstStyle/>
        <a:p>
          <a:endParaRPr lang="fr-FR"/>
        </a:p>
      </dgm:t>
    </dgm:pt>
    <dgm:pt modelId="{72815DAB-E787-4B46-8E8A-957A99BD6492}" type="sibTrans" cxnId="{97E2A479-09DC-E540-A9BA-35D453537B03}">
      <dgm:prSet/>
      <dgm:spPr/>
      <dgm:t>
        <a:bodyPr/>
        <a:lstStyle/>
        <a:p>
          <a:endParaRPr lang="fr-FR"/>
        </a:p>
      </dgm:t>
    </dgm:pt>
    <dgm:pt modelId="{43DFCFED-A8AB-6F46-B6FA-2D38F307B486}">
      <dgm:prSet phldrT="[Texte]"/>
      <dgm:spPr>
        <a:solidFill>
          <a:schemeClr val="bg2">
            <a:lumMod val="25000"/>
            <a:alpha val="34901"/>
          </a:schemeClr>
        </a:solidFill>
      </dgm:spPr>
      <dgm:t>
        <a:bodyPr/>
        <a:lstStyle/>
        <a:p>
          <a:r>
            <a:rPr lang="fr-FR" dirty="0" err="1" smtClean="0"/>
            <a:t>Issuing</a:t>
          </a:r>
          <a:r>
            <a:rPr lang="fr-FR" dirty="0" smtClean="0"/>
            <a:t> </a:t>
          </a:r>
          <a:r>
            <a:rPr lang="fr-FR" dirty="0" err="1" smtClean="0"/>
            <a:t>bank</a:t>
          </a:r>
          <a:endParaRPr lang="fr-FR" dirty="0"/>
        </a:p>
      </dgm:t>
    </dgm:pt>
    <dgm:pt modelId="{00A7AA35-9137-B545-9E78-EBAFE1556861}" type="parTrans" cxnId="{7C950A9A-F923-EB40-8E3E-C3ECB4B2D9F0}">
      <dgm:prSet/>
      <dgm:spPr/>
      <dgm:t>
        <a:bodyPr/>
        <a:lstStyle/>
        <a:p>
          <a:endParaRPr lang="fr-FR"/>
        </a:p>
      </dgm:t>
    </dgm:pt>
    <dgm:pt modelId="{A1429CEA-F0C9-A144-9561-C64D8BA354B5}" type="sibTrans" cxnId="{7C950A9A-F923-EB40-8E3E-C3ECB4B2D9F0}">
      <dgm:prSet/>
      <dgm:spPr/>
      <dgm:t>
        <a:bodyPr/>
        <a:lstStyle/>
        <a:p>
          <a:endParaRPr lang="fr-FR"/>
        </a:p>
      </dgm:t>
    </dgm:pt>
    <dgm:pt modelId="{4A4C071F-393E-574C-93D9-A96D7C1B187A}">
      <dgm:prSet phldrT="[Texte]"/>
      <dgm:spPr>
        <a:solidFill>
          <a:schemeClr val="tx2">
            <a:lumMod val="60000"/>
            <a:lumOff val="40000"/>
            <a:alpha val="34901"/>
          </a:schemeClr>
        </a:solidFill>
      </dgm:spPr>
      <dgm:t>
        <a:bodyPr/>
        <a:lstStyle/>
        <a:p>
          <a:r>
            <a:rPr lang="fr-FR" dirty="0" err="1" smtClean="0"/>
            <a:t>Consumers</a:t>
          </a:r>
          <a:endParaRPr lang="fr-FR" dirty="0"/>
        </a:p>
      </dgm:t>
    </dgm:pt>
    <dgm:pt modelId="{F82495D6-D083-6345-A4F2-120F59CCA447}" type="parTrans" cxnId="{B236A661-A375-904A-B41D-4194F9D7AC4B}">
      <dgm:prSet/>
      <dgm:spPr/>
      <dgm:t>
        <a:bodyPr/>
        <a:lstStyle/>
        <a:p>
          <a:endParaRPr lang="fr-FR"/>
        </a:p>
      </dgm:t>
    </dgm:pt>
    <dgm:pt modelId="{B1EAA95D-B422-974F-924A-3E24951D59C7}" type="sibTrans" cxnId="{B236A661-A375-904A-B41D-4194F9D7AC4B}">
      <dgm:prSet/>
      <dgm:spPr/>
      <dgm:t>
        <a:bodyPr/>
        <a:lstStyle/>
        <a:p>
          <a:endParaRPr lang="fr-FR"/>
        </a:p>
      </dgm:t>
    </dgm:pt>
    <dgm:pt modelId="{880D7D34-854A-0747-AC53-23A07AAC2172}">
      <dgm:prSet phldrT="[Texte]"/>
      <dgm:spPr>
        <a:solidFill>
          <a:schemeClr val="bg2">
            <a:lumMod val="75000"/>
            <a:alpha val="34901"/>
          </a:schemeClr>
        </a:solidFill>
      </dgm:spPr>
      <dgm:t>
        <a:bodyPr/>
        <a:lstStyle/>
        <a:p>
          <a:r>
            <a:rPr lang="fr-FR" dirty="0" err="1" smtClean="0"/>
            <a:t>Acquiring</a:t>
          </a:r>
          <a:r>
            <a:rPr lang="fr-FR" dirty="0" smtClean="0"/>
            <a:t> </a:t>
          </a:r>
          <a:r>
            <a:rPr lang="fr-FR" dirty="0" err="1" smtClean="0"/>
            <a:t>bank</a:t>
          </a:r>
          <a:endParaRPr lang="fr-FR" dirty="0"/>
        </a:p>
      </dgm:t>
    </dgm:pt>
    <dgm:pt modelId="{C8091A48-0E43-EC4D-B01F-965DA14B9494}" type="parTrans" cxnId="{486F9CCB-AC51-A74B-94FC-621688F30559}">
      <dgm:prSet/>
      <dgm:spPr/>
      <dgm:t>
        <a:bodyPr/>
        <a:lstStyle/>
        <a:p>
          <a:endParaRPr lang="fr-FR"/>
        </a:p>
      </dgm:t>
    </dgm:pt>
    <dgm:pt modelId="{721997D7-57A5-6843-883D-88F4A717A5B6}" type="sibTrans" cxnId="{486F9CCB-AC51-A74B-94FC-621688F30559}">
      <dgm:prSet/>
      <dgm:spPr/>
      <dgm:t>
        <a:bodyPr/>
        <a:lstStyle/>
        <a:p>
          <a:endParaRPr lang="fr-FR"/>
        </a:p>
      </dgm:t>
    </dgm:pt>
    <dgm:pt modelId="{24D3C07A-42B8-7940-AC0C-248D4CBA4611}">
      <dgm:prSet phldrT="[Texte]"/>
      <dgm:spPr>
        <a:solidFill>
          <a:schemeClr val="accent4">
            <a:lumMod val="60000"/>
            <a:lumOff val="40000"/>
            <a:alpha val="34901"/>
          </a:schemeClr>
        </a:solidFill>
      </dgm:spPr>
      <dgm:t>
        <a:bodyPr/>
        <a:lstStyle/>
        <a:p>
          <a:r>
            <a:rPr lang="fr-FR" dirty="0" err="1" smtClean="0"/>
            <a:t>Merchants</a:t>
          </a:r>
          <a:endParaRPr lang="fr-FR" dirty="0"/>
        </a:p>
      </dgm:t>
    </dgm:pt>
    <dgm:pt modelId="{B9B7B8E3-77FD-5249-B9E1-4A72393B5769}" type="parTrans" cxnId="{FAE93A88-DCD9-B146-9DD2-C999C51225CE}">
      <dgm:prSet/>
      <dgm:spPr/>
      <dgm:t>
        <a:bodyPr/>
        <a:lstStyle/>
        <a:p>
          <a:endParaRPr lang="fr-FR"/>
        </a:p>
      </dgm:t>
    </dgm:pt>
    <dgm:pt modelId="{BF5916E4-003A-8142-8774-DEC2E7119428}" type="sibTrans" cxnId="{FAE93A88-DCD9-B146-9DD2-C999C51225CE}">
      <dgm:prSet/>
      <dgm:spPr/>
      <dgm:t>
        <a:bodyPr/>
        <a:lstStyle/>
        <a:p>
          <a:endParaRPr lang="fr-FR"/>
        </a:p>
      </dgm:t>
    </dgm:pt>
    <dgm:pt modelId="{927CAB68-E139-894D-9631-0BF7C5696642}" type="pres">
      <dgm:prSet presAssocID="{DB8E6EF6-5DEB-B14A-B28E-742F40A67DB6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FFE3D42-C370-C04D-97A3-AC44C4B51262}" type="pres">
      <dgm:prSet presAssocID="{58D91BDE-0DCF-8B4E-872E-437C146F8445}" presName="vertOne" presStyleCnt="0"/>
      <dgm:spPr/>
    </dgm:pt>
    <dgm:pt modelId="{7F0FD388-60B7-A14C-A049-CCDD75240A98}" type="pres">
      <dgm:prSet presAssocID="{58D91BDE-0DCF-8B4E-872E-437C146F8445}" presName="txOne" presStyleLbl="node0" presStyleIdx="0" presStyleCnt="1" custScaleX="29921" custScaleY="7904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3DC309E-3244-6C47-9D86-D01EEEA4CB63}" type="pres">
      <dgm:prSet presAssocID="{58D91BDE-0DCF-8B4E-872E-437C146F8445}" presName="parTransOne" presStyleCnt="0"/>
      <dgm:spPr/>
    </dgm:pt>
    <dgm:pt modelId="{8757CB47-1799-A341-8D49-FF5EB170B248}" type="pres">
      <dgm:prSet presAssocID="{58D91BDE-0DCF-8B4E-872E-437C146F8445}" presName="horzOne" presStyleCnt="0"/>
      <dgm:spPr/>
    </dgm:pt>
    <dgm:pt modelId="{D9FCD064-2784-6F4C-886D-D1A8461E08BD}" type="pres">
      <dgm:prSet presAssocID="{43DFCFED-A8AB-6F46-B6FA-2D38F307B486}" presName="vertTwo" presStyleCnt="0"/>
      <dgm:spPr/>
    </dgm:pt>
    <dgm:pt modelId="{F4ED34A3-0CE3-5048-8C50-589D2C5FF677}" type="pres">
      <dgm:prSet presAssocID="{43DFCFED-A8AB-6F46-B6FA-2D38F307B486}" presName="txTwo" presStyleLbl="node2" presStyleIdx="0" presStyleCnt="2" custScaleX="43725" custScaleY="73336" custLinFactY="-7558" custLinFactNeighborX="-8026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F0DCC47-2853-7445-967E-73EA6CC23A14}" type="pres">
      <dgm:prSet presAssocID="{43DFCFED-A8AB-6F46-B6FA-2D38F307B486}" presName="parTransTwo" presStyleCnt="0"/>
      <dgm:spPr/>
    </dgm:pt>
    <dgm:pt modelId="{67EEBFFF-E9D1-C547-996D-074299C43BC3}" type="pres">
      <dgm:prSet presAssocID="{43DFCFED-A8AB-6F46-B6FA-2D38F307B486}" presName="horzTwo" presStyleCnt="0"/>
      <dgm:spPr/>
    </dgm:pt>
    <dgm:pt modelId="{B572B55B-3580-D543-B827-28B3689ED6A0}" type="pres">
      <dgm:prSet presAssocID="{4A4C071F-393E-574C-93D9-A96D7C1B187A}" presName="vertThree" presStyleCnt="0"/>
      <dgm:spPr/>
    </dgm:pt>
    <dgm:pt modelId="{6EF19434-4032-844B-A673-A28815B86E32}" type="pres">
      <dgm:prSet presAssocID="{4A4C071F-393E-574C-93D9-A96D7C1B187A}" presName="txThree" presStyleLbl="node3" presStyleIdx="0" presStyleCnt="2" custScaleX="53916" custScaleY="50972" custLinFactNeighborX="-217" custLinFactNeighborY="2501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A7DBE37-CFC1-D64C-AA57-FB659370C607}" type="pres">
      <dgm:prSet presAssocID="{4A4C071F-393E-574C-93D9-A96D7C1B187A}" presName="horzThree" presStyleCnt="0"/>
      <dgm:spPr/>
    </dgm:pt>
    <dgm:pt modelId="{07509D9B-9389-424E-8CDC-F4880A411926}" type="pres">
      <dgm:prSet presAssocID="{A1429CEA-F0C9-A144-9561-C64D8BA354B5}" presName="sibSpaceTwo" presStyleCnt="0"/>
      <dgm:spPr/>
    </dgm:pt>
    <dgm:pt modelId="{D6145186-EC95-FB47-AFF0-0B88250A7B03}" type="pres">
      <dgm:prSet presAssocID="{880D7D34-854A-0747-AC53-23A07AAC2172}" presName="vertTwo" presStyleCnt="0"/>
      <dgm:spPr/>
    </dgm:pt>
    <dgm:pt modelId="{3C0F3E33-49A3-B149-9E13-0D84B509E489}" type="pres">
      <dgm:prSet presAssocID="{880D7D34-854A-0747-AC53-23A07AAC2172}" presName="txTwo" presStyleLbl="node2" presStyleIdx="1" presStyleCnt="2" custScaleX="44023" custScaleY="74338" custLinFactY="-6047" custLinFactNeighborX="10498" custLinFactNeighborY="-100000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57675292-FDC3-8049-9F7A-1978A14853BE}" type="pres">
      <dgm:prSet presAssocID="{880D7D34-854A-0747-AC53-23A07AAC2172}" presName="parTransTwo" presStyleCnt="0"/>
      <dgm:spPr/>
    </dgm:pt>
    <dgm:pt modelId="{86996067-3F78-2648-9B35-47E3868FEFFF}" type="pres">
      <dgm:prSet presAssocID="{880D7D34-854A-0747-AC53-23A07AAC2172}" presName="horzTwo" presStyleCnt="0"/>
      <dgm:spPr/>
    </dgm:pt>
    <dgm:pt modelId="{F60CC9D9-065B-A244-B28B-3D9B16CBB1FE}" type="pres">
      <dgm:prSet presAssocID="{24D3C07A-42B8-7940-AC0C-248D4CBA4611}" presName="vertThree" presStyleCnt="0"/>
      <dgm:spPr/>
    </dgm:pt>
    <dgm:pt modelId="{03265D16-FBD6-D14C-96E0-E05442B38B0C}" type="pres">
      <dgm:prSet presAssocID="{24D3C07A-42B8-7940-AC0C-248D4CBA4611}" presName="txThree" presStyleLbl="node3" presStyleIdx="1" presStyleCnt="2" custScaleX="62789" custScaleY="4735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41CA202-ADBB-914E-B882-AE927B4808C9}" type="pres">
      <dgm:prSet presAssocID="{24D3C07A-42B8-7940-AC0C-248D4CBA4611}" presName="horzThree" presStyleCnt="0"/>
      <dgm:spPr/>
    </dgm:pt>
  </dgm:ptLst>
  <dgm:cxnLst>
    <dgm:cxn modelId="{F181F206-01D3-8941-8297-51ED267DD21A}" type="presOf" srcId="{58D91BDE-0DCF-8B4E-872E-437C146F8445}" destId="{7F0FD388-60B7-A14C-A049-CCDD75240A98}" srcOrd="0" destOrd="0" presId="urn:microsoft.com/office/officeart/2005/8/layout/hierarchy4"/>
    <dgm:cxn modelId="{97E2A479-09DC-E540-A9BA-35D453537B03}" srcId="{DB8E6EF6-5DEB-B14A-B28E-742F40A67DB6}" destId="{58D91BDE-0DCF-8B4E-872E-437C146F8445}" srcOrd="0" destOrd="0" parTransId="{AAD2706F-4DE2-BB47-AAE5-B7F87592AB20}" sibTransId="{72815DAB-E787-4B46-8E8A-957A99BD6492}"/>
    <dgm:cxn modelId="{486F9CCB-AC51-A74B-94FC-621688F30559}" srcId="{58D91BDE-0DCF-8B4E-872E-437C146F8445}" destId="{880D7D34-854A-0747-AC53-23A07AAC2172}" srcOrd="1" destOrd="0" parTransId="{C8091A48-0E43-EC4D-B01F-965DA14B9494}" sibTransId="{721997D7-57A5-6843-883D-88F4A717A5B6}"/>
    <dgm:cxn modelId="{B236A661-A375-904A-B41D-4194F9D7AC4B}" srcId="{43DFCFED-A8AB-6F46-B6FA-2D38F307B486}" destId="{4A4C071F-393E-574C-93D9-A96D7C1B187A}" srcOrd="0" destOrd="0" parTransId="{F82495D6-D083-6345-A4F2-120F59CCA447}" sibTransId="{B1EAA95D-B422-974F-924A-3E24951D59C7}"/>
    <dgm:cxn modelId="{FAE93A88-DCD9-B146-9DD2-C999C51225CE}" srcId="{880D7D34-854A-0747-AC53-23A07AAC2172}" destId="{24D3C07A-42B8-7940-AC0C-248D4CBA4611}" srcOrd="0" destOrd="0" parTransId="{B9B7B8E3-77FD-5249-B9E1-4A72393B5769}" sibTransId="{BF5916E4-003A-8142-8774-DEC2E7119428}"/>
    <dgm:cxn modelId="{661F7A6A-AA0C-4F45-82AC-22390D75830F}" type="presOf" srcId="{880D7D34-854A-0747-AC53-23A07AAC2172}" destId="{3C0F3E33-49A3-B149-9E13-0D84B509E489}" srcOrd="0" destOrd="0" presId="urn:microsoft.com/office/officeart/2005/8/layout/hierarchy4"/>
    <dgm:cxn modelId="{3062FE3E-989A-414D-B460-F945B2DE2999}" type="presOf" srcId="{24D3C07A-42B8-7940-AC0C-248D4CBA4611}" destId="{03265D16-FBD6-D14C-96E0-E05442B38B0C}" srcOrd="0" destOrd="0" presId="urn:microsoft.com/office/officeart/2005/8/layout/hierarchy4"/>
    <dgm:cxn modelId="{7C950A9A-F923-EB40-8E3E-C3ECB4B2D9F0}" srcId="{58D91BDE-0DCF-8B4E-872E-437C146F8445}" destId="{43DFCFED-A8AB-6F46-B6FA-2D38F307B486}" srcOrd="0" destOrd="0" parTransId="{00A7AA35-9137-B545-9E78-EBAFE1556861}" sibTransId="{A1429CEA-F0C9-A144-9561-C64D8BA354B5}"/>
    <dgm:cxn modelId="{5A98BEBC-D2D3-5E42-AC50-C071367DAC21}" type="presOf" srcId="{43DFCFED-A8AB-6F46-B6FA-2D38F307B486}" destId="{F4ED34A3-0CE3-5048-8C50-589D2C5FF677}" srcOrd="0" destOrd="0" presId="urn:microsoft.com/office/officeart/2005/8/layout/hierarchy4"/>
    <dgm:cxn modelId="{8B7D23CF-0F06-A142-BC79-75427C61185D}" type="presOf" srcId="{DB8E6EF6-5DEB-B14A-B28E-742F40A67DB6}" destId="{927CAB68-E139-894D-9631-0BF7C5696642}" srcOrd="0" destOrd="0" presId="urn:microsoft.com/office/officeart/2005/8/layout/hierarchy4"/>
    <dgm:cxn modelId="{6C724446-C91D-434B-BBDF-117D5049FC68}" type="presOf" srcId="{4A4C071F-393E-574C-93D9-A96D7C1B187A}" destId="{6EF19434-4032-844B-A673-A28815B86E32}" srcOrd="0" destOrd="0" presId="urn:microsoft.com/office/officeart/2005/8/layout/hierarchy4"/>
    <dgm:cxn modelId="{97E97BB2-40BC-F843-93F2-95CCAFF43E79}" type="presParOf" srcId="{927CAB68-E139-894D-9631-0BF7C5696642}" destId="{1FFE3D42-C370-C04D-97A3-AC44C4B51262}" srcOrd="0" destOrd="0" presId="urn:microsoft.com/office/officeart/2005/8/layout/hierarchy4"/>
    <dgm:cxn modelId="{234C8C43-E508-E844-A592-5816D779B2DF}" type="presParOf" srcId="{1FFE3D42-C370-C04D-97A3-AC44C4B51262}" destId="{7F0FD388-60B7-A14C-A049-CCDD75240A98}" srcOrd="0" destOrd="0" presId="urn:microsoft.com/office/officeart/2005/8/layout/hierarchy4"/>
    <dgm:cxn modelId="{DB6446CC-7E31-564B-BEE7-D23580A51ADD}" type="presParOf" srcId="{1FFE3D42-C370-C04D-97A3-AC44C4B51262}" destId="{03DC309E-3244-6C47-9D86-D01EEEA4CB63}" srcOrd="1" destOrd="0" presId="urn:microsoft.com/office/officeart/2005/8/layout/hierarchy4"/>
    <dgm:cxn modelId="{48C31991-C34D-194C-B8CC-91CA9F31899D}" type="presParOf" srcId="{1FFE3D42-C370-C04D-97A3-AC44C4B51262}" destId="{8757CB47-1799-A341-8D49-FF5EB170B248}" srcOrd="2" destOrd="0" presId="urn:microsoft.com/office/officeart/2005/8/layout/hierarchy4"/>
    <dgm:cxn modelId="{9C8938A7-A4BA-284A-B622-D299926083A8}" type="presParOf" srcId="{8757CB47-1799-A341-8D49-FF5EB170B248}" destId="{D9FCD064-2784-6F4C-886D-D1A8461E08BD}" srcOrd="0" destOrd="0" presId="urn:microsoft.com/office/officeart/2005/8/layout/hierarchy4"/>
    <dgm:cxn modelId="{C2005D9E-C1C8-C14B-8AA6-24E07F4EE06C}" type="presParOf" srcId="{D9FCD064-2784-6F4C-886D-D1A8461E08BD}" destId="{F4ED34A3-0CE3-5048-8C50-589D2C5FF677}" srcOrd="0" destOrd="0" presId="urn:microsoft.com/office/officeart/2005/8/layout/hierarchy4"/>
    <dgm:cxn modelId="{C529CBBC-77BA-F144-9324-652FC5C73CB9}" type="presParOf" srcId="{D9FCD064-2784-6F4C-886D-D1A8461E08BD}" destId="{3F0DCC47-2853-7445-967E-73EA6CC23A14}" srcOrd="1" destOrd="0" presId="urn:microsoft.com/office/officeart/2005/8/layout/hierarchy4"/>
    <dgm:cxn modelId="{80CD30B1-F813-E84D-8277-D35E88562545}" type="presParOf" srcId="{D9FCD064-2784-6F4C-886D-D1A8461E08BD}" destId="{67EEBFFF-E9D1-C547-996D-074299C43BC3}" srcOrd="2" destOrd="0" presId="urn:microsoft.com/office/officeart/2005/8/layout/hierarchy4"/>
    <dgm:cxn modelId="{7C999C87-B249-574E-83C2-C704CD2AFD05}" type="presParOf" srcId="{67EEBFFF-E9D1-C547-996D-074299C43BC3}" destId="{B572B55B-3580-D543-B827-28B3689ED6A0}" srcOrd="0" destOrd="0" presId="urn:microsoft.com/office/officeart/2005/8/layout/hierarchy4"/>
    <dgm:cxn modelId="{4C40D58C-0AEA-2145-B5FD-4390D47A45FE}" type="presParOf" srcId="{B572B55B-3580-D543-B827-28B3689ED6A0}" destId="{6EF19434-4032-844B-A673-A28815B86E32}" srcOrd="0" destOrd="0" presId="urn:microsoft.com/office/officeart/2005/8/layout/hierarchy4"/>
    <dgm:cxn modelId="{CD592537-2484-D04D-879A-0991AA476449}" type="presParOf" srcId="{B572B55B-3580-D543-B827-28B3689ED6A0}" destId="{1A7DBE37-CFC1-D64C-AA57-FB659370C607}" srcOrd="1" destOrd="0" presId="urn:microsoft.com/office/officeart/2005/8/layout/hierarchy4"/>
    <dgm:cxn modelId="{CC5894B6-A3DC-524F-8361-FAC2549782CA}" type="presParOf" srcId="{8757CB47-1799-A341-8D49-FF5EB170B248}" destId="{07509D9B-9389-424E-8CDC-F4880A411926}" srcOrd="1" destOrd="0" presId="urn:microsoft.com/office/officeart/2005/8/layout/hierarchy4"/>
    <dgm:cxn modelId="{2AEC1E15-AF22-A746-A81F-7ACB7D15F417}" type="presParOf" srcId="{8757CB47-1799-A341-8D49-FF5EB170B248}" destId="{D6145186-EC95-FB47-AFF0-0B88250A7B03}" srcOrd="2" destOrd="0" presId="urn:microsoft.com/office/officeart/2005/8/layout/hierarchy4"/>
    <dgm:cxn modelId="{BD13D1DD-6D78-6448-91E3-AB5A11564EA1}" type="presParOf" srcId="{D6145186-EC95-FB47-AFF0-0B88250A7B03}" destId="{3C0F3E33-49A3-B149-9E13-0D84B509E489}" srcOrd="0" destOrd="0" presId="urn:microsoft.com/office/officeart/2005/8/layout/hierarchy4"/>
    <dgm:cxn modelId="{47E80149-D759-3D46-B111-D3D00B9B5BC6}" type="presParOf" srcId="{D6145186-EC95-FB47-AFF0-0B88250A7B03}" destId="{57675292-FDC3-8049-9F7A-1978A14853BE}" srcOrd="1" destOrd="0" presId="urn:microsoft.com/office/officeart/2005/8/layout/hierarchy4"/>
    <dgm:cxn modelId="{25583B48-1FFC-DC41-9393-C0A4CC2CA2FF}" type="presParOf" srcId="{D6145186-EC95-FB47-AFF0-0B88250A7B03}" destId="{86996067-3F78-2648-9B35-47E3868FEFFF}" srcOrd="2" destOrd="0" presId="urn:microsoft.com/office/officeart/2005/8/layout/hierarchy4"/>
    <dgm:cxn modelId="{E38B1EA9-22A2-1441-8668-9F57B6A17D97}" type="presParOf" srcId="{86996067-3F78-2648-9B35-47E3868FEFFF}" destId="{F60CC9D9-065B-A244-B28B-3D9B16CBB1FE}" srcOrd="0" destOrd="0" presId="urn:microsoft.com/office/officeart/2005/8/layout/hierarchy4"/>
    <dgm:cxn modelId="{655484E1-ECCA-784E-9726-3E42D106693D}" type="presParOf" srcId="{F60CC9D9-065B-A244-B28B-3D9B16CBB1FE}" destId="{03265D16-FBD6-D14C-96E0-E05442B38B0C}" srcOrd="0" destOrd="0" presId="urn:microsoft.com/office/officeart/2005/8/layout/hierarchy4"/>
    <dgm:cxn modelId="{B2163978-BAD6-8E44-830F-648D55904553}" type="presParOf" srcId="{F60CC9D9-065B-A244-B28B-3D9B16CBB1FE}" destId="{141CA202-ADBB-914E-B882-AE927B4808C9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EC564F-51CC-394E-A7B7-C9AF24681D56}" type="doc">
      <dgm:prSet loTypeId="urn:microsoft.com/office/officeart/2005/8/layout/vList5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AD6B2ED4-A446-0A4F-B326-48FBFD07BC21}">
      <dgm:prSet phldrT="[Texte]"/>
      <dgm:spPr/>
      <dgm:t>
        <a:bodyPr/>
        <a:lstStyle/>
        <a:p>
          <a:r>
            <a:rPr lang="fr-FR" dirty="0" smtClean="0"/>
            <a:t>Price and </a:t>
          </a:r>
          <a:r>
            <a:rPr lang="fr-FR" dirty="0" err="1" smtClean="0"/>
            <a:t>fees</a:t>
          </a:r>
          <a:endParaRPr lang="fr-FR" dirty="0"/>
        </a:p>
      </dgm:t>
    </dgm:pt>
    <dgm:pt modelId="{D2C571D0-A3C6-8846-8CAA-52235857799B}" type="parTrans" cxnId="{F272114B-C35F-BC4C-AA7C-AD1B080BED87}">
      <dgm:prSet/>
      <dgm:spPr/>
      <dgm:t>
        <a:bodyPr/>
        <a:lstStyle/>
        <a:p>
          <a:endParaRPr lang="fr-FR"/>
        </a:p>
      </dgm:t>
    </dgm:pt>
    <dgm:pt modelId="{799DC3E4-BF5E-F241-8826-02124814ACC9}" type="sibTrans" cxnId="{F272114B-C35F-BC4C-AA7C-AD1B080BED87}">
      <dgm:prSet/>
      <dgm:spPr/>
      <dgm:t>
        <a:bodyPr/>
        <a:lstStyle/>
        <a:p>
          <a:endParaRPr lang="fr-FR"/>
        </a:p>
      </dgm:t>
    </dgm:pt>
    <dgm:pt modelId="{EDE118CC-3AAC-5D42-92D8-787D30CACAA7}">
      <dgm:prSet phldrT="[Texte]"/>
      <dgm:spPr/>
      <dgm:t>
        <a:bodyPr/>
        <a:lstStyle/>
        <a:p>
          <a:r>
            <a:rPr lang="fr-FR" dirty="0" smtClean="0"/>
            <a:t>Price of </a:t>
          </a:r>
          <a:r>
            <a:rPr lang="fr-FR" dirty="0" err="1" smtClean="0"/>
            <a:t>current</a:t>
          </a:r>
          <a:r>
            <a:rPr lang="fr-FR" dirty="0" smtClean="0"/>
            <a:t> </a:t>
          </a:r>
          <a:r>
            <a:rPr lang="fr-FR" dirty="0" err="1" smtClean="0"/>
            <a:t>accounts</a:t>
          </a:r>
          <a:endParaRPr lang="fr-FR" dirty="0"/>
        </a:p>
      </dgm:t>
    </dgm:pt>
    <dgm:pt modelId="{20A511A3-AD56-D343-AE52-57E6F554599E}" type="parTrans" cxnId="{63CF1016-17DC-3146-AFA1-6FA12644B3CF}">
      <dgm:prSet/>
      <dgm:spPr/>
      <dgm:t>
        <a:bodyPr/>
        <a:lstStyle/>
        <a:p>
          <a:endParaRPr lang="fr-FR"/>
        </a:p>
      </dgm:t>
    </dgm:pt>
    <dgm:pt modelId="{30C10CCC-1589-DE40-9D73-1F7AB371C86A}" type="sibTrans" cxnId="{63CF1016-17DC-3146-AFA1-6FA12644B3CF}">
      <dgm:prSet/>
      <dgm:spPr/>
      <dgm:t>
        <a:bodyPr/>
        <a:lstStyle/>
        <a:p>
          <a:endParaRPr lang="fr-FR"/>
        </a:p>
      </dgm:t>
    </dgm:pt>
    <dgm:pt modelId="{C42CA4D7-49F2-104D-8F6A-2FA9760B8CD9}">
      <dgm:prSet phldrT="[Texte]"/>
      <dgm:spPr>
        <a:solidFill>
          <a:schemeClr val="accent3">
            <a:lumMod val="40000"/>
            <a:lumOff val="60000"/>
            <a:alpha val="34901"/>
          </a:schemeClr>
        </a:solidFill>
      </dgm:spPr>
      <dgm:t>
        <a:bodyPr/>
        <a:lstStyle/>
        <a:p>
          <a:r>
            <a:rPr lang="fr-FR" dirty="0" err="1" smtClean="0"/>
            <a:t>Quality</a:t>
          </a:r>
          <a:r>
            <a:rPr lang="fr-FR" dirty="0" smtClean="0"/>
            <a:t> of service</a:t>
          </a:r>
          <a:endParaRPr lang="fr-FR" dirty="0"/>
        </a:p>
      </dgm:t>
    </dgm:pt>
    <dgm:pt modelId="{3E5AF872-47DA-3544-9171-98804F735939}" type="parTrans" cxnId="{1BE7DC84-231E-D84A-BE9B-8B11229FC68B}">
      <dgm:prSet/>
      <dgm:spPr/>
      <dgm:t>
        <a:bodyPr/>
        <a:lstStyle/>
        <a:p>
          <a:endParaRPr lang="fr-FR"/>
        </a:p>
      </dgm:t>
    </dgm:pt>
    <dgm:pt modelId="{CC548A37-4AED-C348-A077-F1083B4070F2}" type="sibTrans" cxnId="{1BE7DC84-231E-D84A-BE9B-8B11229FC68B}">
      <dgm:prSet/>
      <dgm:spPr/>
      <dgm:t>
        <a:bodyPr/>
        <a:lstStyle/>
        <a:p>
          <a:endParaRPr lang="fr-FR"/>
        </a:p>
      </dgm:t>
    </dgm:pt>
    <dgm:pt modelId="{6DFFC428-22AF-854E-866C-404BCF7D2539}">
      <dgm:prSet phldrT="[Texte]"/>
      <dgm:spPr/>
      <dgm:t>
        <a:bodyPr/>
        <a:lstStyle/>
        <a:p>
          <a:r>
            <a:rPr lang="fr-FR" dirty="0" smtClean="0"/>
            <a:t>Price of </a:t>
          </a:r>
          <a:r>
            <a:rPr lang="fr-FR" dirty="0" err="1" smtClean="0"/>
            <a:t>payment</a:t>
          </a:r>
          <a:r>
            <a:rPr lang="fr-FR" dirty="0" smtClean="0"/>
            <a:t> transactions </a:t>
          </a:r>
          <a:endParaRPr lang="fr-FR" dirty="0"/>
        </a:p>
      </dgm:t>
    </dgm:pt>
    <dgm:pt modelId="{66C1B923-AB19-BE4A-A05E-2AF789BAD82C}" type="parTrans" cxnId="{3FEB66D1-4177-1A4B-882E-5795B15D1683}">
      <dgm:prSet/>
      <dgm:spPr/>
      <dgm:t>
        <a:bodyPr/>
        <a:lstStyle/>
        <a:p>
          <a:endParaRPr lang="fr-FR"/>
        </a:p>
      </dgm:t>
    </dgm:pt>
    <dgm:pt modelId="{AA2606FA-C043-C34A-9B71-9B08A2505433}" type="sibTrans" cxnId="{3FEB66D1-4177-1A4B-882E-5795B15D1683}">
      <dgm:prSet/>
      <dgm:spPr/>
      <dgm:t>
        <a:bodyPr/>
        <a:lstStyle/>
        <a:p>
          <a:endParaRPr lang="fr-FR"/>
        </a:p>
      </dgm:t>
    </dgm:pt>
    <dgm:pt modelId="{7EFFBE6C-055C-2049-A8A4-4CF2A9A78946}">
      <dgm:prSet phldrT="[Texte]"/>
      <dgm:spPr/>
      <dgm:t>
        <a:bodyPr/>
        <a:lstStyle/>
        <a:p>
          <a:r>
            <a:rPr lang="fr-FR" dirty="0" err="1" smtClean="0"/>
            <a:t>Costs</a:t>
          </a:r>
          <a:r>
            <a:rPr lang="fr-FR" dirty="0" smtClean="0"/>
            <a:t> of </a:t>
          </a:r>
          <a:r>
            <a:rPr lang="fr-FR" dirty="0" err="1" smtClean="0"/>
            <a:t>fraud</a:t>
          </a:r>
          <a:r>
            <a:rPr lang="fr-FR" dirty="0" smtClean="0"/>
            <a:t> </a:t>
          </a:r>
          <a:r>
            <a:rPr lang="fr-FR" dirty="0" err="1" smtClean="0"/>
            <a:t>losses</a:t>
          </a:r>
          <a:endParaRPr lang="fr-FR" dirty="0"/>
        </a:p>
      </dgm:t>
    </dgm:pt>
    <dgm:pt modelId="{B6231120-78D2-0B43-8D4C-23947D97B17C}" type="parTrans" cxnId="{0ECA48C3-A078-F640-9AA9-B99CE41F68D8}">
      <dgm:prSet/>
      <dgm:spPr/>
      <dgm:t>
        <a:bodyPr/>
        <a:lstStyle/>
        <a:p>
          <a:endParaRPr lang="fr-FR"/>
        </a:p>
      </dgm:t>
    </dgm:pt>
    <dgm:pt modelId="{46DA605C-7C7F-C640-B7EB-54B8F33E74FE}" type="sibTrans" cxnId="{0ECA48C3-A078-F640-9AA9-B99CE41F68D8}">
      <dgm:prSet/>
      <dgm:spPr/>
      <dgm:t>
        <a:bodyPr/>
        <a:lstStyle/>
        <a:p>
          <a:endParaRPr lang="fr-FR"/>
        </a:p>
      </dgm:t>
    </dgm:pt>
    <dgm:pt modelId="{06A7AB42-EB5E-1343-9BA0-53F7BCA89901}">
      <dgm:prSet phldrT="[Texte]"/>
      <dgm:spPr>
        <a:solidFill>
          <a:schemeClr val="accent4">
            <a:lumMod val="60000"/>
            <a:lumOff val="40000"/>
            <a:alpha val="34901"/>
          </a:schemeClr>
        </a:solidFill>
      </dgm:spPr>
      <dgm:t>
        <a:bodyPr/>
        <a:lstStyle/>
        <a:p>
          <a:r>
            <a:rPr lang="fr-FR" dirty="0" err="1" smtClean="0"/>
            <a:t>Other</a:t>
          </a:r>
          <a:r>
            <a:rPr lang="fr-FR" dirty="0" smtClean="0"/>
            <a:t> </a:t>
          </a:r>
          <a:r>
            <a:rPr lang="fr-FR" dirty="0" err="1" smtClean="0"/>
            <a:t>costs</a:t>
          </a:r>
          <a:r>
            <a:rPr lang="fr-FR" dirty="0" smtClean="0"/>
            <a:t> of </a:t>
          </a:r>
          <a:r>
            <a:rPr lang="fr-FR" dirty="0" err="1" smtClean="0"/>
            <a:t>using</a:t>
          </a:r>
          <a:r>
            <a:rPr lang="fr-FR" dirty="0" smtClean="0"/>
            <a:t> </a:t>
          </a:r>
          <a:r>
            <a:rPr lang="fr-FR" dirty="0" err="1" smtClean="0"/>
            <a:t>payment</a:t>
          </a:r>
          <a:r>
            <a:rPr lang="fr-FR" dirty="0" smtClean="0"/>
            <a:t> instruments</a:t>
          </a:r>
          <a:endParaRPr lang="fr-FR" dirty="0"/>
        </a:p>
      </dgm:t>
    </dgm:pt>
    <dgm:pt modelId="{AF7D64D9-67C6-AF41-A433-FDDF5B719573}" type="parTrans" cxnId="{A4C0305F-532C-5F44-AAF3-C03DDD20EE6A}">
      <dgm:prSet/>
      <dgm:spPr/>
      <dgm:t>
        <a:bodyPr/>
        <a:lstStyle/>
        <a:p>
          <a:endParaRPr lang="fr-FR"/>
        </a:p>
      </dgm:t>
    </dgm:pt>
    <dgm:pt modelId="{6F9FDED4-8A5D-754B-8E62-37DD725FC0EF}" type="sibTrans" cxnId="{A4C0305F-532C-5F44-AAF3-C03DDD20EE6A}">
      <dgm:prSet/>
      <dgm:spPr/>
      <dgm:t>
        <a:bodyPr/>
        <a:lstStyle/>
        <a:p>
          <a:endParaRPr lang="fr-FR"/>
        </a:p>
      </dgm:t>
    </dgm:pt>
    <dgm:pt modelId="{56323E4A-F3B6-1C43-9A78-4819696C97A5}">
      <dgm:prSet phldrT="[Texte]"/>
      <dgm:spPr/>
      <dgm:t>
        <a:bodyPr/>
        <a:lstStyle/>
        <a:p>
          <a:r>
            <a:rPr lang="fr-FR" dirty="0" smtClean="0"/>
            <a:t>Security and protection </a:t>
          </a:r>
          <a:r>
            <a:rPr lang="fr-FR" dirty="0" err="1" smtClean="0"/>
            <a:t>against</a:t>
          </a:r>
          <a:r>
            <a:rPr lang="fr-FR" dirty="0" smtClean="0"/>
            <a:t> </a:t>
          </a:r>
          <a:r>
            <a:rPr lang="fr-FR" dirty="0" err="1" smtClean="0"/>
            <a:t>fraud</a:t>
          </a:r>
          <a:endParaRPr lang="fr-FR" dirty="0"/>
        </a:p>
      </dgm:t>
    </dgm:pt>
    <dgm:pt modelId="{796C3D2E-8CAB-B54A-8B82-01FDB691C9F5}" type="parTrans" cxnId="{14DEC9E6-2CE7-6440-88E7-62DA55550C85}">
      <dgm:prSet/>
      <dgm:spPr/>
      <dgm:t>
        <a:bodyPr/>
        <a:lstStyle/>
        <a:p>
          <a:endParaRPr lang="fr-FR"/>
        </a:p>
      </dgm:t>
    </dgm:pt>
    <dgm:pt modelId="{B16E5E23-A622-B940-A523-E5C06E1C512C}" type="sibTrans" cxnId="{14DEC9E6-2CE7-6440-88E7-62DA55550C85}">
      <dgm:prSet/>
      <dgm:spPr/>
      <dgm:t>
        <a:bodyPr/>
        <a:lstStyle/>
        <a:p>
          <a:endParaRPr lang="fr-FR"/>
        </a:p>
      </dgm:t>
    </dgm:pt>
    <dgm:pt modelId="{FD7BF4CA-446E-5948-8C7A-88E953FF1AEA}">
      <dgm:prSet phldrT="[Texte]"/>
      <dgm:spPr/>
      <dgm:t>
        <a:bodyPr/>
        <a:lstStyle/>
        <a:p>
          <a:r>
            <a:rPr lang="fr-FR" dirty="0" err="1" smtClean="0"/>
            <a:t>Convenience</a:t>
          </a:r>
          <a:r>
            <a:rPr lang="fr-FR" dirty="0" smtClean="0"/>
            <a:t> (speed, </a:t>
          </a:r>
          <a:r>
            <a:rPr lang="fr-FR" dirty="0" err="1" smtClean="0"/>
            <a:t>acceptance</a:t>
          </a:r>
          <a:r>
            <a:rPr lang="fr-FR" dirty="0" smtClean="0"/>
            <a:t>, </a:t>
          </a:r>
          <a:r>
            <a:rPr lang="fr-FR" dirty="0" err="1" smtClean="0"/>
            <a:t>recordkeeping</a:t>
          </a:r>
          <a:r>
            <a:rPr lang="fr-FR" dirty="0" smtClean="0"/>
            <a:t>)</a:t>
          </a:r>
          <a:endParaRPr lang="fr-FR" dirty="0"/>
        </a:p>
      </dgm:t>
    </dgm:pt>
    <dgm:pt modelId="{44675B31-C0BD-D947-B344-FF31DEA2739A}" type="parTrans" cxnId="{C577C3D0-BE9A-2B4E-B2F8-F500B27018F7}">
      <dgm:prSet/>
      <dgm:spPr/>
      <dgm:t>
        <a:bodyPr/>
        <a:lstStyle/>
        <a:p>
          <a:endParaRPr lang="fr-FR"/>
        </a:p>
      </dgm:t>
    </dgm:pt>
    <dgm:pt modelId="{1EABDD15-BE85-7342-8A0B-9A1BFAB6A826}" type="sibTrans" cxnId="{C577C3D0-BE9A-2B4E-B2F8-F500B27018F7}">
      <dgm:prSet/>
      <dgm:spPr/>
      <dgm:t>
        <a:bodyPr/>
        <a:lstStyle/>
        <a:p>
          <a:endParaRPr lang="fr-FR"/>
        </a:p>
      </dgm:t>
    </dgm:pt>
    <dgm:pt modelId="{DA5FAAFD-989D-2D4D-93CA-31857F22873F}">
      <dgm:prSet phldrT="[Texte]"/>
      <dgm:spPr/>
      <dgm:t>
        <a:bodyPr/>
        <a:lstStyle/>
        <a:p>
          <a:r>
            <a:rPr lang="fr-FR" dirty="0" err="1" smtClean="0"/>
            <a:t>Other</a:t>
          </a:r>
          <a:r>
            <a:rPr lang="fr-FR" dirty="0" smtClean="0"/>
            <a:t> </a:t>
          </a:r>
          <a:r>
            <a:rPr lang="fr-FR" dirty="0" err="1" smtClean="0"/>
            <a:t>fees</a:t>
          </a:r>
          <a:r>
            <a:rPr lang="fr-FR" dirty="0" smtClean="0"/>
            <a:t>?</a:t>
          </a:r>
          <a:endParaRPr lang="fr-FR" dirty="0"/>
        </a:p>
      </dgm:t>
    </dgm:pt>
    <dgm:pt modelId="{CC5EF946-D9BA-174B-B484-D0EE232E1A9B}" type="parTrans" cxnId="{8F6318F5-648E-994B-98EA-A982ABF2852B}">
      <dgm:prSet/>
      <dgm:spPr/>
    </dgm:pt>
    <dgm:pt modelId="{BC68CFDB-8103-C647-9B90-94ECBD32A9EF}" type="sibTrans" cxnId="{8F6318F5-648E-994B-98EA-A982ABF2852B}">
      <dgm:prSet/>
      <dgm:spPr/>
    </dgm:pt>
    <dgm:pt modelId="{6C7A15ED-A9D5-C647-90DE-D835E0C45A5C}" type="pres">
      <dgm:prSet presAssocID="{E4EC564F-51CC-394E-A7B7-C9AF24681D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99D83B-EE59-6A46-A97A-E9F89F48FD93}" type="pres">
      <dgm:prSet presAssocID="{AD6B2ED4-A446-0A4F-B326-48FBFD07BC21}" presName="linNode" presStyleCnt="0"/>
      <dgm:spPr/>
    </dgm:pt>
    <dgm:pt modelId="{B1389CB9-DADF-5949-B944-47026711572D}" type="pres">
      <dgm:prSet presAssocID="{AD6B2ED4-A446-0A4F-B326-48FBFD07BC2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8D38B4-C0F3-3840-835E-1F8100112313}" type="pres">
      <dgm:prSet presAssocID="{AD6B2ED4-A446-0A4F-B326-48FBFD07BC2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8731E0-05CB-184F-ABAA-F8D737F11179}" type="pres">
      <dgm:prSet presAssocID="{799DC3E4-BF5E-F241-8826-02124814ACC9}" presName="sp" presStyleCnt="0"/>
      <dgm:spPr/>
    </dgm:pt>
    <dgm:pt modelId="{378F55E2-78B6-4E46-A37C-1BF4ABD3D95E}" type="pres">
      <dgm:prSet presAssocID="{C42CA4D7-49F2-104D-8F6A-2FA9760B8CD9}" presName="linNode" presStyleCnt="0"/>
      <dgm:spPr/>
    </dgm:pt>
    <dgm:pt modelId="{82848AC2-CFBD-CF4F-B186-82D86700439C}" type="pres">
      <dgm:prSet presAssocID="{C42CA4D7-49F2-104D-8F6A-2FA9760B8CD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09D339-82A2-BD48-9B94-2609CFAB7800}" type="pres">
      <dgm:prSet presAssocID="{C42CA4D7-49F2-104D-8F6A-2FA9760B8CD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BF54FC-92FE-7B49-A866-5BED238D7077}" type="pres">
      <dgm:prSet presAssocID="{CC548A37-4AED-C348-A077-F1083B4070F2}" presName="sp" presStyleCnt="0"/>
      <dgm:spPr/>
    </dgm:pt>
    <dgm:pt modelId="{A8D2020A-1881-344D-90E4-3C23B33E08E5}" type="pres">
      <dgm:prSet presAssocID="{06A7AB42-EB5E-1343-9BA0-53F7BCA89901}" presName="linNode" presStyleCnt="0"/>
      <dgm:spPr/>
    </dgm:pt>
    <dgm:pt modelId="{2E8476AE-E8D1-B24E-8F69-81F7E7704230}" type="pres">
      <dgm:prSet presAssocID="{06A7AB42-EB5E-1343-9BA0-53F7BCA8990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3736E2F-A753-E842-AB82-CAC7A822F6EC}" type="pres">
      <dgm:prSet presAssocID="{06A7AB42-EB5E-1343-9BA0-53F7BCA8990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4E55EB46-EE3F-6D47-9F6F-8473EF3D52FB}" type="presOf" srcId="{06A7AB42-EB5E-1343-9BA0-53F7BCA89901}" destId="{2E8476AE-E8D1-B24E-8F69-81F7E7704230}" srcOrd="0" destOrd="0" presId="urn:microsoft.com/office/officeart/2005/8/layout/vList5"/>
    <dgm:cxn modelId="{C577C3D0-BE9A-2B4E-B2F8-F500B27018F7}" srcId="{C42CA4D7-49F2-104D-8F6A-2FA9760B8CD9}" destId="{FD7BF4CA-446E-5948-8C7A-88E953FF1AEA}" srcOrd="1" destOrd="0" parTransId="{44675B31-C0BD-D947-B344-FF31DEA2739A}" sibTransId="{1EABDD15-BE85-7342-8A0B-9A1BFAB6A826}"/>
    <dgm:cxn modelId="{8F6318F5-648E-994B-98EA-A982ABF2852B}" srcId="{AD6B2ED4-A446-0A4F-B326-48FBFD07BC21}" destId="{DA5FAAFD-989D-2D4D-93CA-31857F22873F}" srcOrd="2" destOrd="0" parTransId="{CC5EF946-D9BA-174B-B484-D0EE232E1A9B}" sibTransId="{BC68CFDB-8103-C647-9B90-94ECBD32A9EF}"/>
    <dgm:cxn modelId="{3FEB66D1-4177-1A4B-882E-5795B15D1683}" srcId="{AD6B2ED4-A446-0A4F-B326-48FBFD07BC21}" destId="{6DFFC428-22AF-854E-866C-404BCF7D2539}" srcOrd="1" destOrd="0" parTransId="{66C1B923-AB19-BE4A-A05E-2AF789BAD82C}" sibTransId="{AA2606FA-C043-C34A-9B71-9B08A2505433}"/>
    <dgm:cxn modelId="{1BE7DC84-231E-D84A-BE9B-8B11229FC68B}" srcId="{E4EC564F-51CC-394E-A7B7-C9AF24681D56}" destId="{C42CA4D7-49F2-104D-8F6A-2FA9760B8CD9}" srcOrd="1" destOrd="0" parTransId="{3E5AF872-47DA-3544-9171-98804F735939}" sibTransId="{CC548A37-4AED-C348-A077-F1083B4070F2}"/>
    <dgm:cxn modelId="{2100DAF1-ECD8-BC40-B55F-6671B34A155A}" type="presOf" srcId="{7EFFBE6C-055C-2049-A8A4-4CF2A9A78946}" destId="{63736E2F-A753-E842-AB82-CAC7A822F6EC}" srcOrd="0" destOrd="0" presId="urn:microsoft.com/office/officeart/2005/8/layout/vList5"/>
    <dgm:cxn modelId="{A4C0305F-532C-5F44-AAF3-C03DDD20EE6A}" srcId="{E4EC564F-51CC-394E-A7B7-C9AF24681D56}" destId="{06A7AB42-EB5E-1343-9BA0-53F7BCA89901}" srcOrd="2" destOrd="0" parTransId="{AF7D64D9-67C6-AF41-A433-FDDF5B719573}" sibTransId="{6F9FDED4-8A5D-754B-8E62-37DD725FC0EF}"/>
    <dgm:cxn modelId="{0ECA48C3-A078-F640-9AA9-B99CE41F68D8}" srcId="{06A7AB42-EB5E-1343-9BA0-53F7BCA89901}" destId="{7EFFBE6C-055C-2049-A8A4-4CF2A9A78946}" srcOrd="0" destOrd="0" parTransId="{B6231120-78D2-0B43-8D4C-23947D97B17C}" sibTransId="{46DA605C-7C7F-C640-B7EB-54B8F33E74FE}"/>
    <dgm:cxn modelId="{0C0CC6A0-1C8D-8847-BA80-23E3A4E33DEA}" type="presOf" srcId="{56323E4A-F3B6-1C43-9A78-4819696C97A5}" destId="{7E09D339-82A2-BD48-9B94-2609CFAB7800}" srcOrd="0" destOrd="0" presId="urn:microsoft.com/office/officeart/2005/8/layout/vList5"/>
    <dgm:cxn modelId="{13B1F9DE-0236-464D-80F7-CB090204B040}" type="presOf" srcId="{EDE118CC-3AAC-5D42-92D8-787D30CACAA7}" destId="{C18D38B4-C0F3-3840-835E-1F8100112313}" srcOrd="0" destOrd="0" presId="urn:microsoft.com/office/officeart/2005/8/layout/vList5"/>
    <dgm:cxn modelId="{49A5AE50-9543-7F42-AAA3-9B41E6925277}" type="presOf" srcId="{AD6B2ED4-A446-0A4F-B326-48FBFD07BC21}" destId="{B1389CB9-DADF-5949-B944-47026711572D}" srcOrd="0" destOrd="0" presId="urn:microsoft.com/office/officeart/2005/8/layout/vList5"/>
    <dgm:cxn modelId="{F272114B-C35F-BC4C-AA7C-AD1B080BED87}" srcId="{E4EC564F-51CC-394E-A7B7-C9AF24681D56}" destId="{AD6B2ED4-A446-0A4F-B326-48FBFD07BC21}" srcOrd="0" destOrd="0" parTransId="{D2C571D0-A3C6-8846-8CAA-52235857799B}" sibTransId="{799DC3E4-BF5E-F241-8826-02124814ACC9}"/>
    <dgm:cxn modelId="{B40C69FB-704C-8743-B650-CB6A86BA5E06}" type="presOf" srcId="{C42CA4D7-49F2-104D-8F6A-2FA9760B8CD9}" destId="{82848AC2-CFBD-CF4F-B186-82D86700439C}" srcOrd="0" destOrd="0" presId="urn:microsoft.com/office/officeart/2005/8/layout/vList5"/>
    <dgm:cxn modelId="{7C497AEE-238E-B040-963A-CA5F3E976528}" type="presOf" srcId="{FD7BF4CA-446E-5948-8C7A-88E953FF1AEA}" destId="{7E09D339-82A2-BD48-9B94-2609CFAB7800}" srcOrd="0" destOrd="1" presId="urn:microsoft.com/office/officeart/2005/8/layout/vList5"/>
    <dgm:cxn modelId="{52D4AE8B-4EC2-514C-8BA7-383D5DC169AF}" type="presOf" srcId="{E4EC564F-51CC-394E-A7B7-C9AF24681D56}" destId="{6C7A15ED-A9D5-C647-90DE-D835E0C45A5C}" srcOrd="0" destOrd="0" presId="urn:microsoft.com/office/officeart/2005/8/layout/vList5"/>
    <dgm:cxn modelId="{63CF1016-17DC-3146-AFA1-6FA12644B3CF}" srcId="{AD6B2ED4-A446-0A4F-B326-48FBFD07BC21}" destId="{EDE118CC-3AAC-5D42-92D8-787D30CACAA7}" srcOrd="0" destOrd="0" parTransId="{20A511A3-AD56-D343-AE52-57E6F554599E}" sibTransId="{30C10CCC-1589-DE40-9D73-1F7AB371C86A}"/>
    <dgm:cxn modelId="{BB9753BA-C5F9-654F-B6A7-4FB820175096}" type="presOf" srcId="{6DFFC428-22AF-854E-866C-404BCF7D2539}" destId="{C18D38B4-C0F3-3840-835E-1F8100112313}" srcOrd="0" destOrd="1" presId="urn:microsoft.com/office/officeart/2005/8/layout/vList5"/>
    <dgm:cxn modelId="{4C7669D4-85B4-724A-937B-C92FF027538E}" type="presOf" srcId="{DA5FAAFD-989D-2D4D-93CA-31857F22873F}" destId="{C18D38B4-C0F3-3840-835E-1F8100112313}" srcOrd="0" destOrd="2" presId="urn:microsoft.com/office/officeart/2005/8/layout/vList5"/>
    <dgm:cxn modelId="{14DEC9E6-2CE7-6440-88E7-62DA55550C85}" srcId="{C42CA4D7-49F2-104D-8F6A-2FA9760B8CD9}" destId="{56323E4A-F3B6-1C43-9A78-4819696C97A5}" srcOrd="0" destOrd="0" parTransId="{796C3D2E-8CAB-B54A-8B82-01FDB691C9F5}" sibTransId="{B16E5E23-A622-B940-A523-E5C06E1C512C}"/>
    <dgm:cxn modelId="{B4BB0B44-D317-864B-99E2-16B861CEAF9B}" type="presParOf" srcId="{6C7A15ED-A9D5-C647-90DE-D835E0C45A5C}" destId="{3499D83B-EE59-6A46-A97A-E9F89F48FD93}" srcOrd="0" destOrd="0" presId="urn:microsoft.com/office/officeart/2005/8/layout/vList5"/>
    <dgm:cxn modelId="{1792A946-5513-A340-A2F9-3495E788D98F}" type="presParOf" srcId="{3499D83B-EE59-6A46-A97A-E9F89F48FD93}" destId="{B1389CB9-DADF-5949-B944-47026711572D}" srcOrd="0" destOrd="0" presId="urn:microsoft.com/office/officeart/2005/8/layout/vList5"/>
    <dgm:cxn modelId="{46179AD6-36E2-5F4C-9B52-A65842737104}" type="presParOf" srcId="{3499D83B-EE59-6A46-A97A-E9F89F48FD93}" destId="{C18D38B4-C0F3-3840-835E-1F8100112313}" srcOrd="1" destOrd="0" presId="urn:microsoft.com/office/officeart/2005/8/layout/vList5"/>
    <dgm:cxn modelId="{40740435-EEB1-0146-B3DE-4056ACD18902}" type="presParOf" srcId="{6C7A15ED-A9D5-C647-90DE-D835E0C45A5C}" destId="{3A8731E0-05CB-184F-ABAA-F8D737F11179}" srcOrd="1" destOrd="0" presId="urn:microsoft.com/office/officeart/2005/8/layout/vList5"/>
    <dgm:cxn modelId="{4449B2DB-2E2E-8B45-A186-7A9723A9E499}" type="presParOf" srcId="{6C7A15ED-A9D5-C647-90DE-D835E0C45A5C}" destId="{378F55E2-78B6-4E46-A37C-1BF4ABD3D95E}" srcOrd="2" destOrd="0" presId="urn:microsoft.com/office/officeart/2005/8/layout/vList5"/>
    <dgm:cxn modelId="{5DDDC089-E0B9-B349-B656-7BC3E1F48982}" type="presParOf" srcId="{378F55E2-78B6-4E46-A37C-1BF4ABD3D95E}" destId="{82848AC2-CFBD-CF4F-B186-82D86700439C}" srcOrd="0" destOrd="0" presId="urn:microsoft.com/office/officeart/2005/8/layout/vList5"/>
    <dgm:cxn modelId="{FD72E503-7CBD-424A-8592-14B3D4FD70FA}" type="presParOf" srcId="{378F55E2-78B6-4E46-A37C-1BF4ABD3D95E}" destId="{7E09D339-82A2-BD48-9B94-2609CFAB7800}" srcOrd="1" destOrd="0" presId="urn:microsoft.com/office/officeart/2005/8/layout/vList5"/>
    <dgm:cxn modelId="{E49BD95B-8819-B944-8937-C4AF1E4C0F56}" type="presParOf" srcId="{6C7A15ED-A9D5-C647-90DE-D835E0C45A5C}" destId="{A2BF54FC-92FE-7B49-A866-5BED238D7077}" srcOrd="3" destOrd="0" presId="urn:microsoft.com/office/officeart/2005/8/layout/vList5"/>
    <dgm:cxn modelId="{21FD6C66-9152-0141-85F2-FEE67B281D5A}" type="presParOf" srcId="{6C7A15ED-A9D5-C647-90DE-D835E0C45A5C}" destId="{A8D2020A-1881-344D-90E4-3C23B33E08E5}" srcOrd="4" destOrd="0" presId="urn:microsoft.com/office/officeart/2005/8/layout/vList5"/>
    <dgm:cxn modelId="{2F03E654-F980-AC45-AEFD-5BFB6474FEF2}" type="presParOf" srcId="{A8D2020A-1881-344D-90E4-3C23B33E08E5}" destId="{2E8476AE-E8D1-B24E-8F69-81F7E7704230}" srcOrd="0" destOrd="0" presId="urn:microsoft.com/office/officeart/2005/8/layout/vList5"/>
    <dgm:cxn modelId="{F169FBD2-2684-5545-A1F1-B71EB916628F}" type="presParOf" srcId="{A8D2020A-1881-344D-90E4-3C23B33E08E5}" destId="{63736E2F-A753-E842-AB82-CAC7A822F6E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EC564F-51CC-394E-A7B7-C9AF24681D56}" type="doc">
      <dgm:prSet loTypeId="urn:microsoft.com/office/officeart/2005/8/layout/vList5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fr-FR"/>
        </a:p>
      </dgm:t>
    </dgm:pt>
    <dgm:pt modelId="{AD6B2ED4-A446-0A4F-B326-48FBFD07BC21}">
      <dgm:prSet phldrT="[Texte]"/>
      <dgm:spPr/>
      <dgm:t>
        <a:bodyPr/>
        <a:lstStyle/>
        <a:p>
          <a:r>
            <a:rPr lang="fr-FR" dirty="0" smtClean="0"/>
            <a:t>Price</a:t>
          </a:r>
          <a:endParaRPr lang="fr-FR" dirty="0"/>
        </a:p>
      </dgm:t>
    </dgm:pt>
    <dgm:pt modelId="{D2C571D0-A3C6-8846-8CAA-52235857799B}" type="parTrans" cxnId="{F272114B-C35F-BC4C-AA7C-AD1B080BED87}">
      <dgm:prSet/>
      <dgm:spPr/>
      <dgm:t>
        <a:bodyPr/>
        <a:lstStyle/>
        <a:p>
          <a:endParaRPr lang="fr-FR"/>
        </a:p>
      </dgm:t>
    </dgm:pt>
    <dgm:pt modelId="{799DC3E4-BF5E-F241-8826-02124814ACC9}" type="sibTrans" cxnId="{F272114B-C35F-BC4C-AA7C-AD1B080BED87}">
      <dgm:prSet/>
      <dgm:spPr/>
      <dgm:t>
        <a:bodyPr/>
        <a:lstStyle/>
        <a:p>
          <a:endParaRPr lang="fr-FR"/>
        </a:p>
      </dgm:t>
    </dgm:pt>
    <dgm:pt modelId="{EDE118CC-3AAC-5D42-92D8-787D30CACAA7}">
      <dgm:prSet phldrT="[Texte]"/>
      <dgm:spPr/>
      <dgm:t>
        <a:bodyPr/>
        <a:lstStyle/>
        <a:p>
          <a:r>
            <a:rPr lang="fr-FR" dirty="0" smtClean="0"/>
            <a:t>Merchant service </a:t>
          </a:r>
          <a:r>
            <a:rPr lang="fr-FR" dirty="0" err="1" smtClean="0"/>
            <a:t>fee</a:t>
          </a:r>
          <a:r>
            <a:rPr lang="fr-FR" dirty="0" smtClean="0"/>
            <a:t> </a:t>
          </a:r>
          <a:r>
            <a:rPr lang="fr-FR" dirty="0" err="1" smtClean="0"/>
            <a:t>including</a:t>
          </a:r>
          <a:r>
            <a:rPr lang="fr-FR" dirty="0" smtClean="0"/>
            <a:t> IF</a:t>
          </a:r>
          <a:endParaRPr lang="fr-FR" dirty="0"/>
        </a:p>
      </dgm:t>
    </dgm:pt>
    <dgm:pt modelId="{20A511A3-AD56-D343-AE52-57E6F554599E}" type="parTrans" cxnId="{63CF1016-17DC-3146-AFA1-6FA12644B3CF}">
      <dgm:prSet/>
      <dgm:spPr/>
      <dgm:t>
        <a:bodyPr/>
        <a:lstStyle/>
        <a:p>
          <a:endParaRPr lang="fr-FR"/>
        </a:p>
      </dgm:t>
    </dgm:pt>
    <dgm:pt modelId="{30C10CCC-1589-DE40-9D73-1F7AB371C86A}" type="sibTrans" cxnId="{63CF1016-17DC-3146-AFA1-6FA12644B3CF}">
      <dgm:prSet/>
      <dgm:spPr/>
      <dgm:t>
        <a:bodyPr/>
        <a:lstStyle/>
        <a:p>
          <a:endParaRPr lang="fr-FR"/>
        </a:p>
      </dgm:t>
    </dgm:pt>
    <dgm:pt modelId="{C42CA4D7-49F2-104D-8F6A-2FA9760B8CD9}">
      <dgm:prSet phldrT="[Texte]"/>
      <dgm:spPr>
        <a:solidFill>
          <a:schemeClr val="accent3">
            <a:lumMod val="40000"/>
            <a:lumOff val="60000"/>
            <a:alpha val="34901"/>
          </a:schemeClr>
        </a:solidFill>
      </dgm:spPr>
      <dgm:t>
        <a:bodyPr/>
        <a:lstStyle/>
        <a:p>
          <a:r>
            <a:rPr lang="fr-FR" dirty="0" err="1" smtClean="0"/>
            <a:t>Quality</a:t>
          </a:r>
          <a:r>
            <a:rPr lang="fr-FR" dirty="0" smtClean="0"/>
            <a:t> of service</a:t>
          </a:r>
        </a:p>
        <a:p>
          <a:r>
            <a:rPr lang="fr-FR" dirty="0" smtClean="0"/>
            <a:t>For </a:t>
          </a:r>
          <a:r>
            <a:rPr lang="fr-FR" dirty="0" err="1" smtClean="0"/>
            <a:t>merchants</a:t>
          </a:r>
          <a:endParaRPr lang="fr-FR" dirty="0"/>
        </a:p>
      </dgm:t>
    </dgm:pt>
    <dgm:pt modelId="{3E5AF872-47DA-3544-9171-98804F735939}" type="parTrans" cxnId="{1BE7DC84-231E-D84A-BE9B-8B11229FC68B}">
      <dgm:prSet/>
      <dgm:spPr/>
      <dgm:t>
        <a:bodyPr/>
        <a:lstStyle/>
        <a:p>
          <a:endParaRPr lang="fr-FR"/>
        </a:p>
      </dgm:t>
    </dgm:pt>
    <dgm:pt modelId="{CC548A37-4AED-C348-A077-F1083B4070F2}" type="sibTrans" cxnId="{1BE7DC84-231E-D84A-BE9B-8B11229FC68B}">
      <dgm:prSet/>
      <dgm:spPr/>
      <dgm:t>
        <a:bodyPr/>
        <a:lstStyle/>
        <a:p>
          <a:endParaRPr lang="fr-FR"/>
        </a:p>
      </dgm:t>
    </dgm:pt>
    <dgm:pt modelId="{6DFFC428-22AF-854E-866C-404BCF7D2539}">
      <dgm:prSet phldrT="[Texte]"/>
      <dgm:spPr/>
      <dgm:t>
        <a:bodyPr/>
        <a:lstStyle/>
        <a:p>
          <a:r>
            <a:rPr lang="fr-FR" dirty="0" err="1" smtClean="0"/>
            <a:t>Other</a:t>
          </a:r>
          <a:r>
            <a:rPr lang="fr-FR" dirty="0" smtClean="0"/>
            <a:t> </a:t>
          </a:r>
          <a:r>
            <a:rPr lang="fr-FR" dirty="0" err="1" smtClean="0"/>
            <a:t>fees</a:t>
          </a:r>
          <a:r>
            <a:rPr lang="fr-FR" dirty="0" smtClean="0"/>
            <a:t> for </a:t>
          </a:r>
          <a:r>
            <a:rPr lang="fr-FR" dirty="0" err="1" smtClean="0"/>
            <a:t>acceptance</a:t>
          </a:r>
          <a:r>
            <a:rPr lang="fr-FR" dirty="0" smtClean="0"/>
            <a:t> and </a:t>
          </a:r>
          <a:r>
            <a:rPr lang="fr-FR" dirty="0" err="1" smtClean="0"/>
            <a:t>equipment</a:t>
          </a:r>
          <a:endParaRPr lang="fr-FR" dirty="0"/>
        </a:p>
      </dgm:t>
    </dgm:pt>
    <dgm:pt modelId="{66C1B923-AB19-BE4A-A05E-2AF789BAD82C}" type="parTrans" cxnId="{3FEB66D1-4177-1A4B-882E-5795B15D1683}">
      <dgm:prSet/>
      <dgm:spPr/>
      <dgm:t>
        <a:bodyPr/>
        <a:lstStyle/>
        <a:p>
          <a:endParaRPr lang="fr-FR"/>
        </a:p>
      </dgm:t>
    </dgm:pt>
    <dgm:pt modelId="{AA2606FA-C043-C34A-9B71-9B08A2505433}" type="sibTrans" cxnId="{3FEB66D1-4177-1A4B-882E-5795B15D1683}">
      <dgm:prSet/>
      <dgm:spPr/>
      <dgm:t>
        <a:bodyPr/>
        <a:lstStyle/>
        <a:p>
          <a:endParaRPr lang="fr-FR"/>
        </a:p>
      </dgm:t>
    </dgm:pt>
    <dgm:pt modelId="{DA61A95B-ED3E-624F-8B03-97E6F1C95B4E}">
      <dgm:prSet phldrT="[Texte]"/>
      <dgm:spPr/>
      <dgm:t>
        <a:bodyPr/>
        <a:lstStyle/>
        <a:p>
          <a:r>
            <a:rPr lang="fr-FR" dirty="0" err="1" smtClean="0"/>
            <a:t>Costs</a:t>
          </a:r>
          <a:r>
            <a:rPr lang="fr-FR" dirty="0" smtClean="0"/>
            <a:t> of </a:t>
          </a:r>
          <a:r>
            <a:rPr lang="fr-FR" dirty="0" err="1" smtClean="0"/>
            <a:t>fraud</a:t>
          </a:r>
          <a:r>
            <a:rPr lang="fr-FR" dirty="0" smtClean="0"/>
            <a:t> </a:t>
          </a:r>
          <a:r>
            <a:rPr lang="fr-FR" dirty="0" err="1" smtClean="0"/>
            <a:t>losses</a:t>
          </a:r>
          <a:endParaRPr lang="fr-FR" dirty="0"/>
        </a:p>
      </dgm:t>
    </dgm:pt>
    <dgm:pt modelId="{B214F87D-FC36-2F4B-A283-5F9A95F864C4}" type="parTrans" cxnId="{1037922A-A3B3-154E-9A36-3C2D0BDF7CC5}">
      <dgm:prSet/>
      <dgm:spPr/>
      <dgm:t>
        <a:bodyPr/>
        <a:lstStyle/>
        <a:p>
          <a:endParaRPr lang="fr-FR"/>
        </a:p>
      </dgm:t>
    </dgm:pt>
    <dgm:pt modelId="{79055A40-A986-C544-AF57-8559F579173D}" type="sibTrans" cxnId="{1037922A-A3B3-154E-9A36-3C2D0BDF7CC5}">
      <dgm:prSet/>
      <dgm:spPr/>
      <dgm:t>
        <a:bodyPr/>
        <a:lstStyle/>
        <a:p>
          <a:endParaRPr lang="fr-FR"/>
        </a:p>
      </dgm:t>
    </dgm:pt>
    <dgm:pt modelId="{7EFFBE6C-055C-2049-A8A4-4CF2A9A78946}">
      <dgm:prSet phldrT="[Texte]"/>
      <dgm:spPr/>
      <dgm:t>
        <a:bodyPr/>
        <a:lstStyle/>
        <a:p>
          <a:r>
            <a:rPr lang="fr-FR" dirty="0" err="1" smtClean="0"/>
            <a:t>Costs</a:t>
          </a:r>
          <a:r>
            <a:rPr lang="fr-FR" dirty="0" smtClean="0"/>
            <a:t> of </a:t>
          </a:r>
          <a:r>
            <a:rPr lang="fr-FR" dirty="0" err="1" smtClean="0"/>
            <a:t>investments</a:t>
          </a:r>
          <a:endParaRPr lang="fr-FR" dirty="0"/>
        </a:p>
      </dgm:t>
    </dgm:pt>
    <dgm:pt modelId="{B6231120-78D2-0B43-8D4C-23947D97B17C}" type="parTrans" cxnId="{0ECA48C3-A078-F640-9AA9-B99CE41F68D8}">
      <dgm:prSet/>
      <dgm:spPr/>
      <dgm:t>
        <a:bodyPr/>
        <a:lstStyle/>
        <a:p>
          <a:endParaRPr lang="fr-FR"/>
        </a:p>
      </dgm:t>
    </dgm:pt>
    <dgm:pt modelId="{46DA605C-7C7F-C640-B7EB-54B8F33E74FE}" type="sibTrans" cxnId="{0ECA48C3-A078-F640-9AA9-B99CE41F68D8}">
      <dgm:prSet/>
      <dgm:spPr/>
      <dgm:t>
        <a:bodyPr/>
        <a:lstStyle/>
        <a:p>
          <a:endParaRPr lang="fr-FR"/>
        </a:p>
      </dgm:t>
    </dgm:pt>
    <dgm:pt modelId="{C07D1654-4AD3-6447-A018-228B2CBAD3AA}">
      <dgm:prSet phldrT="[Texte]"/>
      <dgm:spPr>
        <a:solidFill>
          <a:schemeClr val="accent4">
            <a:lumMod val="60000"/>
            <a:lumOff val="40000"/>
            <a:alpha val="34901"/>
          </a:schemeClr>
        </a:solidFill>
      </dgm:spPr>
      <dgm:t>
        <a:bodyPr/>
        <a:lstStyle/>
        <a:p>
          <a:r>
            <a:rPr lang="fr-FR" dirty="0" err="1" smtClean="0"/>
            <a:t>Costs</a:t>
          </a:r>
          <a:r>
            <a:rPr lang="fr-FR" dirty="0" smtClean="0"/>
            <a:t> of </a:t>
          </a:r>
          <a:r>
            <a:rPr lang="fr-FR" dirty="0" err="1" smtClean="0"/>
            <a:t>accepting</a:t>
          </a:r>
          <a:r>
            <a:rPr lang="fr-FR" dirty="0" smtClean="0"/>
            <a:t> </a:t>
          </a:r>
          <a:r>
            <a:rPr lang="fr-FR" dirty="0" err="1" smtClean="0"/>
            <a:t>payment</a:t>
          </a:r>
          <a:r>
            <a:rPr lang="fr-FR" dirty="0" smtClean="0"/>
            <a:t> instruments</a:t>
          </a:r>
          <a:endParaRPr lang="fr-FR" dirty="0"/>
        </a:p>
      </dgm:t>
    </dgm:pt>
    <dgm:pt modelId="{97CD24B1-EF66-B340-967A-93A4995E4CD1}" type="parTrans" cxnId="{7AAD8F9D-80CD-874A-8C18-E9C91B7E7C70}">
      <dgm:prSet/>
      <dgm:spPr/>
      <dgm:t>
        <a:bodyPr/>
        <a:lstStyle/>
        <a:p>
          <a:endParaRPr lang="fr-FR"/>
        </a:p>
      </dgm:t>
    </dgm:pt>
    <dgm:pt modelId="{70FF525E-1C85-1345-8B85-DA663905F667}" type="sibTrans" cxnId="{7AAD8F9D-80CD-874A-8C18-E9C91B7E7C70}">
      <dgm:prSet/>
      <dgm:spPr/>
      <dgm:t>
        <a:bodyPr/>
        <a:lstStyle/>
        <a:p>
          <a:endParaRPr lang="fr-FR"/>
        </a:p>
      </dgm:t>
    </dgm:pt>
    <dgm:pt modelId="{FFF500C6-9E3D-4F48-B663-61348765C965}">
      <dgm:prSet phldrT="[Texte]"/>
      <dgm:spPr/>
      <dgm:t>
        <a:bodyPr/>
        <a:lstStyle/>
        <a:p>
          <a:r>
            <a:rPr lang="fr-FR" dirty="0" err="1" smtClean="0"/>
            <a:t>Cost</a:t>
          </a:r>
          <a:r>
            <a:rPr lang="fr-FR" dirty="0" smtClean="0"/>
            <a:t> of </a:t>
          </a:r>
          <a:r>
            <a:rPr lang="fr-FR" dirty="0" err="1" smtClean="0"/>
            <a:t>accepting</a:t>
          </a:r>
          <a:r>
            <a:rPr lang="fr-FR" dirty="0" smtClean="0"/>
            <a:t> cash</a:t>
          </a:r>
          <a:endParaRPr lang="fr-FR" dirty="0"/>
        </a:p>
      </dgm:t>
    </dgm:pt>
    <dgm:pt modelId="{C14D6291-2EAE-924F-B77F-6CBB4DDDAECA}" type="parTrans" cxnId="{5B5FF10F-F840-9146-8CD9-930389DA0721}">
      <dgm:prSet/>
      <dgm:spPr/>
      <dgm:t>
        <a:bodyPr/>
        <a:lstStyle/>
        <a:p>
          <a:endParaRPr lang="fr-FR"/>
        </a:p>
      </dgm:t>
    </dgm:pt>
    <dgm:pt modelId="{353655C2-633F-D74E-A92B-91B4E448A596}" type="sibTrans" cxnId="{5B5FF10F-F840-9146-8CD9-930389DA0721}">
      <dgm:prSet/>
      <dgm:spPr/>
      <dgm:t>
        <a:bodyPr/>
        <a:lstStyle/>
        <a:p>
          <a:endParaRPr lang="fr-FR"/>
        </a:p>
      </dgm:t>
    </dgm:pt>
    <dgm:pt modelId="{476D09CA-AF00-4148-814A-A52DB9178E53}">
      <dgm:prSet phldrT="[Texte]"/>
      <dgm:spPr/>
      <dgm:t>
        <a:bodyPr/>
        <a:lstStyle/>
        <a:p>
          <a:r>
            <a:rPr lang="fr-FR" dirty="0" smtClean="0"/>
            <a:t>Security</a:t>
          </a:r>
          <a:endParaRPr lang="fr-FR" dirty="0"/>
        </a:p>
      </dgm:t>
    </dgm:pt>
    <dgm:pt modelId="{153154A2-6B8E-9443-B7EF-4C8FC7910F8C}" type="parTrans" cxnId="{BB2DAE37-18A7-5545-B55F-2C56B9236FE5}">
      <dgm:prSet/>
      <dgm:spPr/>
      <dgm:t>
        <a:bodyPr/>
        <a:lstStyle/>
        <a:p>
          <a:endParaRPr lang="fr-FR"/>
        </a:p>
      </dgm:t>
    </dgm:pt>
    <dgm:pt modelId="{CABF4296-49FF-2449-9E0E-7BB9397538CE}" type="sibTrans" cxnId="{BB2DAE37-18A7-5545-B55F-2C56B9236FE5}">
      <dgm:prSet/>
      <dgm:spPr/>
      <dgm:t>
        <a:bodyPr/>
        <a:lstStyle/>
        <a:p>
          <a:endParaRPr lang="fr-FR"/>
        </a:p>
      </dgm:t>
    </dgm:pt>
    <dgm:pt modelId="{C7A1D98E-A038-6548-8970-B4AB792FF660}">
      <dgm:prSet phldrT="[Texte]"/>
      <dgm:spPr/>
      <dgm:t>
        <a:bodyPr/>
        <a:lstStyle/>
        <a:p>
          <a:r>
            <a:rPr lang="fr-FR" dirty="0" smtClean="0"/>
            <a:t>Speed of </a:t>
          </a:r>
          <a:r>
            <a:rPr lang="fr-FR" dirty="0" err="1" smtClean="0"/>
            <a:t>processing</a:t>
          </a:r>
          <a:r>
            <a:rPr lang="fr-FR" dirty="0" smtClean="0"/>
            <a:t>/ network </a:t>
          </a:r>
          <a:r>
            <a:rPr lang="fr-FR" dirty="0" err="1" smtClean="0"/>
            <a:t>reliance</a:t>
          </a:r>
          <a:endParaRPr lang="fr-FR" dirty="0"/>
        </a:p>
      </dgm:t>
    </dgm:pt>
    <dgm:pt modelId="{01B02DEC-5F84-2149-98A9-068B6C11DF3C}" type="parTrans" cxnId="{9641AE87-39F0-204A-B627-A7CC5438628E}">
      <dgm:prSet/>
      <dgm:spPr/>
      <dgm:t>
        <a:bodyPr/>
        <a:lstStyle/>
        <a:p>
          <a:endParaRPr lang="fr-FR"/>
        </a:p>
      </dgm:t>
    </dgm:pt>
    <dgm:pt modelId="{99177FC8-F34D-0141-99F4-2939F929E485}" type="sibTrans" cxnId="{9641AE87-39F0-204A-B627-A7CC5438628E}">
      <dgm:prSet/>
      <dgm:spPr/>
      <dgm:t>
        <a:bodyPr/>
        <a:lstStyle/>
        <a:p>
          <a:endParaRPr lang="fr-FR"/>
        </a:p>
      </dgm:t>
    </dgm:pt>
    <dgm:pt modelId="{CF4BCA79-9809-944C-B75F-21A683E78F93}">
      <dgm:prSet phldrT="[Texte]"/>
      <dgm:spPr/>
      <dgm:t>
        <a:bodyPr/>
        <a:lstStyle/>
        <a:p>
          <a:r>
            <a:rPr lang="fr-FR" dirty="0" err="1" smtClean="0"/>
            <a:t>Payment</a:t>
          </a:r>
          <a:r>
            <a:rPr lang="fr-FR" dirty="0" smtClean="0"/>
            <a:t> </a:t>
          </a:r>
          <a:r>
            <a:rPr lang="fr-FR" dirty="0" err="1" smtClean="0"/>
            <a:t>guarantee</a:t>
          </a:r>
          <a:endParaRPr lang="fr-FR" dirty="0"/>
        </a:p>
      </dgm:t>
    </dgm:pt>
    <dgm:pt modelId="{2DF50370-1C29-B54B-B351-4210307FBD0E}" type="parTrans" cxnId="{FA7DAD17-0813-9B4C-BE6E-796698A1CFF5}">
      <dgm:prSet/>
      <dgm:spPr/>
      <dgm:t>
        <a:bodyPr/>
        <a:lstStyle/>
        <a:p>
          <a:endParaRPr lang="fr-FR"/>
        </a:p>
      </dgm:t>
    </dgm:pt>
    <dgm:pt modelId="{E932FB42-6E77-314F-9A7F-114AC88FDF3D}" type="sibTrans" cxnId="{FA7DAD17-0813-9B4C-BE6E-796698A1CFF5}">
      <dgm:prSet/>
      <dgm:spPr/>
      <dgm:t>
        <a:bodyPr/>
        <a:lstStyle/>
        <a:p>
          <a:endParaRPr lang="fr-FR"/>
        </a:p>
      </dgm:t>
    </dgm:pt>
    <dgm:pt modelId="{23FECFC9-0353-774B-BDC3-D3B61BE81DD9}">
      <dgm:prSet phldrT="[Texte]"/>
      <dgm:spPr/>
      <dgm:t>
        <a:bodyPr/>
        <a:lstStyle/>
        <a:p>
          <a:r>
            <a:rPr lang="fr-FR" dirty="0" err="1" smtClean="0"/>
            <a:t>chargebacks</a:t>
          </a:r>
          <a:endParaRPr lang="fr-FR" dirty="0"/>
        </a:p>
      </dgm:t>
    </dgm:pt>
    <dgm:pt modelId="{C4DAC9B3-2FE4-9349-A8B2-8F644E1422E6}" type="parTrans" cxnId="{2AB52031-6605-1A40-B73D-675947CAC5CA}">
      <dgm:prSet/>
      <dgm:spPr/>
      <dgm:t>
        <a:bodyPr/>
        <a:lstStyle/>
        <a:p>
          <a:endParaRPr lang="fr-FR"/>
        </a:p>
      </dgm:t>
    </dgm:pt>
    <dgm:pt modelId="{A1803A15-7C67-5F47-8AA7-9704CE453936}" type="sibTrans" cxnId="{2AB52031-6605-1A40-B73D-675947CAC5CA}">
      <dgm:prSet/>
      <dgm:spPr/>
      <dgm:t>
        <a:bodyPr/>
        <a:lstStyle/>
        <a:p>
          <a:endParaRPr lang="fr-FR"/>
        </a:p>
      </dgm:t>
    </dgm:pt>
    <dgm:pt modelId="{84A6B2FD-8FBE-7D44-ADB6-C349BFE64894}">
      <dgm:prSet phldrT="[Texte]"/>
      <dgm:spPr/>
      <dgm:t>
        <a:bodyPr/>
        <a:lstStyle/>
        <a:p>
          <a:r>
            <a:rPr lang="fr-FR" dirty="0" smtClean="0"/>
            <a:t>Customer satisfaction </a:t>
          </a:r>
          <a:endParaRPr lang="fr-FR" dirty="0"/>
        </a:p>
      </dgm:t>
    </dgm:pt>
    <dgm:pt modelId="{E6333395-770A-F14B-9A13-773CE72F1B91}" type="parTrans" cxnId="{A499D12D-0371-3840-9C89-E8628CA3887D}">
      <dgm:prSet/>
      <dgm:spPr/>
      <dgm:t>
        <a:bodyPr/>
        <a:lstStyle/>
        <a:p>
          <a:endParaRPr lang="fr-FR"/>
        </a:p>
      </dgm:t>
    </dgm:pt>
    <dgm:pt modelId="{A201D085-8746-6946-94C5-8F2E3C74FD03}" type="sibTrans" cxnId="{A499D12D-0371-3840-9C89-E8628CA3887D}">
      <dgm:prSet/>
      <dgm:spPr/>
      <dgm:t>
        <a:bodyPr/>
        <a:lstStyle/>
        <a:p>
          <a:endParaRPr lang="fr-FR"/>
        </a:p>
      </dgm:t>
    </dgm:pt>
    <dgm:pt modelId="{F71CB2A9-186B-BF4F-BA4D-83D79527D8D6}">
      <dgm:prSet phldrT="[Texte]"/>
      <dgm:spPr/>
      <dgm:t>
        <a:bodyPr/>
        <a:lstStyle/>
        <a:p>
          <a:r>
            <a:rPr lang="fr-FR" dirty="0" err="1" smtClean="0"/>
            <a:t>Cost</a:t>
          </a:r>
          <a:r>
            <a:rPr lang="fr-FR" dirty="0" smtClean="0"/>
            <a:t> of </a:t>
          </a:r>
          <a:r>
            <a:rPr lang="fr-FR" dirty="0" err="1" smtClean="0"/>
            <a:t>access</a:t>
          </a:r>
          <a:r>
            <a:rPr lang="fr-FR" dirty="0" smtClean="0"/>
            <a:t> to </a:t>
          </a:r>
          <a:r>
            <a:rPr lang="fr-FR" dirty="0" err="1" smtClean="0"/>
            <a:t>funds</a:t>
          </a:r>
          <a:r>
            <a:rPr lang="fr-FR" dirty="0" smtClean="0"/>
            <a:t> (</a:t>
          </a:r>
          <a:r>
            <a:rPr lang="fr-FR" dirty="0" err="1" smtClean="0"/>
            <a:t>float</a:t>
          </a:r>
          <a:r>
            <a:rPr lang="fr-FR" dirty="0" smtClean="0"/>
            <a:t>)</a:t>
          </a:r>
          <a:endParaRPr lang="fr-FR" dirty="0"/>
        </a:p>
      </dgm:t>
    </dgm:pt>
    <dgm:pt modelId="{84002484-7147-6C49-BDBB-5C4A9474AB6D}" type="parTrans" cxnId="{78E7B077-F503-A640-896B-595C135E2FC1}">
      <dgm:prSet/>
      <dgm:spPr/>
      <dgm:t>
        <a:bodyPr/>
        <a:lstStyle/>
        <a:p>
          <a:endParaRPr lang="fr-FR"/>
        </a:p>
      </dgm:t>
    </dgm:pt>
    <dgm:pt modelId="{1C72A534-FC0E-9643-9838-FEDD6E5BED42}" type="sibTrans" cxnId="{78E7B077-F503-A640-896B-595C135E2FC1}">
      <dgm:prSet/>
      <dgm:spPr/>
      <dgm:t>
        <a:bodyPr/>
        <a:lstStyle/>
        <a:p>
          <a:endParaRPr lang="fr-FR"/>
        </a:p>
      </dgm:t>
    </dgm:pt>
    <dgm:pt modelId="{6C7A15ED-A9D5-C647-90DE-D835E0C45A5C}" type="pres">
      <dgm:prSet presAssocID="{E4EC564F-51CC-394E-A7B7-C9AF24681D5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3499D83B-EE59-6A46-A97A-E9F89F48FD93}" type="pres">
      <dgm:prSet presAssocID="{AD6B2ED4-A446-0A4F-B326-48FBFD07BC21}" presName="linNode" presStyleCnt="0"/>
      <dgm:spPr/>
    </dgm:pt>
    <dgm:pt modelId="{B1389CB9-DADF-5949-B944-47026711572D}" type="pres">
      <dgm:prSet presAssocID="{AD6B2ED4-A446-0A4F-B326-48FBFD07BC21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18D38B4-C0F3-3840-835E-1F8100112313}" type="pres">
      <dgm:prSet presAssocID="{AD6B2ED4-A446-0A4F-B326-48FBFD07BC2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A8731E0-05CB-184F-ABAA-F8D737F11179}" type="pres">
      <dgm:prSet presAssocID="{799DC3E4-BF5E-F241-8826-02124814ACC9}" presName="sp" presStyleCnt="0"/>
      <dgm:spPr/>
    </dgm:pt>
    <dgm:pt modelId="{378F55E2-78B6-4E46-A37C-1BF4ABD3D95E}" type="pres">
      <dgm:prSet presAssocID="{C42CA4D7-49F2-104D-8F6A-2FA9760B8CD9}" presName="linNode" presStyleCnt="0"/>
      <dgm:spPr/>
    </dgm:pt>
    <dgm:pt modelId="{82848AC2-CFBD-CF4F-B186-82D86700439C}" type="pres">
      <dgm:prSet presAssocID="{C42CA4D7-49F2-104D-8F6A-2FA9760B8CD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E09D339-82A2-BD48-9B94-2609CFAB7800}" type="pres">
      <dgm:prSet presAssocID="{C42CA4D7-49F2-104D-8F6A-2FA9760B8CD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2BF54FC-92FE-7B49-A866-5BED238D7077}" type="pres">
      <dgm:prSet presAssocID="{CC548A37-4AED-C348-A077-F1083B4070F2}" presName="sp" presStyleCnt="0"/>
      <dgm:spPr/>
    </dgm:pt>
    <dgm:pt modelId="{BB35A76F-532B-F64F-BE03-EFA5C5BF0F9D}" type="pres">
      <dgm:prSet presAssocID="{C07D1654-4AD3-6447-A018-228B2CBAD3AA}" presName="linNode" presStyleCnt="0"/>
      <dgm:spPr/>
    </dgm:pt>
    <dgm:pt modelId="{F23D0D4B-5037-5849-92D4-A70102C9ACE2}" type="pres">
      <dgm:prSet presAssocID="{C07D1654-4AD3-6447-A018-228B2CBAD3AA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F175FA9-DEDE-2F47-B999-06BE20BECA84}" type="pres">
      <dgm:prSet presAssocID="{C07D1654-4AD3-6447-A018-228B2CBAD3A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641AE87-39F0-204A-B627-A7CC5438628E}" srcId="{C42CA4D7-49F2-104D-8F6A-2FA9760B8CD9}" destId="{C7A1D98E-A038-6548-8970-B4AB792FF660}" srcOrd="1" destOrd="0" parTransId="{01B02DEC-5F84-2149-98A9-068B6C11DF3C}" sibTransId="{99177FC8-F34D-0141-99F4-2939F929E485}"/>
    <dgm:cxn modelId="{BB2DAE37-18A7-5545-B55F-2C56B9236FE5}" srcId="{C42CA4D7-49F2-104D-8F6A-2FA9760B8CD9}" destId="{476D09CA-AF00-4148-814A-A52DB9178E53}" srcOrd="0" destOrd="0" parTransId="{153154A2-6B8E-9443-B7EF-4C8FC7910F8C}" sibTransId="{CABF4296-49FF-2449-9E0E-7BB9397538CE}"/>
    <dgm:cxn modelId="{F272114B-C35F-BC4C-AA7C-AD1B080BED87}" srcId="{E4EC564F-51CC-394E-A7B7-C9AF24681D56}" destId="{AD6B2ED4-A446-0A4F-B326-48FBFD07BC21}" srcOrd="0" destOrd="0" parTransId="{D2C571D0-A3C6-8846-8CAA-52235857799B}" sibTransId="{799DC3E4-BF5E-F241-8826-02124814ACC9}"/>
    <dgm:cxn modelId="{36CF5AF8-FB82-6540-B84F-72B199D6B7AD}" type="presOf" srcId="{FFF500C6-9E3D-4F48-B663-61348765C965}" destId="{EF175FA9-DEDE-2F47-B999-06BE20BECA84}" srcOrd="0" destOrd="2" presId="urn:microsoft.com/office/officeart/2005/8/layout/vList5"/>
    <dgm:cxn modelId="{5B5FF10F-F840-9146-8CD9-930389DA0721}" srcId="{C07D1654-4AD3-6447-A018-228B2CBAD3AA}" destId="{FFF500C6-9E3D-4F48-B663-61348765C965}" srcOrd="2" destOrd="0" parTransId="{C14D6291-2EAE-924F-B77F-6CBB4DDDAECA}" sibTransId="{353655C2-633F-D74E-A92B-91B4E448A596}"/>
    <dgm:cxn modelId="{1037922A-A3B3-154E-9A36-3C2D0BDF7CC5}" srcId="{C07D1654-4AD3-6447-A018-228B2CBAD3AA}" destId="{DA61A95B-ED3E-624F-8B03-97E6F1C95B4E}" srcOrd="0" destOrd="0" parTransId="{B214F87D-FC36-2F4B-A283-5F9A95F864C4}" sibTransId="{79055A40-A986-C544-AF57-8559F579173D}"/>
    <dgm:cxn modelId="{78E7B077-F503-A640-896B-595C135E2FC1}" srcId="{C07D1654-4AD3-6447-A018-228B2CBAD3AA}" destId="{F71CB2A9-186B-BF4F-BA4D-83D79527D8D6}" srcOrd="3" destOrd="0" parTransId="{84002484-7147-6C49-BDBB-5C4A9474AB6D}" sibTransId="{1C72A534-FC0E-9643-9838-FEDD6E5BED42}"/>
    <dgm:cxn modelId="{1C005182-9240-1E45-9812-93D1BA29A10A}" type="presOf" srcId="{AD6B2ED4-A446-0A4F-B326-48FBFD07BC21}" destId="{B1389CB9-DADF-5949-B944-47026711572D}" srcOrd="0" destOrd="0" presId="urn:microsoft.com/office/officeart/2005/8/layout/vList5"/>
    <dgm:cxn modelId="{B4104B97-E76D-FE4D-84F9-EB6420D923FB}" type="presOf" srcId="{C07D1654-4AD3-6447-A018-228B2CBAD3AA}" destId="{F23D0D4B-5037-5849-92D4-A70102C9ACE2}" srcOrd="0" destOrd="0" presId="urn:microsoft.com/office/officeart/2005/8/layout/vList5"/>
    <dgm:cxn modelId="{8F276817-8DB6-1E41-93D7-45B72D82B329}" type="presOf" srcId="{7EFFBE6C-055C-2049-A8A4-4CF2A9A78946}" destId="{EF175FA9-DEDE-2F47-B999-06BE20BECA84}" srcOrd="0" destOrd="1" presId="urn:microsoft.com/office/officeart/2005/8/layout/vList5"/>
    <dgm:cxn modelId="{C5AD5511-D3B7-BF40-8E2A-B69A213E4057}" type="presOf" srcId="{C7A1D98E-A038-6548-8970-B4AB792FF660}" destId="{7E09D339-82A2-BD48-9B94-2609CFAB7800}" srcOrd="0" destOrd="1" presId="urn:microsoft.com/office/officeart/2005/8/layout/vList5"/>
    <dgm:cxn modelId="{7AAD8F9D-80CD-874A-8C18-E9C91B7E7C70}" srcId="{E4EC564F-51CC-394E-A7B7-C9AF24681D56}" destId="{C07D1654-4AD3-6447-A018-228B2CBAD3AA}" srcOrd="2" destOrd="0" parTransId="{97CD24B1-EF66-B340-967A-93A4995E4CD1}" sibTransId="{70FF525E-1C85-1345-8B85-DA663905F667}"/>
    <dgm:cxn modelId="{9A33F620-F4F6-9849-A9D9-97D2CD154067}" type="presOf" srcId="{C42CA4D7-49F2-104D-8F6A-2FA9760B8CD9}" destId="{82848AC2-CFBD-CF4F-B186-82D86700439C}" srcOrd="0" destOrd="0" presId="urn:microsoft.com/office/officeart/2005/8/layout/vList5"/>
    <dgm:cxn modelId="{0ECA48C3-A078-F640-9AA9-B99CE41F68D8}" srcId="{C07D1654-4AD3-6447-A018-228B2CBAD3AA}" destId="{7EFFBE6C-055C-2049-A8A4-4CF2A9A78946}" srcOrd="1" destOrd="0" parTransId="{B6231120-78D2-0B43-8D4C-23947D97B17C}" sibTransId="{46DA605C-7C7F-C640-B7EB-54B8F33E74FE}"/>
    <dgm:cxn modelId="{1BE7DC84-231E-D84A-BE9B-8B11229FC68B}" srcId="{E4EC564F-51CC-394E-A7B7-C9AF24681D56}" destId="{C42CA4D7-49F2-104D-8F6A-2FA9760B8CD9}" srcOrd="1" destOrd="0" parTransId="{3E5AF872-47DA-3544-9171-98804F735939}" sibTransId="{CC548A37-4AED-C348-A077-F1083B4070F2}"/>
    <dgm:cxn modelId="{402942C8-574E-7B40-B608-F3EFF844D2CF}" type="presOf" srcId="{F71CB2A9-186B-BF4F-BA4D-83D79527D8D6}" destId="{EF175FA9-DEDE-2F47-B999-06BE20BECA84}" srcOrd="0" destOrd="3" presId="urn:microsoft.com/office/officeart/2005/8/layout/vList5"/>
    <dgm:cxn modelId="{63CF1016-17DC-3146-AFA1-6FA12644B3CF}" srcId="{AD6B2ED4-A446-0A4F-B326-48FBFD07BC21}" destId="{EDE118CC-3AAC-5D42-92D8-787D30CACAA7}" srcOrd="0" destOrd="0" parTransId="{20A511A3-AD56-D343-AE52-57E6F554599E}" sibTransId="{30C10CCC-1589-DE40-9D73-1F7AB371C86A}"/>
    <dgm:cxn modelId="{E766FCDC-9EC1-4B44-89BA-379E689C0551}" type="presOf" srcId="{6DFFC428-22AF-854E-866C-404BCF7D2539}" destId="{C18D38B4-C0F3-3840-835E-1F8100112313}" srcOrd="0" destOrd="1" presId="urn:microsoft.com/office/officeart/2005/8/layout/vList5"/>
    <dgm:cxn modelId="{9770C5F9-2ADF-3743-A4CD-FE12010504E0}" type="presOf" srcId="{E4EC564F-51CC-394E-A7B7-C9AF24681D56}" destId="{6C7A15ED-A9D5-C647-90DE-D835E0C45A5C}" srcOrd="0" destOrd="0" presId="urn:microsoft.com/office/officeart/2005/8/layout/vList5"/>
    <dgm:cxn modelId="{BA1FC8E9-5E8F-254B-862D-CE6099E206AF}" type="presOf" srcId="{23FECFC9-0353-774B-BDC3-D3B61BE81DD9}" destId="{C18D38B4-C0F3-3840-835E-1F8100112313}" srcOrd="0" destOrd="2" presId="urn:microsoft.com/office/officeart/2005/8/layout/vList5"/>
    <dgm:cxn modelId="{D8EA0177-6A54-0D4C-B4DC-49D34F46E55A}" type="presOf" srcId="{CF4BCA79-9809-944C-B75F-21A683E78F93}" destId="{7E09D339-82A2-BD48-9B94-2609CFAB7800}" srcOrd="0" destOrd="2" presId="urn:microsoft.com/office/officeart/2005/8/layout/vList5"/>
    <dgm:cxn modelId="{FA7DAD17-0813-9B4C-BE6E-796698A1CFF5}" srcId="{C42CA4D7-49F2-104D-8F6A-2FA9760B8CD9}" destId="{CF4BCA79-9809-944C-B75F-21A683E78F93}" srcOrd="2" destOrd="0" parTransId="{2DF50370-1C29-B54B-B351-4210307FBD0E}" sibTransId="{E932FB42-6E77-314F-9A7F-114AC88FDF3D}"/>
    <dgm:cxn modelId="{4E4425EE-DB72-874E-97F4-47DDAD4F5CC6}" type="presOf" srcId="{EDE118CC-3AAC-5D42-92D8-787D30CACAA7}" destId="{C18D38B4-C0F3-3840-835E-1F8100112313}" srcOrd="0" destOrd="0" presId="urn:microsoft.com/office/officeart/2005/8/layout/vList5"/>
    <dgm:cxn modelId="{3FEB66D1-4177-1A4B-882E-5795B15D1683}" srcId="{AD6B2ED4-A446-0A4F-B326-48FBFD07BC21}" destId="{6DFFC428-22AF-854E-866C-404BCF7D2539}" srcOrd="1" destOrd="0" parTransId="{66C1B923-AB19-BE4A-A05E-2AF789BAD82C}" sibTransId="{AA2606FA-C043-C34A-9B71-9B08A2505433}"/>
    <dgm:cxn modelId="{2ECD5CAC-0E59-6A44-9BFD-5AD0CFC3608B}" type="presOf" srcId="{84A6B2FD-8FBE-7D44-ADB6-C349BFE64894}" destId="{7E09D339-82A2-BD48-9B94-2609CFAB7800}" srcOrd="0" destOrd="3" presId="urn:microsoft.com/office/officeart/2005/8/layout/vList5"/>
    <dgm:cxn modelId="{A499D12D-0371-3840-9C89-E8628CA3887D}" srcId="{C42CA4D7-49F2-104D-8F6A-2FA9760B8CD9}" destId="{84A6B2FD-8FBE-7D44-ADB6-C349BFE64894}" srcOrd="3" destOrd="0" parTransId="{E6333395-770A-F14B-9A13-773CE72F1B91}" sibTransId="{A201D085-8746-6946-94C5-8F2E3C74FD03}"/>
    <dgm:cxn modelId="{BE868B46-9942-F34B-8C74-86EED9CE98D1}" type="presOf" srcId="{476D09CA-AF00-4148-814A-A52DB9178E53}" destId="{7E09D339-82A2-BD48-9B94-2609CFAB7800}" srcOrd="0" destOrd="0" presId="urn:microsoft.com/office/officeart/2005/8/layout/vList5"/>
    <dgm:cxn modelId="{1801F360-031B-F047-BB64-3B3AF7CC4313}" type="presOf" srcId="{DA61A95B-ED3E-624F-8B03-97E6F1C95B4E}" destId="{EF175FA9-DEDE-2F47-B999-06BE20BECA84}" srcOrd="0" destOrd="0" presId="urn:microsoft.com/office/officeart/2005/8/layout/vList5"/>
    <dgm:cxn modelId="{2AB52031-6605-1A40-B73D-675947CAC5CA}" srcId="{AD6B2ED4-A446-0A4F-B326-48FBFD07BC21}" destId="{23FECFC9-0353-774B-BDC3-D3B61BE81DD9}" srcOrd="2" destOrd="0" parTransId="{C4DAC9B3-2FE4-9349-A8B2-8F644E1422E6}" sibTransId="{A1803A15-7C67-5F47-8AA7-9704CE453936}"/>
    <dgm:cxn modelId="{8B8FBD08-5395-1148-BA12-E78C38241468}" type="presParOf" srcId="{6C7A15ED-A9D5-C647-90DE-D835E0C45A5C}" destId="{3499D83B-EE59-6A46-A97A-E9F89F48FD93}" srcOrd="0" destOrd="0" presId="urn:microsoft.com/office/officeart/2005/8/layout/vList5"/>
    <dgm:cxn modelId="{5DC05727-3FF9-C84B-B86C-868913619110}" type="presParOf" srcId="{3499D83B-EE59-6A46-A97A-E9F89F48FD93}" destId="{B1389CB9-DADF-5949-B944-47026711572D}" srcOrd="0" destOrd="0" presId="urn:microsoft.com/office/officeart/2005/8/layout/vList5"/>
    <dgm:cxn modelId="{971013F7-56A1-3342-8B57-60FBE7ADD316}" type="presParOf" srcId="{3499D83B-EE59-6A46-A97A-E9F89F48FD93}" destId="{C18D38B4-C0F3-3840-835E-1F8100112313}" srcOrd="1" destOrd="0" presId="urn:microsoft.com/office/officeart/2005/8/layout/vList5"/>
    <dgm:cxn modelId="{0BCA0EE5-DD95-2F41-942A-11A806196493}" type="presParOf" srcId="{6C7A15ED-A9D5-C647-90DE-D835E0C45A5C}" destId="{3A8731E0-05CB-184F-ABAA-F8D737F11179}" srcOrd="1" destOrd="0" presId="urn:microsoft.com/office/officeart/2005/8/layout/vList5"/>
    <dgm:cxn modelId="{1EA20E61-77DE-3C4D-A234-63415B4487DB}" type="presParOf" srcId="{6C7A15ED-A9D5-C647-90DE-D835E0C45A5C}" destId="{378F55E2-78B6-4E46-A37C-1BF4ABD3D95E}" srcOrd="2" destOrd="0" presId="urn:microsoft.com/office/officeart/2005/8/layout/vList5"/>
    <dgm:cxn modelId="{7BDC92DE-6147-D649-A176-E86EA26210DA}" type="presParOf" srcId="{378F55E2-78B6-4E46-A37C-1BF4ABD3D95E}" destId="{82848AC2-CFBD-CF4F-B186-82D86700439C}" srcOrd="0" destOrd="0" presId="urn:microsoft.com/office/officeart/2005/8/layout/vList5"/>
    <dgm:cxn modelId="{8EBDF885-D3A0-5943-BD52-49C1978969B8}" type="presParOf" srcId="{378F55E2-78B6-4E46-A37C-1BF4ABD3D95E}" destId="{7E09D339-82A2-BD48-9B94-2609CFAB7800}" srcOrd="1" destOrd="0" presId="urn:microsoft.com/office/officeart/2005/8/layout/vList5"/>
    <dgm:cxn modelId="{05CAB7A1-43D3-974D-8325-2835AAB95AEE}" type="presParOf" srcId="{6C7A15ED-A9D5-C647-90DE-D835E0C45A5C}" destId="{A2BF54FC-92FE-7B49-A866-5BED238D7077}" srcOrd="3" destOrd="0" presId="urn:microsoft.com/office/officeart/2005/8/layout/vList5"/>
    <dgm:cxn modelId="{FE24F5F6-79A4-8C46-B395-382522C77715}" type="presParOf" srcId="{6C7A15ED-A9D5-C647-90DE-D835E0C45A5C}" destId="{BB35A76F-532B-F64F-BE03-EFA5C5BF0F9D}" srcOrd="4" destOrd="0" presId="urn:microsoft.com/office/officeart/2005/8/layout/vList5"/>
    <dgm:cxn modelId="{3D973245-27D9-0740-92C4-A7CB58E42F8D}" type="presParOf" srcId="{BB35A76F-532B-F64F-BE03-EFA5C5BF0F9D}" destId="{F23D0D4B-5037-5849-92D4-A70102C9ACE2}" srcOrd="0" destOrd="0" presId="urn:microsoft.com/office/officeart/2005/8/layout/vList5"/>
    <dgm:cxn modelId="{F36DC178-71D9-3D40-9115-46E5749393F2}" type="presParOf" srcId="{BB35A76F-532B-F64F-BE03-EFA5C5BF0F9D}" destId="{EF175FA9-DEDE-2F47-B999-06BE20BECA84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F7D963D-653A-044C-B7A5-768C45F396CE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</dgm:pt>
    <dgm:pt modelId="{F5743F91-009C-B545-9D80-50F5BDC1C668}">
      <dgm:prSet phldrT="[Texte]"/>
      <dgm:spPr>
        <a:solidFill>
          <a:schemeClr val="bg2">
            <a:lumMod val="75000"/>
            <a:alpha val="34901"/>
          </a:schemeClr>
        </a:solidFill>
      </dgm:spPr>
      <dgm:t>
        <a:bodyPr/>
        <a:lstStyle/>
        <a:p>
          <a:r>
            <a:rPr lang="fr-FR" b="0" dirty="0" smtClean="0">
              <a:solidFill>
                <a:srgbClr val="000000"/>
              </a:solidFill>
            </a:rPr>
            <a:t>Price </a:t>
          </a:r>
          <a:r>
            <a:rPr lang="fr-FR" b="0" dirty="0" err="1" smtClean="0">
              <a:solidFill>
                <a:srgbClr val="000000"/>
              </a:solidFill>
            </a:rPr>
            <a:t>pass</a:t>
          </a:r>
          <a:r>
            <a:rPr lang="fr-FR" b="1" dirty="0" smtClean="0">
              <a:solidFill>
                <a:srgbClr val="000000"/>
              </a:solidFill>
            </a:rPr>
            <a:t> </a:t>
          </a:r>
          <a:r>
            <a:rPr lang="fr-FR" b="0" dirty="0" err="1" smtClean="0">
              <a:solidFill>
                <a:srgbClr val="000000"/>
              </a:solidFill>
            </a:rPr>
            <a:t>through</a:t>
          </a:r>
          <a:endParaRPr lang="fr-FR" b="0" dirty="0">
            <a:solidFill>
              <a:srgbClr val="000000"/>
            </a:solidFill>
          </a:endParaRPr>
        </a:p>
      </dgm:t>
    </dgm:pt>
    <dgm:pt modelId="{9D9EB012-9D7A-F449-820E-27F45C2C0923}" type="parTrans" cxnId="{7BCC66B7-CFC7-4A48-B225-AA44CAA58096}">
      <dgm:prSet/>
      <dgm:spPr/>
      <dgm:t>
        <a:bodyPr/>
        <a:lstStyle/>
        <a:p>
          <a:endParaRPr lang="fr-FR"/>
        </a:p>
      </dgm:t>
    </dgm:pt>
    <dgm:pt modelId="{59316D00-C8D9-C249-9396-156CEB4F1433}" type="sibTrans" cxnId="{7BCC66B7-CFC7-4A48-B225-AA44CAA58096}">
      <dgm:prSet/>
      <dgm:spPr/>
      <dgm:t>
        <a:bodyPr/>
        <a:lstStyle/>
        <a:p>
          <a:endParaRPr lang="fr-FR"/>
        </a:p>
      </dgm:t>
    </dgm:pt>
    <dgm:pt modelId="{35183C15-A1E2-1243-8B56-BF47558FFE5F}">
      <dgm:prSet phldrT="[Texte]" custT="1"/>
      <dgm:spPr>
        <a:solidFill>
          <a:schemeClr val="accent3">
            <a:lumMod val="60000"/>
            <a:lumOff val="40000"/>
            <a:alpha val="34901"/>
          </a:schemeClr>
        </a:solidFill>
      </dgm:spPr>
      <dgm:t>
        <a:bodyPr/>
        <a:lstStyle/>
        <a:p>
          <a:r>
            <a:rPr lang="fr-FR" sz="2000" dirty="0" err="1" smtClean="0">
              <a:solidFill>
                <a:srgbClr val="000000"/>
              </a:solidFill>
            </a:rPr>
            <a:t>Quality</a:t>
          </a:r>
          <a:r>
            <a:rPr lang="fr-FR" sz="2000" dirty="0" smtClean="0">
              <a:solidFill>
                <a:srgbClr val="000000"/>
              </a:solidFill>
            </a:rPr>
            <a:t> of service</a:t>
          </a:r>
          <a:r>
            <a:rPr lang="fr-FR" sz="1900" dirty="0" smtClean="0"/>
            <a:t> </a:t>
          </a:r>
          <a:endParaRPr lang="fr-FR" sz="1900" dirty="0"/>
        </a:p>
      </dgm:t>
    </dgm:pt>
    <dgm:pt modelId="{A34FED6C-4580-4C4C-B2C4-4B7279C2FC6D}" type="parTrans" cxnId="{B3DF8C32-60CB-D84D-A3C5-4687F9C67349}">
      <dgm:prSet/>
      <dgm:spPr/>
      <dgm:t>
        <a:bodyPr/>
        <a:lstStyle/>
        <a:p>
          <a:endParaRPr lang="fr-FR"/>
        </a:p>
      </dgm:t>
    </dgm:pt>
    <dgm:pt modelId="{2BAA6E91-87D6-E24D-8FD5-F046CD7D186C}" type="sibTrans" cxnId="{B3DF8C32-60CB-D84D-A3C5-4687F9C67349}">
      <dgm:prSet/>
      <dgm:spPr/>
      <dgm:t>
        <a:bodyPr/>
        <a:lstStyle/>
        <a:p>
          <a:endParaRPr lang="fr-FR"/>
        </a:p>
      </dgm:t>
    </dgm:pt>
    <dgm:pt modelId="{98C8CFBC-746D-0A4F-A51E-198C52910B8C}">
      <dgm:prSet phldrT="[Texte]"/>
      <dgm:spPr>
        <a:solidFill>
          <a:schemeClr val="accent6">
            <a:lumMod val="40000"/>
            <a:lumOff val="60000"/>
            <a:alpha val="34901"/>
          </a:schemeClr>
        </a:solidFill>
      </dgm:spPr>
      <dgm:t>
        <a:bodyPr/>
        <a:lstStyle/>
        <a:p>
          <a:r>
            <a:rPr lang="fr-FR" dirty="0" err="1" smtClean="0">
              <a:solidFill>
                <a:schemeClr val="tx1"/>
              </a:solidFill>
            </a:rPr>
            <a:t>Investment</a:t>
          </a:r>
          <a:r>
            <a:rPr lang="fr-FR" dirty="0" smtClean="0">
              <a:solidFill>
                <a:schemeClr val="tx1"/>
              </a:solidFill>
            </a:rPr>
            <a:t> </a:t>
          </a:r>
          <a:r>
            <a:rPr lang="fr-FR" dirty="0" err="1" smtClean="0">
              <a:solidFill>
                <a:schemeClr val="tx1"/>
              </a:solidFill>
            </a:rPr>
            <a:t>incentives</a:t>
          </a:r>
          <a:endParaRPr lang="fr-FR" dirty="0">
            <a:solidFill>
              <a:schemeClr val="tx1"/>
            </a:solidFill>
          </a:endParaRPr>
        </a:p>
      </dgm:t>
    </dgm:pt>
    <dgm:pt modelId="{D605D982-8C9A-E24F-92AA-516DFFABBC10}" type="parTrans" cxnId="{8C2DD921-31B1-D340-B216-442FDF86A00E}">
      <dgm:prSet/>
      <dgm:spPr/>
      <dgm:t>
        <a:bodyPr/>
        <a:lstStyle/>
        <a:p>
          <a:endParaRPr lang="fr-FR"/>
        </a:p>
      </dgm:t>
    </dgm:pt>
    <dgm:pt modelId="{6CDFD08F-72CD-5343-B32E-C1D725D60A80}" type="sibTrans" cxnId="{8C2DD921-31B1-D340-B216-442FDF86A00E}">
      <dgm:prSet/>
      <dgm:spPr/>
      <dgm:t>
        <a:bodyPr/>
        <a:lstStyle/>
        <a:p>
          <a:endParaRPr lang="fr-FR"/>
        </a:p>
      </dgm:t>
    </dgm:pt>
    <dgm:pt modelId="{3AC065D7-3E87-D74A-BE3A-56242381D38F}" type="pres">
      <dgm:prSet presAssocID="{4F7D963D-653A-044C-B7A5-768C45F396C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00C2E75-4F3A-2E4C-8C56-9855C310BC69}" type="pres">
      <dgm:prSet presAssocID="{F5743F91-009C-B545-9D80-50F5BDC1C668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B45A433-4776-354A-919A-C127679154BB}" type="pres">
      <dgm:prSet presAssocID="{F5743F91-009C-B545-9D80-50F5BDC1C668}" presName="gear1srcNode" presStyleLbl="node1" presStyleIdx="0" presStyleCnt="3"/>
      <dgm:spPr/>
      <dgm:t>
        <a:bodyPr/>
        <a:lstStyle/>
        <a:p>
          <a:endParaRPr lang="fr-FR"/>
        </a:p>
      </dgm:t>
    </dgm:pt>
    <dgm:pt modelId="{944A7E2A-1CC1-9C49-BBFC-C94283D7E4F6}" type="pres">
      <dgm:prSet presAssocID="{F5743F91-009C-B545-9D80-50F5BDC1C668}" presName="gear1dstNode" presStyleLbl="node1" presStyleIdx="0" presStyleCnt="3"/>
      <dgm:spPr/>
      <dgm:t>
        <a:bodyPr/>
        <a:lstStyle/>
        <a:p>
          <a:endParaRPr lang="fr-FR"/>
        </a:p>
      </dgm:t>
    </dgm:pt>
    <dgm:pt modelId="{A7EBB099-BD59-6041-9A2F-3F299D3B4F64}" type="pres">
      <dgm:prSet presAssocID="{35183C15-A1E2-1243-8B56-BF47558FFE5F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AE9AE6A-CE96-EE4D-9CE8-47A02B75F4D8}" type="pres">
      <dgm:prSet presAssocID="{35183C15-A1E2-1243-8B56-BF47558FFE5F}" presName="gear2srcNode" presStyleLbl="node1" presStyleIdx="1" presStyleCnt="3"/>
      <dgm:spPr/>
      <dgm:t>
        <a:bodyPr/>
        <a:lstStyle/>
        <a:p>
          <a:endParaRPr lang="fr-FR"/>
        </a:p>
      </dgm:t>
    </dgm:pt>
    <dgm:pt modelId="{3BE9D2AF-157D-324D-952D-A4D2E43AB517}" type="pres">
      <dgm:prSet presAssocID="{35183C15-A1E2-1243-8B56-BF47558FFE5F}" presName="gear2dstNode" presStyleLbl="node1" presStyleIdx="1" presStyleCnt="3"/>
      <dgm:spPr/>
      <dgm:t>
        <a:bodyPr/>
        <a:lstStyle/>
        <a:p>
          <a:endParaRPr lang="fr-FR"/>
        </a:p>
      </dgm:t>
    </dgm:pt>
    <dgm:pt modelId="{11488D3B-08D9-A244-AF39-1276A3D76E25}" type="pres">
      <dgm:prSet presAssocID="{98C8CFBC-746D-0A4F-A51E-198C52910B8C}" presName="gear3" presStyleLbl="node1" presStyleIdx="2" presStyleCnt="3"/>
      <dgm:spPr/>
      <dgm:t>
        <a:bodyPr/>
        <a:lstStyle/>
        <a:p>
          <a:endParaRPr lang="fr-FR"/>
        </a:p>
      </dgm:t>
    </dgm:pt>
    <dgm:pt modelId="{0136E1FF-AEAB-6842-8B41-8D2E18E6918B}" type="pres">
      <dgm:prSet presAssocID="{98C8CFBC-746D-0A4F-A51E-198C52910B8C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9CD4B67-9832-534A-9FD3-32142F6DA301}" type="pres">
      <dgm:prSet presAssocID="{98C8CFBC-746D-0A4F-A51E-198C52910B8C}" presName="gear3srcNode" presStyleLbl="node1" presStyleIdx="2" presStyleCnt="3"/>
      <dgm:spPr/>
      <dgm:t>
        <a:bodyPr/>
        <a:lstStyle/>
        <a:p>
          <a:endParaRPr lang="fr-FR"/>
        </a:p>
      </dgm:t>
    </dgm:pt>
    <dgm:pt modelId="{8055837A-3655-D443-8F02-B7177A6C5517}" type="pres">
      <dgm:prSet presAssocID="{98C8CFBC-746D-0A4F-A51E-198C52910B8C}" presName="gear3dstNode" presStyleLbl="node1" presStyleIdx="2" presStyleCnt="3"/>
      <dgm:spPr/>
      <dgm:t>
        <a:bodyPr/>
        <a:lstStyle/>
        <a:p>
          <a:endParaRPr lang="fr-FR"/>
        </a:p>
      </dgm:t>
    </dgm:pt>
    <dgm:pt modelId="{825DE18F-6BFE-6D43-BEBC-6D00B49AC8F5}" type="pres">
      <dgm:prSet presAssocID="{59316D00-C8D9-C249-9396-156CEB4F1433}" presName="connector1" presStyleLbl="sibTrans2D1" presStyleIdx="0" presStyleCnt="3"/>
      <dgm:spPr/>
      <dgm:t>
        <a:bodyPr/>
        <a:lstStyle/>
        <a:p>
          <a:endParaRPr lang="fr-FR"/>
        </a:p>
      </dgm:t>
    </dgm:pt>
    <dgm:pt modelId="{4B621127-8812-3F47-B6B3-08BCD894774B}" type="pres">
      <dgm:prSet presAssocID="{2BAA6E91-87D6-E24D-8FD5-F046CD7D186C}" presName="connector2" presStyleLbl="sibTrans2D1" presStyleIdx="1" presStyleCnt="3"/>
      <dgm:spPr/>
      <dgm:t>
        <a:bodyPr/>
        <a:lstStyle/>
        <a:p>
          <a:endParaRPr lang="fr-FR"/>
        </a:p>
      </dgm:t>
    </dgm:pt>
    <dgm:pt modelId="{F02FAB88-F8DE-6848-A114-546E05CB427C}" type="pres">
      <dgm:prSet presAssocID="{6CDFD08F-72CD-5343-B32E-C1D725D60A80}" presName="connector3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B3DF8C32-60CB-D84D-A3C5-4687F9C67349}" srcId="{4F7D963D-653A-044C-B7A5-768C45F396CE}" destId="{35183C15-A1E2-1243-8B56-BF47558FFE5F}" srcOrd="1" destOrd="0" parTransId="{A34FED6C-4580-4C4C-B2C4-4B7279C2FC6D}" sibTransId="{2BAA6E91-87D6-E24D-8FD5-F046CD7D186C}"/>
    <dgm:cxn modelId="{B6471D4C-7A56-D948-B0BE-3CAAA02F5EBA}" type="presOf" srcId="{98C8CFBC-746D-0A4F-A51E-198C52910B8C}" destId="{11488D3B-08D9-A244-AF39-1276A3D76E25}" srcOrd="0" destOrd="0" presId="urn:microsoft.com/office/officeart/2005/8/layout/gear1"/>
    <dgm:cxn modelId="{831B7162-AB04-8444-8A94-DE29AE5057F7}" type="presOf" srcId="{F5743F91-009C-B545-9D80-50F5BDC1C668}" destId="{900C2E75-4F3A-2E4C-8C56-9855C310BC69}" srcOrd="0" destOrd="0" presId="urn:microsoft.com/office/officeart/2005/8/layout/gear1"/>
    <dgm:cxn modelId="{2228325A-DBDF-F145-8427-A4E570A9119D}" type="presOf" srcId="{98C8CFBC-746D-0A4F-A51E-198C52910B8C}" destId="{0136E1FF-AEAB-6842-8B41-8D2E18E6918B}" srcOrd="1" destOrd="0" presId="urn:microsoft.com/office/officeart/2005/8/layout/gear1"/>
    <dgm:cxn modelId="{778C413B-69C6-4944-BC6E-AC33CC091CE9}" type="presOf" srcId="{59316D00-C8D9-C249-9396-156CEB4F1433}" destId="{825DE18F-6BFE-6D43-BEBC-6D00B49AC8F5}" srcOrd="0" destOrd="0" presId="urn:microsoft.com/office/officeart/2005/8/layout/gear1"/>
    <dgm:cxn modelId="{14F8ADAD-DFBF-5D45-AFFE-185B46992A4B}" type="presOf" srcId="{6CDFD08F-72CD-5343-B32E-C1D725D60A80}" destId="{F02FAB88-F8DE-6848-A114-546E05CB427C}" srcOrd="0" destOrd="0" presId="urn:microsoft.com/office/officeart/2005/8/layout/gear1"/>
    <dgm:cxn modelId="{3D2B0E0F-82DE-0143-95E3-00EDD61A8603}" type="presOf" srcId="{F5743F91-009C-B545-9D80-50F5BDC1C668}" destId="{944A7E2A-1CC1-9C49-BBFC-C94283D7E4F6}" srcOrd="2" destOrd="0" presId="urn:microsoft.com/office/officeart/2005/8/layout/gear1"/>
    <dgm:cxn modelId="{47C79151-7351-FF45-AE8C-0ACA6D19E6DB}" type="presOf" srcId="{2BAA6E91-87D6-E24D-8FD5-F046CD7D186C}" destId="{4B621127-8812-3F47-B6B3-08BCD894774B}" srcOrd="0" destOrd="0" presId="urn:microsoft.com/office/officeart/2005/8/layout/gear1"/>
    <dgm:cxn modelId="{45711550-400D-7F43-9FBF-80D0420AA887}" type="presOf" srcId="{98C8CFBC-746D-0A4F-A51E-198C52910B8C}" destId="{19CD4B67-9832-534A-9FD3-32142F6DA301}" srcOrd="2" destOrd="0" presId="urn:microsoft.com/office/officeart/2005/8/layout/gear1"/>
    <dgm:cxn modelId="{178FD10B-E254-9241-BD49-58787FA37B21}" type="presOf" srcId="{F5743F91-009C-B545-9D80-50F5BDC1C668}" destId="{BB45A433-4776-354A-919A-C127679154BB}" srcOrd="1" destOrd="0" presId="urn:microsoft.com/office/officeart/2005/8/layout/gear1"/>
    <dgm:cxn modelId="{81412CC4-3DD4-494F-9411-22018DAE72EE}" type="presOf" srcId="{4F7D963D-653A-044C-B7A5-768C45F396CE}" destId="{3AC065D7-3E87-D74A-BE3A-56242381D38F}" srcOrd="0" destOrd="0" presId="urn:microsoft.com/office/officeart/2005/8/layout/gear1"/>
    <dgm:cxn modelId="{7BCC66B7-CFC7-4A48-B225-AA44CAA58096}" srcId="{4F7D963D-653A-044C-B7A5-768C45F396CE}" destId="{F5743F91-009C-B545-9D80-50F5BDC1C668}" srcOrd="0" destOrd="0" parTransId="{9D9EB012-9D7A-F449-820E-27F45C2C0923}" sibTransId="{59316D00-C8D9-C249-9396-156CEB4F1433}"/>
    <dgm:cxn modelId="{8C2DD921-31B1-D340-B216-442FDF86A00E}" srcId="{4F7D963D-653A-044C-B7A5-768C45F396CE}" destId="{98C8CFBC-746D-0A4F-A51E-198C52910B8C}" srcOrd="2" destOrd="0" parTransId="{D605D982-8C9A-E24F-92AA-516DFFABBC10}" sibTransId="{6CDFD08F-72CD-5343-B32E-C1D725D60A80}"/>
    <dgm:cxn modelId="{22FF2A66-5E95-BF49-9867-0CF96C065845}" type="presOf" srcId="{98C8CFBC-746D-0A4F-A51E-198C52910B8C}" destId="{8055837A-3655-D443-8F02-B7177A6C5517}" srcOrd="3" destOrd="0" presId="urn:microsoft.com/office/officeart/2005/8/layout/gear1"/>
    <dgm:cxn modelId="{2BD3C944-8C95-5D4A-AA67-39F23E4F556B}" type="presOf" srcId="{35183C15-A1E2-1243-8B56-BF47558FFE5F}" destId="{A7EBB099-BD59-6041-9A2F-3F299D3B4F64}" srcOrd="0" destOrd="0" presId="urn:microsoft.com/office/officeart/2005/8/layout/gear1"/>
    <dgm:cxn modelId="{FAEED78B-E040-FC4A-90F3-D673D70337AB}" type="presOf" srcId="{35183C15-A1E2-1243-8B56-BF47558FFE5F}" destId="{3BE9D2AF-157D-324D-952D-A4D2E43AB517}" srcOrd="2" destOrd="0" presId="urn:microsoft.com/office/officeart/2005/8/layout/gear1"/>
    <dgm:cxn modelId="{09F3E1EC-6401-2344-8A72-C0BE9BB98D67}" type="presOf" srcId="{35183C15-A1E2-1243-8B56-BF47558FFE5F}" destId="{9AE9AE6A-CE96-EE4D-9CE8-47A02B75F4D8}" srcOrd="1" destOrd="0" presId="urn:microsoft.com/office/officeart/2005/8/layout/gear1"/>
    <dgm:cxn modelId="{748CB8A5-51F1-BF4E-ABFB-174FF00A3AD8}" type="presParOf" srcId="{3AC065D7-3E87-D74A-BE3A-56242381D38F}" destId="{900C2E75-4F3A-2E4C-8C56-9855C310BC69}" srcOrd="0" destOrd="0" presId="urn:microsoft.com/office/officeart/2005/8/layout/gear1"/>
    <dgm:cxn modelId="{7E512654-477D-9849-B352-65CFEDFBAB0C}" type="presParOf" srcId="{3AC065D7-3E87-D74A-BE3A-56242381D38F}" destId="{BB45A433-4776-354A-919A-C127679154BB}" srcOrd="1" destOrd="0" presId="urn:microsoft.com/office/officeart/2005/8/layout/gear1"/>
    <dgm:cxn modelId="{73460F82-4239-434C-8BD3-3628F38602C6}" type="presParOf" srcId="{3AC065D7-3E87-D74A-BE3A-56242381D38F}" destId="{944A7E2A-1CC1-9C49-BBFC-C94283D7E4F6}" srcOrd="2" destOrd="0" presId="urn:microsoft.com/office/officeart/2005/8/layout/gear1"/>
    <dgm:cxn modelId="{51AAF019-2159-3D41-AE27-E49F6BFAFC88}" type="presParOf" srcId="{3AC065D7-3E87-D74A-BE3A-56242381D38F}" destId="{A7EBB099-BD59-6041-9A2F-3F299D3B4F64}" srcOrd="3" destOrd="0" presId="urn:microsoft.com/office/officeart/2005/8/layout/gear1"/>
    <dgm:cxn modelId="{1BA49A7C-42E6-2C4A-9250-AF2E939F4852}" type="presParOf" srcId="{3AC065D7-3E87-D74A-BE3A-56242381D38F}" destId="{9AE9AE6A-CE96-EE4D-9CE8-47A02B75F4D8}" srcOrd="4" destOrd="0" presId="urn:microsoft.com/office/officeart/2005/8/layout/gear1"/>
    <dgm:cxn modelId="{03D61E84-CA46-994D-8997-BC109630A115}" type="presParOf" srcId="{3AC065D7-3E87-D74A-BE3A-56242381D38F}" destId="{3BE9D2AF-157D-324D-952D-A4D2E43AB517}" srcOrd="5" destOrd="0" presId="urn:microsoft.com/office/officeart/2005/8/layout/gear1"/>
    <dgm:cxn modelId="{9D772AEE-5717-384D-8DE8-6354210D8355}" type="presParOf" srcId="{3AC065D7-3E87-D74A-BE3A-56242381D38F}" destId="{11488D3B-08D9-A244-AF39-1276A3D76E25}" srcOrd="6" destOrd="0" presId="urn:microsoft.com/office/officeart/2005/8/layout/gear1"/>
    <dgm:cxn modelId="{70B5AEAA-0BB7-1847-81B6-A3DE5A569782}" type="presParOf" srcId="{3AC065D7-3E87-D74A-BE3A-56242381D38F}" destId="{0136E1FF-AEAB-6842-8B41-8D2E18E6918B}" srcOrd="7" destOrd="0" presId="urn:microsoft.com/office/officeart/2005/8/layout/gear1"/>
    <dgm:cxn modelId="{88C893CE-C565-A446-88D3-64C7F526B372}" type="presParOf" srcId="{3AC065D7-3E87-D74A-BE3A-56242381D38F}" destId="{19CD4B67-9832-534A-9FD3-32142F6DA301}" srcOrd="8" destOrd="0" presId="urn:microsoft.com/office/officeart/2005/8/layout/gear1"/>
    <dgm:cxn modelId="{AD6ECB0E-BEF2-CE4B-A320-3E2D0BDF24FE}" type="presParOf" srcId="{3AC065D7-3E87-D74A-BE3A-56242381D38F}" destId="{8055837A-3655-D443-8F02-B7177A6C5517}" srcOrd="9" destOrd="0" presId="urn:microsoft.com/office/officeart/2005/8/layout/gear1"/>
    <dgm:cxn modelId="{4A9B69BB-CF6B-194A-9809-34BCFC108DAB}" type="presParOf" srcId="{3AC065D7-3E87-D74A-BE3A-56242381D38F}" destId="{825DE18F-6BFE-6D43-BEBC-6D00B49AC8F5}" srcOrd="10" destOrd="0" presId="urn:microsoft.com/office/officeart/2005/8/layout/gear1"/>
    <dgm:cxn modelId="{6EF5C2F2-1650-C640-96D0-6CAB5F0C767A}" type="presParOf" srcId="{3AC065D7-3E87-D74A-BE3A-56242381D38F}" destId="{4B621127-8812-3F47-B6B3-08BCD894774B}" srcOrd="11" destOrd="0" presId="urn:microsoft.com/office/officeart/2005/8/layout/gear1"/>
    <dgm:cxn modelId="{9930DC32-54C6-6242-B569-962D7346EEFF}" type="presParOf" srcId="{3AC065D7-3E87-D74A-BE3A-56242381D38F}" destId="{F02FAB88-F8DE-6848-A114-546E05CB427C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13A3777-1A04-7647-AD93-A3110C4F368F}" type="doc">
      <dgm:prSet loTypeId="urn:microsoft.com/office/officeart/2005/8/layout/equation2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0BE9A38D-AA7C-004B-B5B6-D0ECA72348FE}">
      <dgm:prSet phldrT="[Texte]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fr-FR" dirty="0" err="1" smtClean="0"/>
            <a:t>Interchange</a:t>
          </a:r>
          <a:r>
            <a:rPr lang="fr-FR" dirty="0" smtClean="0"/>
            <a:t> </a:t>
          </a:r>
          <a:r>
            <a:rPr lang="fr-FR" dirty="0" err="1" smtClean="0"/>
            <a:t>fees</a:t>
          </a:r>
          <a:endParaRPr lang="fr-FR" dirty="0"/>
        </a:p>
      </dgm:t>
    </dgm:pt>
    <dgm:pt modelId="{9DBCFD75-DC31-6F40-A76D-76D69FB1BB2F}" type="parTrans" cxnId="{37C34773-6A14-CD41-9735-77C531591917}">
      <dgm:prSet/>
      <dgm:spPr/>
      <dgm:t>
        <a:bodyPr/>
        <a:lstStyle/>
        <a:p>
          <a:endParaRPr lang="fr-FR"/>
        </a:p>
      </dgm:t>
    </dgm:pt>
    <dgm:pt modelId="{A1E4CA34-3F53-AF4C-AF96-E31803142B39}" type="sibTrans" cxnId="{37C34773-6A14-CD41-9735-77C531591917}">
      <dgm:prSet/>
      <dgm:spPr/>
      <dgm:t>
        <a:bodyPr/>
        <a:lstStyle/>
        <a:p>
          <a:endParaRPr lang="fr-FR"/>
        </a:p>
      </dgm:t>
    </dgm:pt>
    <dgm:pt modelId="{1076B223-5553-8749-B7E3-D226EEB891AD}">
      <dgm:prSet phldrT="[Texte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fr-FR" dirty="0" err="1" smtClean="0"/>
            <a:t>Liabiliaty</a:t>
          </a:r>
          <a:r>
            <a:rPr lang="fr-FR" dirty="0" smtClean="0"/>
            <a:t> </a:t>
          </a:r>
          <a:r>
            <a:rPr lang="fr-FR" dirty="0" err="1" smtClean="0"/>
            <a:t>regimes</a:t>
          </a:r>
          <a:endParaRPr lang="fr-FR" dirty="0"/>
        </a:p>
      </dgm:t>
    </dgm:pt>
    <dgm:pt modelId="{BEAEF9A4-91AA-5646-ABA7-29E0B468AB06}" type="parTrans" cxnId="{721A754D-6BF9-DF40-8C65-892713A31243}">
      <dgm:prSet/>
      <dgm:spPr/>
      <dgm:t>
        <a:bodyPr/>
        <a:lstStyle/>
        <a:p>
          <a:endParaRPr lang="fr-FR"/>
        </a:p>
      </dgm:t>
    </dgm:pt>
    <dgm:pt modelId="{8232D539-762B-8547-941C-BE6992B307DA}" type="sibTrans" cxnId="{721A754D-6BF9-DF40-8C65-892713A31243}">
      <dgm:prSet/>
      <dgm:spPr/>
      <dgm:t>
        <a:bodyPr/>
        <a:lstStyle/>
        <a:p>
          <a:endParaRPr lang="fr-FR"/>
        </a:p>
      </dgm:t>
    </dgm:pt>
    <dgm:pt modelId="{E45A873A-5937-ED40-8C66-30B08A784B91}">
      <dgm:prSet phldrT="[Texte]"/>
      <dgm:spPr>
        <a:solidFill>
          <a:schemeClr val="bg2">
            <a:lumMod val="75000"/>
          </a:schemeClr>
        </a:solidFill>
      </dgm:spPr>
      <dgm:t>
        <a:bodyPr/>
        <a:lstStyle/>
        <a:p>
          <a:r>
            <a:rPr lang="fr-FR" dirty="0" err="1" smtClean="0"/>
            <a:t>Tranaction</a:t>
          </a:r>
          <a:r>
            <a:rPr lang="fr-FR" dirty="0" smtClean="0"/>
            <a:t> volume</a:t>
          </a:r>
          <a:endParaRPr lang="fr-FR" dirty="0"/>
        </a:p>
      </dgm:t>
    </dgm:pt>
    <dgm:pt modelId="{252266D7-CECA-6242-B7FD-B8F657BD55BD}" type="parTrans" cxnId="{9CC174F8-35FB-3447-8DE3-ACE06F9123EB}">
      <dgm:prSet/>
      <dgm:spPr/>
      <dgm:t>
        <a:bodyPr/>
        <a:lstStyle/>
        <a:p>
          <a:endParaRPr lang="fr-FR"/>
        </a:p>
      </dgm:t>
    </dgm:pt>
    <dgm:pt modelId="{672BF755-B421-4640-B5A3-F5CAA1C14990}" type="sibTrans" cxnId="{9CC174F8-35FB-3447-8DE3-ACE06F9123EB}">
      <dgm:prSet/>
      <dgm:spPr/>
      <dgm:t>
        <a:bodyPr/>
        <a:lstStyle/>
        <a:p>
          <a:endParaRPr lang="fr-FR"/>
        </a:p>
      </dgm:t>
    </dgm:pt>
    <dgm:pt modelId="{44C8ABBB-D341-E04D-BF75-223528CECFA8}" type="pres">
      <dgm:prSet presAssocID="{213A3777-1A04-7647-AD93-A3110C4F368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F1EE9E9-F0D5-824C-AA21-5D20B45C18BA}" type="pres">
      <dgm:prSet presAssocID="{213A3777-1A04-7647-AD93-A3110C4F368F}" presName="vNodes" presStyleCnt="0"/>
      <dgm:spPr/>
    </dgm:pt>
    <dgm:pt modelId="{68FDE8CF-4BCE-0144-B2E2-21D78957E809}" type="pres">
      <dgm:prSet presAssocID="{0BE9A38D-AA7C-004B-B5B6-D0ECA72348FE}" presName="node" presStyleLbl="node1" presStyleIdx="0" presStyleCnt="3" custLinFactNeighborX="1790" custLinFactNeighborY="-157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AF5306-8A3C-D944-99B6-35D15C1A0C97}" type="pres">
      <dgm:prSet presAssocID="{A1E4CA34-3F53-AF4C-AF96-E31803142B39}" presName="spacerT" presStyleCnt="0"/>
      <dgm:spPr/>
    </dgm:pt>
    <dgm:pt modelId="{4D7EBFFD-AF30-2948-9D11-13EEF3980CD8}" type="pres">
      <dgm:prSet presAssocID="{A1E4CA34-3F53-AF4C-AF96-E31803142B39}" presName="sibTrans" presStyleLbl="sibTrans2D1" presStyleIdx="0" presStyleCnt="2"/>
      <dgm:spPr/>
      <dgm:t>
        <a:bodyPr/>
        <a:lstStyle/>
        <a:p>
          <a:endParaRPr lang="fr-FR"/>
        </a:p>
      </dgm:t>
    </dgm:pt>
    <dgm:pt modelId="{662DB970-A29A-B748-A215-28029BB36438}" type="pres">
      <dgm:prSet presAssocID="{A1E4CA34-3F53-AF4C-AF96-E31803142B39}" presName="spacerB" presStyleCnt="0"/>
      <dgm:spPr/>
    </dgm:pt>
    <dgm:pt modelId="{E238453C-32AB-9C44-BCA6-6FEBB478823C}" type="pres">
      <dgm:prSet presAssocID="{1076B223-5553-8749-B7E3-D226EEB891AD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082D2C-F10E-2D48-B3C9-88379BE12EFF}" type="pres">
      <dgm:prSet presAssocID="{213A3777-1A04-7647-AD93-A3110C4F368F}" presName="sibTransLast" presStyleLbl="sibTrans2D1" presStyleIdx="1" presStyleCnt="2" custLinFactNeighborX="-15525" custLinFactNeighborY="-38189"/>
      <dgm:spPr/>
      <dgm:t>
        <a:bodyPr/>
        <a:lstStyle/>
        <a:p>
          <a:endParaRPr lang="fr-FR"/>
        </a:p>
      </dgm:t>
    </dgm:pt>
    <dgm:pt modelId="{80FC8330-9E6C-E448-ABF2-445F2A405144}" type="pres">
      <dgm:prSet presAssocID="{213A3777-1A04-7647-AD93-A3110C4F368F}" presName="connectorText" presStyleLbl="sibTrans2D1" presStyleIdx="1" presStyleCnt="2"/>
      <dgm:spPr/>
      <dgm:t>
        <a:bodyPr/>
        <a:lstStyle/>
        <a:p>
          <a:endParaRPr lang="fr-FR"/>
        </a:p>
      </dgm:t>
    </dgm:pt>
    <dgm:pt modelId="{6FA629EB-98A3-C849-972C-CF11BF3B6515}" type="pres">
      <dgm:prSet presAssocID="{213A3777-1A04-7647-AD93-A3110C4F368F}" presName="lastNode" presStyleLbl="node1" presStyleIdx="2" presStyleCnt="3" custScaleX="49581" custScaleY="48381" custLinFactNeighborX="4862" custLinFactNeighborY="-2520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FA22A1F-FCE8-D041-9BCC-17D362E82513}" type="presOf" srcId="{8232D539-762B-8547-941C-BE6992B307DA}" destId="{80FC8330-9E6C-E448-ABF2-445F2A405144}" srcOrd="1" destOrd="0" presId="urn:microsoft.com/office/officeart/2005/8/layout/equation2"/>
    <dgm:cxn modelId="{37C34773-6A14-CD41-9735-77C531591917}" srcId="{213A3777-1A04-7647-AD93-A3110C4F368F}" destId="{0BE9A38D-AA7C-004B-B5B6-D0ECA72348FE}" srcOrd="0" destOrd="0" parTransId="{9DBCFD75-DC31-6F40-A76D-76D69FB1BB2F}" sibTransId="{A1E4CA34-3F53-AF4C-AF96-E31803142B39}"/>
    <dgm:cxn modelId="{9CC174F8-35FB-3447-8DE3-ACE06F9123EB}" srcId="{213A3777-1A04-7647-AD93-A3110C4F368F}" destId="{E45A873A-5937-ED40-8C66-30B08A784B91}" srcOrd="2" destOrd="0" parTransId="{252266D7-CECA-6242-B7FD-B8F657BD55BD}" sibTransId="{672BF755-B421-4640-B5A3-F5CAA1C14990}"/>
    <dgm:cxn modelId="{C9BC010D-F5B8-F24C-A204-1C29CE7D9E79}" type="presOf" srcId="{0BE9A38D-AA7C-004B-B5B6-D0ECA72348FE}" destId="{68FDE8CF-4BCE-0144-B2E2-21D78957E809}" srcOrd="0" destOrd="0" presId="urn:microsoft.com/office/officeart/2005/8/layout/equation2"/>
    <dgm:cxn modelId="{53BAFC8D-6AAF-0D4D-B17C-2D74391E4B97}" type="presOf" srcId="{8232D539-762B-8547-941C-BE6992B307DA}" destId="{CF082D2C-F10E-2D48-B3C9-88379BE12EFF}" srcOrd="0" destOrd="0" presId="urn:microsoft.com/office/officeart/2005/8/layout/equation2"/>
    <dgm:cxn modelId="{721A754D-6BF9-DF40-8C65-892713A31243}" srcId="{213A3777-1A04-7647-AD93-A3110C4F368F}" destId="{1076B223-5553-8749-B7E3-D226EEB891AD}" srcOrd="1" destOrd="0" parTransId="{BEAEF9A4-91AA-5646-ABA7-29E0B468AB06}" sibTransId="{8232D539-762B-8547-941C-BE6992B307DA}"/>
    <dgm:cxn modelId="{3A91D4D2-7FFD-5E46-AF8C-C43E99080E63}" type="presOf" srcId="{E45A873A-5937-ED40-8C66-30B08A784B91}" destId="{6FA629EB-98A3-C849-972C-CF11BF3B6515}" srcOrd="0" destOrd="0" presId="urn:microsoft.com/office/officeart/2005/8/layout/equation2"/>
    <dgm:cxn modelId="{3629E1C4-2951-2C46-B01E-CE49EA6A7F05}" type="presOf" srcId="{A1E4CA34-3F53-AF4C-AF96-E31803142B39}" destId="{4D7EBFFD-AF30-2948-9D11-13EEF3980CD8}" srcOrd="0" destOrd="0" presId="urn:microsoft.com/office/officeart/2005/8/layout/equation2"/>
    <dgm:cxn modelId="{80A32DF4-4189-BE41-921D-484409D90446}" type="presOf" srcId="{1076B223-5553-8749-B7E3-D226EEB891AD}" destId="{E238453C-32AB-9C44-BCA6-6FEBB478823C}" srcOrd="0" destOrd="0" presId="urn:microsoft.com/office/officeart/2005/8/layout/equation2"/>
    <dgm:cxn modelId="{E1791CA6-28F4-5F48-9E49-C66E626ECD8B}" type="presOf" srcId="{213A3777-1A04-7647-AD93-A3110C4F368F}" destId="{44C8ABBB-D341-E04D-BF75-223528CECFA8}" srcOrd="0" destOrd="0" presId="urn:microsoft.com/office/officeart/2005/8/layout/equation2"/>
    <dgm:cxn modelId="{99A4EB95-90E3-B04A-B809-12D19A71723F}" type="presParOf" srcId="{44C8ABBB-D341-E04D-BF75-223528CECFA8}" destId="{4F1EE9E9-F0D5-824C-AA21-5D20B45C18BA}" srcOrd="0" destOrd="0" presId="urn:microsoft.com/office/officeart/2005/8/layout/equation2"/>
    <dgm:cxn modelId="{91027291-4630-6640-8152-CD064C34E0BD}" type="presParOf" srcId="{4F1EE9E9-F0D5-824C-AA21-5D20B45C18BA}" destId="{68FDE8CF-4BCE-0144-B2E2-21D78957E809}" srcOrd="0" destOrd="0" presId="urn:microsoft.com/office/officeart/2005/8/layout/equation2"/>
    <dgm:cxn modelId="{3B473D3F-975D-5C4B-8E53-7642AA102935}" type="presParOf" srcId="{4F1EE9E9-F0D5-824C-AA21-5D20B45C18BA}" destId="{FFAF5306-8A3C-D944-99B6-35D15C1A0C97}" srcOrd="1" destOrd="0" presId="urn:microsoft.com/office/officeart/2005/8/layout/equation2"/>
    <dgm:cxn modelId="{A3907D92-26ED-764D-8101-ED439A476C90}" type="presParOf" srcId="{4F1EE9E9-F0D5-824C-AA21-5D20B45C18BA}" destId="{4D7EBFFD-AF30-2948-9D11-13EEF3980CD8}" srcOrd="2" destOrd="0" presId="urn:microsoft.com/office/officeart/2005/8/layout/equation2"/>
    <dgm:cxn modelId="{025CF1FA-135F-0D45-A16C-BAEBD3F7B708}" type="presParOf" srcId="{4F1EE9E9-F0D5-824C-AA21-5D20B45C18BA}" destId="{662DB970-A29A-B748-A215-28029BB36438}" srcOrd="3" destOrd="0" presId="urn:microsoft.com/office/officeart/2005/8/layout/equation2"/>
    <dgm:cxn modelId="{EAEFE9AE-5324-A441-94BE-889355AB1721}" type="presParOf" srcId="{4F1EE9E9-F0D5-824C-AA21-5D20B45C18BA}" destId="{E238453C-32AB-9C44-BCA6-6FEBB478823C}" srcOrd="4" destOrd="0" presId="urn:microsoft.com/office/officeart/2005/8/layout/equation2"/>
    <dgm:cxn modelId="{1273BAE4-D1EA-5B4C-8837-6F567467EC21}" type="presParOf" srcId="{44C8ABBB-D341-E04D-BF75-223528CECFA8}" destId="{CF082D2C-F10E-2D48-B3C9-88379BE12EFF}" srcOrd="1" destOrd="0" presId="urn:microsoft.com/office/officeart/2005/8/layout/equation2"/>
    <dgm:cxn modelId="{9376C16D-87DA-4B49-B81B-5FF8463FFB8D}" type="presParOf" srcId="{CF082D2C-F10E-2D48-B3C9-88379BE12EFF}" destId="{80FC8330-9E6C-E448-ABF2-445F2A405144}" srcOrd="0" destOrd="0" presId="urn:microsoft.com/office/officeart/2005/8/layout/equation2"/>
    <dgm:cxn modelId="{77C80697-EB25-6F4E-B3B6-F3A3A2B5C866}" type="presParOf" srcId="{44C8ABBB-D341-E04D-BF75-223528CECFA8}" destId="{6FA629EB-98A3-C849-972C-CF11BF3B6515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693A1E9-E7BE-E449-AEA8-279F29C85EFE}" type="doc">
      <dgm:prSet loTypeId="urn:microsoft.com/office/officeart/2008/layout/HorizontalMultiLevelHierarchy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1F93C3B-0B91-4547-8C5A-28081933E8E4}">
      <dgm:prSet phldrT="[Texte]" phldr="1"/>
      <dgm:spPr/>
      <dgm:t>
        <a:bodyPr/>
        <a:lstStyle/>
        <a:p>
          <a:endParaRPr lang="fr-FR" dirty="0"/>
        </a:p>
      </dgm:t>
    </dgm:pt>
    <dgm:pt modelId="{6472580C-AF9C-5C41-83EF-840286036464}" type="parTrans" cxnId="{9BF50CAB-8417-B34E-B168-0ED2975187B6}">
      <dgm:prSet/>
      <dgm:spPr/>
      <dgm:t>
        <a:bodyPr/>
        <a:lstStyle/>
        <a:p>
          <a:endParaRPr lang="fr-FR"/>
        </a:p>
      </dgm:t>
    </dgm:pt>
    <dgm:pt modelId="{89C128A6-0464-3C4D-A225-82FE0A5B1ACF}" type="sibTrans" cxnId="{9BF50CAB-8417-B34E-B168-0ED2975187B6}">
      <dgm:prSet/>
      <dgm:spPr/>
      <dgm:t>
        <a:bodyPr/>
        <a:lstStyle/>
        <a:p>
          <a:endParaRPr lang="fr-FR"/>
        </a:p>
      </dgm:t>
    </dgm:pt>
    <dgm:pt modelId="{DB4EDFF6-2526-DF4F-BB78-CC8A2D05FE90}">
      <dgm:prSet phldrT="[Texte]"/>
      <dgm:spPr>
        <a:noFill/>
      </dgm:spPr>
      <dgm:t>
        <a:bodyPr/>
        <a:lstStyle/>
        <a:p>
          <a:r>
            <a:rPr lang="fr-FR" dirty="0" smtClean="0">
              <a:solidFill>
                <a:srgbClr val="000000"/>
              </a:solidFill>
            </a:rPr>
            <a:t>Merchant </a:t>
          </a:r>
          <a:r>
            <a:rPr lang="fr-FR" dirty="0" err="1" smtClean="0">
              <a:solidFill>
                <a:srgbClr val="000000"/>
              </a:solidFill>
            </a:rPr>
            <a:t>investment</a:t>
          </a:r>
          <a:endParaRPr lang="fr-FR" dirty="0">
            <a:solidFill>
              <a:srgbClr val="000000"/>
            </a:solidFill>
          </a:endParaRPr>
        </a:p>
      </dgm:t>
    </dgm:pt>
    <dgm:pt modelId="{F93AD9C7-5A86-C246-B1CE-6B52887C7F77}" type="parTrans" cxnId="{CDA219E2-757F-394A-B196-A3C5B62E1498}">
      <dgm:prSet/>
      <dgm:spPr/>
      <dgm:t>
        <a:bodyPr/>
        <a:lstStyle/>
        <a:p>
          <a:endParaRPr lang="fr-FR"/>
        </a:p>
      </dgm:t>
    </dgm:pt>
    <dgm:pt modelId="{D5EA392E-CCA5-304C-9111-173BD7866287}" type="sibTrans" cxnId="{CDA219E2-757F-394A-B196-A3C5B62E1498}">
      <dgm:prSet/>
      <dgm:spPr/>
      <dgm:t>
        <a:bodyPr/>
        <a:lstStyle/>
        <a:p>
          <a:endParaRPr lang="fr-FR"/>
        </a:p>
      </dgm:t>
    </dgm:pt>
    <dgm:pt modelId="{E47A9482-F141-804A-A88C-4632EAEF438D}">
      <dgm:prSet phldrT="[Texte]"/>
      <dgm:spPr>
        <a:noFill/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Platform </a:t>
          </a:r>
          <a:r>
            <a:rPr lang="fr-FR" dirty="0" err="1" smtClean="0">
              <a:solidFill>
                <a:schemeClr val="tx1"/>
              </a:solidFill>
            </a:rPr>
            <a:t>investment</a:t>
          </a:r>
          <a:endParaRPr lang="fr-FR" dirty="0">
            <a:solidFill>
              <a:schemeClr val="tx1"/>
            </a:solidFill>
          </a:endParaRPr>
        </a:p>
      </dgm:t>
    </dgm:pt>
    <dgm:pt modelId="{34CD77AF-30DF-8A45-B859-F513F1BB4399}" type="parTrans" cxnId="{0A9B4E52-46E1-4441-A174-2553A0DD147C}">
      <dgm:prSet/>
      <dgm:spPr/>
      <dgm:t>
        <a:bodyPr/>
        <a:lstStyle/>
        <a:p>
          <a:endParaRPr lang="fr-FR"/>
        </a:p>
      </dgm:t>
    </dgm:pt>
    <dgm:pt modelId="{755AEBF6-60FC-9443-BD9C-2416B37CE8E5}" type="sibTrans" cxnId="{0A9B4E52-46E1-4441-A174-2553A0DD147C}">
      <dgm:prSet/>
      <dgm:spPr/>
      <dgm:t>
        <a:bodyPr/>
        <a:lstStyle/>
        <a:p>
          <a:endParaRPr lang="fr-FR"/>
        </a:p>
      </dgm:t>
    </dgm:pt>
    <dgm:pt modelId="{F7E02EEE-9D07-2F42-BA41-1D2D65266CF1}">
      <dgm:prSet phldrT="[Texte]"/>
      <dgm:spPr>
        <a:noFill/>
      </dgm:spPr>
      <dgm:t>
        <a:bodyPr/>
        <a:lstStyle/>
        <a:p>
          <a:r>
            <a:rPr lang="fr-FR" dirty="0" smtClean="0">
              <a:solidFill>
                <a:schemeClr val="tx1"/>
              </a:solidFill>
            </a:rPr>
            <a:t>Bank       </a:t>
          </a:r>
          <a:r>
            <a:rPr lang="fr-FR" dirty="0" err="1" smtClean="0">
              <a:solidFill>
                <a:schemeClr val="tx1"/>
              </a:solidFill>
            </a:rPr>
            <a:t>investment</a:t>
          </a:r>
          <a:endParaRPr lang="fr-FR" dirty="0">
            <a:solidFill>
              <a:schemeClr val="tx1"/>
            </a:solidFill>
          </a:endParaRPr>
        </a:p>
      </dgm:t>
    </dgm:pt>
    <dgm:pt modelId="{0F2CDD08-7C8C-9C48-883C-5701AEDB6FE6}" type="parTrans" cxnId="{921E6A78-E9A7-AD41-99F0-02D4B2FC85FA}">
      <dgm:prSet/>
      <dgm:spPr/>
      <dgm:t>
        <a:bodyPr/>
        <a:lstStyle/>
        <a:p>
          <a:endParaRPr lang="fr-FR"/>
        </a:p>
      </dgm:t>
    </dgm:pt>
    <dgm:pt modelId="{BA0CC053-63BD-764F-87EF-694F8B039DB5}" type="sibTrans" cxnId="{921E6A78-E9A7-AD41-99F0-02D4B2FC85FA}">
      <dgm:prSet/>
      <dgm:spPr/>
      <dgm:t>
        <a:bodyPr/>
        <a:lstStyle/>
        <a:p>
          <a:endParaRPr lang="fr-FR"/>
        </a:p>
      </dgm:t>
    </dgm:pt>
    <dgm:pt modelId="{B8D9EA6A-F67D-5A49-9927-62632E308FDF}" type="pres">
      <dgm:prSet presAssocID="{9693A1E9-E7BE-E449-AEA8-279F29C85EFE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7E6FBEE-4683-5049-8666-41602FDBF9DB}" type="pres">
      <dgm:prSet presAssocID="{81F93C3B-0B91-4547-8C5A-28081933E8E4}" presName="root1" presStyleCnt="0"/>
      <dgm:spPr/>
    </dgm:pt>
    <dgm:pt modelId="{9C09B465-CC2B-6D41-A3D5-2860FEFD3C27}" type="pres">
      <dgm:prSet presAssocID="{81F93C3B-0B91-4547-8C5A-28081933E8E4}" presName="LevelOneTextNode" presStyleLbl="node0" presStyleIdx="0" presStyleCnt="1" custScaleX="6111" custScaleY="93667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30262B4-484B-A541-8DA9-5386D556317A}" type="pres">
      <dgm:prSet presAssocID="{81F93C3B-0B91-4547-8C5A-28081933E8E4}" presName="level2hierChild" presStyleCnt="0"/>
      <dgm:spPr/>
    </dgm:pt>
    <dgm:pt modelId="{F82F694C-19F0-D341-9532-E8D378D97826}" type="pres">
      <dgm:prSet presAssocID="{F93AD9C7-5A86-C246-B1CE-6B52887C7F77}" presName="conn2-1" presStyleLbl="parChTrans1D2" presStyleIdx="0" presStyleCnt="3"/>
      <dgm:spPr/>
      <dgm:t>
        <a:bodyPr/>
        <a:lstStyle/>
        <a:p>
          <a:endParaRPr lang="fr-FR"/>
        </a:p>
      </dgm:t>
    </dgm:pt>
    <dgm:pt modelId="{6E02C959-E365-0940-BB0A-74BD15A295C4}" type="pres">
      <dgm:prSet presAssocID="{F93AD9C7-5A86-C246-B1CE-6B52887C7F77}" presName="connTx" presStyleLbl="parChTrans1D2" presStyleIdx="0" presStyleCnt="3"/>
      <dgm:spPr/>
      <dgm:t>
        <a:bodyPr/>
        <a:lstStyle/>
        <a:p>
          <a:endParaRPr lang="fr-FR"/>
        </a:p>
      </dgm:t>
    </dgm:pt>
    <dgm:pt modelId="{914ED53C-1204-4743-908C-B7CEC792CFBF}" type="pres">
      <dgm:prSet presAssocID="{DB4EDFF6-2526-DF4F-BB78-CC8A2D05FE90}" presName="root2" presStyleCnt="0"/>
      <dgm:spPr/>
    </dgm:pt>
    <dgm:pt modelId="{F747BCCE-8966-5345-AC50-FEBF02E305F9}" type="pres">
      <dgm:prSet presAssocID="{DB4EDFF6-2526-DF4F-BB78-CC8A2D05FE90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3A5EE72-61D2-8F4A-AEF7-8EB66C7737D6}" type="pres">
      <dgm:prSet presAssocID="{DB4EDFF6-2526-DF4F-BB78-CC8A2D05FE90}" presName="level3hierChild" presStyleCnt="0"/>
      <dgm:spPr/>
    </dgm:pt>
    <dgm:pt modelId="{96FD2CE4-387E-834B-9223-1AD80318A1A6}" type="pres">
      <dgm:prSet presAssocID="{34CD77AF-30DF-8A45-B859-F513F1BB4399}" presName="conn2-1" presStyleLbl="parChTrans1D2" presStyleIdx="1" presStyleCnt="3"/>
      <dgm:spPr/>
      <dgm:t>
        <a:bodyPr/>
        <a:lstStyle/>
        <a:p>
          <a:endParaRPr lang="fr-FR"/>
        </a:p>
      </dgm:t>
    </dgm:pt>
    <dgm:pt modelId="{B5C807A7-4888-3845-A59C-656DF2CA1296}" type="pres">
      <dgm:prSet presAssocID="{34CD77AF-30DF-8A45-B859-F513F1BB4399}" presName="connTx" presStyleLbl="parChTrans1D2" presStyleIdx="1" presStyleCnt="3"/>
      <dgm:spPr/>
      <dgm:t>
        <a:bodyPr/>
        <a:lstStyle/>
        <a:p>
          <a:endParaRPr lang="fr-FR"/>
        </a:p>
      </dgm:t>
    </dgm:pt>
    <dgm:pt modelId="{3C1D003E-E2C0-214C-9F50-C7ADC47DD984}" type="pres">
      <dgm:prSet presAssocID="{E47A9482-F141-804A-A88C-4632EAEF438D}" presName="root2" presStyleCnt="0"/>
      <dgm:spPr/>
    </dgm:pt>
    <dgm:pt modelId="{5135D355-5EE1-404D-A548-18073310536A}" type="pres">
      <dgm:prSet presAssocID="{E47A9482-F141-804A-A88C-4632EAEF438D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0FDF1C58-8298-F242-B58A-22CF804381D5}" type="pres">
      <dgm:prSet presAssocID="{E47A9482-F141-804A-A88C-4632EAEF438D}" presName="level3hierChild" presStyleCnt="0"/>
      <dgm:spPr/>
    </dgm:pt>
    <dgm:pt modelId="{FFEC033D-B0D1-D448-A056-5554957E4459}" type="pres">
      <dgm:prSet presAssocID="{0F2CDD08-7C8C-9C48-883C-5701AEDB6FE6}" presName="conn2-1" presStyleLbl="parChTrans1D2" presStyleIdx="2" presStyleCnt="3"/>
      <dgm:spPr/>
      <dgm:t>
        <a:bodyPr/>
        <a:lstStyle/>
        <a:p>
          <a:endParaRPr lang="fr-FR"/>
        </a:p>
      </dgm:t>
    </dgm:pt>
    <dgm:pt modelId="{B4039B2B-6F09-F644-BD6F-9ABFEB5B024E}" type="pres">
      <dgm:prSet presAssocID="{0F2CDD08-7C8C-9C48-883C-5701AEDB6FE6}" presName="connTx" presStyleLbl="parChTrans1D2" presStyleIdx="2" presStyleCnt="3"/>
      <dgm:spPr/>
      <dgm:t>
        <a:bodyPr/>
        <a:lstStyle/>
        <a:p>
          <a:endParaRPr lang="fr-FR"/>
        </a:p>
      </dgm:t>
    </dgm:pt>
    <dgm:pt modelId="{99040C22-DD3B-D54E-8F5F-BD8C4CE3DCDF}" type="pres">
      <dgm:prSet presAssocID="{F7E02EEE-9D07-2F42-BA41-1D2D65266CF1}" presName="root2" presStyleCnt="0"/>
      <dgm:spPr/>
    </dgm:pt>
    <dgm:pt modelId="{12D5F218-E6A8-4E42-84BC-E0B00AEA7543}" type="pres">
      <dgm:prSet presAssocID="{F7E02EEE-9D07-2F42-BA41-1D2D65266CF1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F1D8E14-9AB4-994E-8ACC-24830A45128F}" type="pres">
      <dgm:prSet presAssocID="{F7E02EEE-9D07-2F42-BA41-1D2D65266CF1}" presName="level3hierChild" presStyleCnt="0"/>
      <dgm:spPr/>
    </dgm:pt>
  </dgm:ptLst>
  <dgm:cxnLst>
    <dgm:cxn modelId="{CDA219E2-757F-394A-B196-A3C5B62E1498}" srcId="{81F93C3B-0B91-4547-8C5A-28081933E8E4}" destId="{DB4EDFF6-2526-DF4F-BB78-CC8A2D05FE90}" srcOrd="0" destOrd="0" parTransId="{F93AD9C7-5A86-C246-B1CE-6B52887C7F77}" sibTransId="{D5EA392E-CCA5-304C-9111-173BD7866287}"/>
    <dgm:cxn modelId="{BA5BF3C4-4BC5-4047-8FDF-76D7F2AD8E1E}" type="presOf" srcId="{9693A1E9-E7BE-E449-AEA8-279F29C85EFE}" destId="{B8D9EA6A-F67D-5A49-9927-62632E308FDF}" srcOrd="0" destOrd="0" presId="urn:microsoft.com/office/officeart/2008/layout/HorizontalMultiLevelHierarchy"/>
    <dgm:cxn modelId="{2DB2A470-EAE6-E148-B4B7-FABE99AD9BDE}" type="presOf" srcId="{81F93C3B-0B91-4547-8C5A-28081933E8E4}" destId="{9C09B465-CC2B-6D41-A3D5-2860FEFD3C27}" srcOrd="0" destOrd="0" presId="urn:microsoft.com/office/officeart/2008/layout/HorizontalMultiLevelHierarchy"/>
    <dgm:cxn modelId="{9BF50CAB-8417-B34E-B168-0ED2975187B6}" srcId="{9693A1E9-E7BE-E449-AEA8-279F29C85EFE}" destId="{81F93C3B-0B91-4547-8C5A-28081933E8E4}" srcOrd="0" destOrd="0" parTransId="{6472580C-AF9C-5C41-83EF-840286036464}" sibTransId="{89C128A6-0464-3C4D-A225-82FE0A5B1ACF}"/>
    <dgm:cxn modelId="{9B1428B6-D2A5-6D45-9447-AC8A058A5180}" type="presOf" srcId="{34CD77AF-30DF-8A45-B859-F513F1BB4399}" destId="{B5C807A7-4888-3845-A59C-656DF2CA1296}" srcOrd="1" destOrd="0" presId="urn:microsoft.com/office/officeart/2008/layout/HorizontalMultiLevelHierarchy"/>
    <dgm:cxn modelId="{79E768B8-6471-4648-941E-4A0424EFB9D2}" type="presOf" srcId="{DB4EDFF6-2526-DF4F-BB78-CC8A2D05FE90}" destId="{F747BCCE-8966-5345-AC50-FEBF02E305F9}" srcOrd="0" destOrd="0" presId="urn:microsoft.com/office/officeart/2008/layout/HorizontalMultiLevelHierarchy"/>
    <dgm:cxn modelId="{8F5513D7-ED4E-5441-8711-0A455D1B8F57}" type="presOf" srcId="{F93AD9C7-5A86-C246-B1CE-6B52887C7F77}" destId="{F82F694C-19F0-D341-9532-E8D378D97826}" srcOrd="0" destOrd="0" presId="urn:microsoft.com/office/officeart/2008/layout/HorizontalMultiLevelHierarchy"/>
    <dgm:cxn modelId="{4363C729-8385-684D-9A9C-4AA2DB6921CD}" type="presOf" srcId="{E47A9482-F141-804A-A88C-4632EAEF438D}" destId="{5135D355-5EE1-404D-A548-18073310536A}" srcOrd="0" destOrd="0" presId="urn:microsoft.com/office/officeart/2008/layout/HorizontalMultiLevelHierarchy"/>
    <dgm:cxn modelId="{F2B5E6E6-5E78-5248-AF18-E1D75F944D90}" type="presOf" srcId="{F7E02EEE-9D07-2F42-BA41-1D2D65266CF1}" destId="{12D5F218-E6A8-4E42-84BC-E0B00AEA7543}" srcOrd="0" destOrd="0" presId="urn:microsoft.com/office/officeart/2008/layout/HorizontalMultiLevelHierarchy"/>
    <dgm:cxn modelId="{FFFE7927-745C-0B4F-B7A7-2FE4F65932EC}" type="presOf" srcId="{34CD77AF-30DF-8A45-B859-F513F1BB4399}" destId="{96FD2CE4-387E-834B-9223-1AD80318A1A6}" srcOrd="0" destOrd="0" presId="urn:microsoft.com/office/officeart/2008/layout/HorizontalMultiLevelHierarchy"/>
    <dgm:cxn modelId="{921E6A78-E9A7-AD41-99F0-02D4B2FC85FA}" srcId="{81F93C3B-0B91-4547-8C5A-28081933E8E4}" destId="{F7E02EEE-9D07-2F42-BA41-1D2D65266CF1}" srcOrd="2" destOrd="0" parTransId="{0F2CDD08-7C8C-9C48-883C-5701AEDB6FE6}" sibTransId="{BA0CC053-63BD-764F-87EF-694F8B039DB5}"/>
    <dgm:cxn modelId="{9E156822-6A3E-AF45-BC28-94B57A648417}" type="presOf" srcId="{F93AD9C7-5A86-C246-B1CE-6B52887C7F77}" destId="{6E02C959-E365-0940-BB0A-74BD15A295C4}" srcOrd="1" destOrd="0" presId="urn:microsoft.com/office/officeart/2008/layout/HorizontalMultiLevelHierarchy"/>
    <dgm:cxn modelId="{C1FC6C61-A3B1-FD4A-A738-A6A475AE5479}" type="presOf" srcId="{0F2CDD08-7C8C-9C48-883C-5701AEDB6FE6}" destId="{FFEC033D-B0D1-D448-A056-5554957E4459}" srcOrd="0" destOrd="0" presId="urn:microsoft.com/office/officeart/2008/layout/HorizontalMultiLevelHierarchy"/>
    <dgm:cxn modelId="{0A9B4E52-46E1-4441-A174-2553A0DD147C}" srcId="{81F93C3B-0B91-4547-8C5A-28081933E8E4}" destId="{E47A9482-F141-804A-A88C-4632EAEF438D}" srcOrd="1" destOrd="0" parTransId="{34CD77AF-30DF-8A45-B859-F513F1BB4399}" sibTransId="{755AEBF6-60FC-9443-BD9C-2416B37CE8E5}"/>
    <dgm:cxn modelId="{B135A1BB-D882-7248-8674-927EBCEB5313}" type="presOf" srcId="{0F2CDD08-7C8C-9C48-883C-5701AEDB6FE6}" destId="{B4039B2B-6F09-F644-BD6F-9ABFEB5B024E}" srcOrd="1" destOrd="0" presId="urn:microsoft.com/office/officeart/2008/layout/HorizontalMultiLevelHierarchy"/>
    <dgm:cxn modelId="{8D383731-4752-CF47-BCE7-74B25F1C24DC}" type="presParOf" srcId="{B8D9EA6A-F67D-5A49-9927-62632E308FDF}" destId="{07E6FBEE-4683-5049-8666-41602FDBF9DB}" srcOrd="0" destOrd="0" presId="urn:microsoft.com/office/officeart/2008/layout/HorizontalMultiLevelHierarchy"/>
    <dgm:cxn modelId="{0C505ACF-9ABE-0446-901A-229B5592DC60}" type="presParOf" srcId="{07E6FBEE-4683-5049-8666-41602FDBF9DB}" destId="{9C09B465-CC2B-6D41-A3D5-2860FEFD3C27}" srcOrd="0" destOrd="0" presId="urn:microsoft.com/office/officeart/2008/layout/HorizontalMultiLevelHierarchy"/>
    <dgm:cxn modelId="{CE6CAEAD-CD72-294A-88C6-9570B5EAE821}" type="presParOf" srcId="{07E6FBEE-4683-5049-8666-41602FDBF9DB}" destId="{230262B4-484B-A541-8DA9-5386D556317A}" srcOrd="1" destOrd="0" presId="urn:microsoft.com/office/officeart/2008/layout/HorizontalMultiLevelHierarchy"/>
    <dgm:cxn modelId="{EB31F6F7-7D72-264B-8430-840E9F6EE4E2}" type="presParOf" srcId="{230262B4-484B-A541-8DA9-5386D556317A}" destId="{F82F694C-19F0-D341-9532-E8D378D97826}" srcOrd="0" destOrd="0" presId="urn:microsoft.com/office/officeart/2008/layout/HorizontalMultiLevelHierarchy"/>
    <dgm:cxn modelId="{D99D9A2F-B1EE-944A-842B-082682ABF55D}" type="presParOf" srcId="{F82F694C-19F0-D341-9532-E8D378D97826}" destId="{6E02C959-E365-0940-BB0A-74BD15A295C4}" srcOrd="0" destOrd="0" presId="urn:microsoft.com/office/officeart/2008/layout/HorizontalMultiLevelHierarchy"/>
    <dgm:cxn modelId="{70DCA42A-A230-4E47-83BB-E610D08A2B9B}" type="presParOf" srcId="{230262B4-484B-A541-8DA9-5386D556317A}" destId="{914ED53C-1204-4743-908C-B7CEC792CFBF}" srcOrd="1" destOrd="0" presId="urn:microsoft.com/office/officeart/2008/layout/HorizontalMultiLevelHierarchy"/>
    <dgm:cxn modelId="{AED37781-EDA0-004D-9447-399F60D73B57}" type="presParOf" srcId="{914ED53C-1204-4743-908C-B7CEC792CFBF}" destId="{F747BCCE-8966-5345-AC50-FEBF02E305F9}" srcOrd="0" destOrd="0" presId="urn:microsoft.com/office/officeart/2008/layout/HorizontalMultiLevelHierarchy"/>
    <dgm:cxn modelId="{F81FFA1D-53CE-2D40-8E46-9C34446089A9}" type="presParOf" srcId="{914ED53C-1204-4743-908C-B7CEC792CFBF}" destId="{A3A5EE72-61D2-8F4A-AEF7-8EB66C7737D6}" srcOrd="1" destOrd="0" presId="urn:microsoft.com/office/officeart/2008/layout/HorizontalMultiLevelHierarchy"/>
    <dgm:cxn modelId="{07B8A55C-5257-4D43-BBFA-DCEA280BE40F}" type="presParOf" srcId="{230262B4-484B-A541-8DA9-5386D556317A}" destId="{96FD2CE4-387E-834B-9223-1AD80318A1A6}" srcOrd="2" destOrd="0" presId="urn:microsoft.com/office/officeart/2008/layout/HorizontalMultiLevelHierarchy"/>
    <dgm:cxn modelId="{84B64BE3-8E0E-5C44-98F4-E900298622B0}" type="presParOf" srcId="{96FD2CE4-387E-834B-9223-1AD80318A1A6}" destId="{B5C807A7-4888-3845-A59C-656DF2CA1296}" srcOrd="0" destOrd="0" presId="urn:microsoft.com/office/officeart/2008/layout/HorizontalMultiLevelHierarchy"/>
    <dgm:cxn modelId="{FCCF558F-50B6-5541-A5E3-B2DBDA045ACF}" type="presParOf" srcId="{230262B4-484B-A541-8DA9-5386D556317A}" destId="{3C1D003E-E2C0-214C-9F50-C7ADC47DD984}" srcOrd="3" destOrd="0" presId="urn:microsoft.com/office/officeart/2008/layout/HorizontalMultiLevelHierarchy"/>
    <dgm:cxn modelId="{9A229463-3AA5-5343-AC74-F836A86320B3}" type="presParOf" srcId="{3C1D003E-E2C0-214C-9F50-C7ADC47DD984}" destId="{5135D355-5EE1-404D-A548-18073310536A}" srcOrd="0" destOrd="0" presId="urn:microsoft.com/office/officeart/2008/layout/HorizontalMultiLevelHierarchy"/>
    <dgm:cxn modelId="{ABE216B8-8095-6E4A-8A35-7CECCE62F5CA}" type="presParOf" srcId="{3C1D003E-E2C0-214C-9F50-C7ADC47DD984}" destId="{0FDF1C58-8298-F242-B58A-22CF804381D5}" srcOrd="1" destOrd="0" presId="urn:microsoft.com/office/officeart/2008/layout/HorizontalMultiLevelHierarchy"/>
    <dgm:cxn modelId="{913ADEDC-D025-784A-9EE6-8532108CB727}" type="presParOf" srcId="{230262B4-484B-A541-8DA9-5386D556317A}" destId="{FFEC033D-B0D1-D448-A056-5554957E4459}" srcOrd="4" destOrd="0" presId="urn:microsoft.com/office/officeart/2008/layout/HorizontalMultiLevelHierarchy"/>
    <dgm:cxn modelId="{4003C018-169A-8D42-BFC2-CB543BAE847C}" type="presParOf" srcId="{FFEC033D-B0D1-D448-A056-5554957E4459}" destId="{B4039B2B-6F09-F644-BD6F-9ABFEB5B024E}" srcOrd="0" destOrd="0" presId="urn:microsoft.com/office/officeart/2008/layout/HorizontalMultiLevelHierarchy"/>
    <dgm:cxn modelId="{428C85D7-CCC7-5143-B9E7-52EC8BB9DBB2}" type="presParOf" srcId="{230262B4-484B-A541-8DA9-5386D556317A}" destId="{99040C22-DD3B-D54E-8F5F-BD8C4CE3DCDF}" srcOrd="5" destOrd="0" presId="urn:microsoft.com/office/officeart/2008/layout/HorizontalMultiLevelHierarchy"/>
    <dgm:cxn modelId="{DE3C7E71-365C-A943-BBF3-AD86544C5224}" type="presParOf" srcId="{99040C22-DD3B-D54E-8F5F-BD8C4CE3DCDF}" destId="{12D5F218-E6A8-4E42-84BC-E0B00AEA7543}" srcOrd="0" destOrd="0" presId="urn:microsoft.com/office/officeart/2008/layout/HorizontalMultiLevelHierarchy"/>
    <dgm:cxn modelId="{AE2D940A-8071-F149-A45D-55F1E06E3A2C}" type="presParOf" srcId="{99040C22-DD3B-D54E-8F5F-BD8C4CE3DCDF}" destId="{6F1D8E14-9AB4-994E-8ACC-24830A45128F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1692BBE-1ECB-C84A-AC32-803AA62FA9AB}" type="doc">
      <dgm:prSet loTypeId="urn:microsoft.com/office/officeart/2005/8/layout/hList6" loCatId="" qsTypeId="urn:microsoft.com/office/officeart/2005/8/quickstyle/simple3" qsCatId="simple" csTypeId="urn:microsoft.com/office/officeart/2005/8/colors/accent4_4" csCatId="accent4" phldr="1"/>
      <dgm:spPr/>
      <dgm:t>
        <a:bodyPr/>
        <a:lstStyle/>
        <a:p>
          <a:endParaRPr lang="fr-FR"/>
        </a:p>
      </dgm:t>
    </dgm:pt>
    <dgm:pt modelId="{3CDF435F-CCEB-9F4D-A0BC-A90A569E1794}">
      <dgm:prSet phldrT="[Texte]"/>
      <dgm:spPr/>
      <dgm:t>
        <a:bodyPr/>
        <a:lstStyle/>
        <a:p>
          <a:r>
            <a:rPr lang="fr-FR" dirty="0" err="1" smtClean="0"/>
            <a:t>Fraud</a:t>
          </a:r>
          <a:r>
            <a:rPr lang="fr-FR" dirty="0" smtClean="0"/>
            <a:t> </a:t>
          </a:r>
          <a:r>
            <a:rPr lang="fr-FR" dirty="0" err="1" smtClean="0"/>
            <a:t>losses</a:t>
          </a:r>
          <a:endParaRPr lang="fr-FR" dirty="0"/>
        </a:p>
      </dgm:t>
    </dgm:pt>
    <dgm:pt modelId="{8B9187B8-8DEA-4644-8130-3EC8EB329271}" type="parTrans" cxnId="{21238595-D15B-CC4A-A8BA-C8B43C041F47}">
      <dgm:prSet/>
      <dgm:spPr/>
      <dgm:t>
        <a:bodyPr/>
        <a:lstStyle/>
        <a:p>
          <a:endParaRPr lang="fr-FR"/>
        </a:p>
      </dgm:t>
    </dgm:pt>
    <dgm:pt modelId="{1640368E-2728-0847-B189-1F4CB855D48E}" type="sibTrans" cxnId="{21238595-D15B-CC4A-A8BA-C8B43C041F47}">
      <dgm:prSet/>
      <dgm:spPr/>
      <dgm:t>
        <a:bodyPr/>
        <a:lstStyle/>
        <a:p>
          <a:endParaRPr lang="fr-FR"/>
        </a:p>
      </dgm:t>
    </dgm:pt>
    <dgm:pt modelId="{D97DC491-F764-264E-A426-EF9BF0545F17}" type="pres">
      <dgm:prSet presAssocID="{51692BBE-1ECB-C84A-AC32-803AA62FA9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4026909-3759-8F49-8EDF-798B368736B3}" type="pres">
      <dgm:prSet presAssocID="{3CDF435F-CCEB-9F4D-A0BC-A90A569E1794}" presName="node" presStyleLbl="node1" presStyleIdx="0" presStyleCnt="1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fr-FR"/>
        </a:p>
      </dgm:t>
    </dgm:pt>
  </dgm:ptLst>
  <dgm:cxnLst>
    <dgm:cxn modelId="{21238595-D15B-CC4A-A8BA-C8B43C041F47}" srcId="{51692BBE-1ECB-C84A-AC32-803AA62FA9AB}" destId="{3CDF435F-CCEB-9F4D-A0BC-A90A569E1794}" srcOrd="0" destOrd="0" parTransId="{8B9187B8-8DEA-4644-8130-3EC8EB329271}" sibTransId="{1640368E-2728-0847-B189-1F4CB855D48E}"/>
    <dgm:cxn modelId="{A29A0364-2FB8-DB4F-8B5C-10B35DEFA0C8}" type="presOf" srcId="{3CDF435F-CCEB-9F4D-A0BC-A90A569E1794}" destId="{54026909-3759-8F49-8EDF-798B368736B3}" srcOrd="0" destOrd="0" presId="urn:microsoft.com/office/officeart/2005/8/layout/hList6"/>
    <dgm:cxn modelId="{64228F47-4FF1-6045-848F-8A0B2378DB1F}" type="presOf" srcId="{51692BBE-1ECB-C84A-AC32-803AA62FA9AB}" destId="{D97DC491-F764-264E-A426-EF9BF0545F17}" srcOrd="0" destOrd="0" presId="urn:microsoft.com/office/officeart/2005/8/layout/hList6"/>
    <dgm:cxn modelId="{4EC53BF0-0951-8A4F-895C-911E8D1A93D0}" type="presParOf" srcId="{D97DC491-F764-264E-A426-EF9BF0545F17}" destId="{54026909-3759-8F49-8EDF-798B368736B3}" srcOrd="0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E543C1-9422-E140-B43A-8655D67B45FA}">
      <dsp:nvSpPr>
        <dsp:cNvPr id="0" name=""/>
        <dsp:cNvSpPr/>
      </dsp:nvSpPr>
      <dsp:spPr>
        <a:xfrm rot="18988931">
          <a:off x="5162155" y="1158234"/>
          <a:ext cx="360021" cy="885976"/>
        </a:xfrm>
        <a:prstGeom prst="upArrow">
          <a:avLst>
            <a:gd name="adj1" fmla="val 50000"/>
            <a:gd name="adj2" fmla="val 35000"/>
          </a:avLst>
        </a:prstGeom>
        <a:solidFill>
          <a:schemeClr val="tx2"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kern="1200" dirty="0"/>
        </a:p>
      </dsp:txBody>
      <dsp:txXfrm>
        <a:off x="5273852" y="1212580"/>
        <a:ext cx="180011" cy="8229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FD388-60B7-A14C-A049-CCDD75240A98}">
      <dsp:nvSpPr>
        <dsp:cNvPr id="0" name=""/>
        <dsp:cNvSpPr/>
      </dsp:nvSpPr>
      <dsp:spPr>
        <a:xfrm>
          <a:off x="2730642" y="1379"/>
          <a:ext cx="2333737" cy="1690349"/>
        </a:xfrm>
        <a:prstGeom prst="roundRect">
          <a:avLst>
            <a:gd name="adj" fmla="val 10000"/>
          </a:avLst>
        </a:prstGeom>
        <a:solidFill>
          <a:schemeClr val="bg1">
            <a:lumMod val="5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300" kern="1200" dirty="0" err="1" smtClean="0"/>
            <a:t>Payment</a:t>
          </a:r>
          <a:r>
            <a:rPr lang="fr-FR" sz="4300" kern="1200" dirty="0" smtClean="0"/>
            <a:t> system</a:t>
          </a:r>
          <a:endParaRPr lang="fr-FR" sz="4300" kern="1200" dirty="0"/>
        </a:p>
      </dsp:txBody>
      <dsp:txXfrm>
        <a:off x="2780151" y="50888"/>
        <a:ext cx="2234719" cy="1591331"/>
      </dsp:txXfrm>
    </dsp:sp>
    <dsp:sp modelId="{F4ED34A3-0CE3-5048-8C50-589D2C5FF677}">
      <dsp:nvSpPr>
        <dsp:cNvPr id="0" name=""/>
        <dsp:cNvSpPr/>
      </dsp:nvSpPr>
      <dsp:spPr>
        <a:xfrm>
          <a:off x="0" y="1530110"/>
          <a:ext cx="2720711" cy="1568205"/>
        </a:xfrm>
        <a:prstGeom prst="roundRect">
          <a:avLst>
            <a:gd name="adj" fmla="val 10000"/>
          </a:avLst>
        </a:prstGeom>
        <a:solidFill>
          <a:schemeClr val="bg2">
            <a:lumMod val="25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err="1" smtClean="0"/>
            <a:t>Issuing</a:t>
          </a:r>
          <a:r>
            <a:rPr lang="fr-FR" sz="4100" kern="1200" dirty="0" smtClean="0"/>
            <a:t> </a:t>
          </a:r>
          <a:r>
            <a:rPr lang="fr-FR" sz="4100" kern="1200" dirty="0" err="1" smtClean="0"/>
            <a:t>bank</a:t>
          </a:r>
          <a:endParaRPr lang="fr-FR" sz="4100" kern="1200" dirty="0"/>
        </a:p>
      </dsp:txBody>
      <dsp:txXfrm>
        <a:off x="45931" y="1576041"/>
        <a:ext cx="2628849" cy="1476343"/>
      </dsp:txXfrm>
    </dsp:sp>
    <dsp:sp modelId="{6EF19434-4032-844B-A673-A28815B86E32}">
      <dsp:nvSpPr>
        <dsp:cNvPr id="0" name=""/>
        <dsp:cNvSpPr/>
      </dsp:nvSpPr>
      <dsp:spPr>
        <a:xfrm>
          <a:off x="0" y="3654779"/>
          <a:ext cx="3354828" cy="1089977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err="1" smtClean="0"/>
            <a:t>Consumers</a:t>
          </a:r>
          <a:endParaRPr lang="fr-FR" sz="4100" kern="1200" dirty="0"/>
        </a:p>
      </dsp:txBody>
      <dsp:txXfrm>
        <a:off x="31924" y="3686703"/>
        <a:ext cx="3290980" cy="1026129"/>
      </dsp:txXfrm>
    </dsp:sp>
    <dsp:sp modelId="{3C0F3E33-49A3-B149-9E13-0D84B509E489}">
      <dsp:nvSpPr>
        <dsp:cNvPr id="0" name=""/>
        <dsp:cNvSpPr/>
      </dsp:nvSpPr>
      <dsp:spPr>
        <a:xfrm>
          <a:off x="5055768" y="1562421"/>
          <a:ext cx="2739253" cy="1589631"/>
        </a:xfrm>
        <a:prstGeom prst="roundRect">
          <a:avLst>
            <a:gd name="adj" fmla="val 10000"/>
          </a:avLst>
        </a:prstGeom>
        <a:solidFill>
          <a:schemeClr val="bg2">
            <a:lumMod val="75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err="1" smtClean="0"/>
            <a:t>Acquiring</a:t>
          </a:r>
          <a:r>
            <a:rPr lang="fr-FR" sz="4100" kern="1200" dirty="0" smtClean="0"/>
            <a:t> </a:t>
          </a:r>
          <a:r>
            <a:rPr lang="fr-FR" sz="4100" kern="1200" dirty="0" err="1" smtClean="0"/>
            <a:t>bank</a:t>
          </a:r>
          <a:endParaRPr lang="fr-FR" sz="4100" kern="1200" dirty="0"/>
        </a:p>
      </dsp:txBody>
      <dsp:txXfrm>
        <a:off x="5102327" y="1608980"/>
        <a:ext cx="2646135" cy="1496513"/>
      </dsp:txXfrm>
    </dsp:sp>
    <dsp:sp modelId="{03265D16-FBD6-D14C-96E0-E05442B38B0C}">
      <dsp:nvSpPr>
        <dsp:cNvPr id="0" name=""/>
        <dsp:cNvSpPr/>
      </dsp:nvSpPr>
      <dsp:spPr>
        <a:xfrm>
          <a:off x="3882795" y="3674827"/>
          <a:ext cx="3906935" cy="1012695"/>
        </a:xfrm>
        <a:prstGeom prst="roundRect">
          <a:avLst>
            <a:gd name="adj" fmla="val 10000"/>
          </a:avLst>
        </a:prstGeom>
        <a:solidFill>
          <a:schemeClr val="accent4">
            <a:lumMod val="60000"/>
            <a:lumOff val="4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100" kern="1200" dirty="0" err="1" smtClean="0"/>
            <a:t>Merchants</a:t>
          </a:r>
          <a:endParaRPr lang="fr-FR" sz="4100" kern="1200" dirty="0"/>
        </a:p>
      </dsp:txBody>
      <dsp:txXfrm>
        <a:off x="3912456" y="3704488"/>
        <a:ext cx="3847613" cy="95337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D38B4-C0F3-3840-835E-1F8100112313}">
      <dsp:nvSpPr>
        <dsp:cNvPr id="0" name=""/>
        <dsp:cNvSpPr/>
      </dsp:nvSpPr>
      <dsp:spPr>
        <a:xfrm rot="5400000">
          <a:off x="4479867" y="-1623507"/>
          <a:ext cx="1237654" cy="479877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Price of </a:t>
          </a:r>
          <a:r>
            <a:rPr lang="fr-FR" sz="2200" kern="1200" dirty="0" err="1" smtClean="0"/>
            <a:t>current</a:t>
          </a:r>
          <a:r>
            <a:rPr lang="fr-FR" sz="2200" kern="1200" dirty="0" smtClean="0"/>
            <a:t> </a:t>
          </a:r>
          <a:r>
            <a:rPr lang="fr-FR" sz="2200" kern="1200" dirty="0" err="1" smtClean="0"/>
            <a:t>accounts</a:t>
          </a:r>
          <a:endParaRPr lang="fr-F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Price of </a:t>
          </a:r>
          <a:r>
            <a:rPr lang="fr-FR" sz="2200" kern="1200" dirty="0" err="1" smtClean="0"/>
            <a:t>payment</a:t>
          </a:r>
          <a:r>
            <a:rPr lang="fr-FR" sz="2200" kern="1200" dirty="0" smtClean="0"/>
            <a:t> transactions </a:t>
          </a:r>
          <a:endParaRPr lang="fr-F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 smtClean="0"/>
            <a:t>Other</a:t>
          </a:r>
          <a:r>
            <a:rPr lang="fr-FR" sz="2200" kern="1200" dirty="0" smtClean="0"/>
            <a:t> </a:t>
          </a:r>
          <a:r>
            <a:rPr lang="fr-FR" sz="2200" kern="1200" dirty="0" err="1" smtClean="0"/>
            <a:t>fees</a:t>
          </a:r>
          <a:r>
            <a:rPr lang="fr-FR" sz="2200" kern="1200" dirty="0" smtClean="0"/>
            <a:t>?</a:t>
          </a:r>
          <a:endParaRPr lang="fr-FR" sz="2200" kern="1200" dirty="0"/>
        </a:p>
      </dsp:txBody>
      <dsp:txXfrm rot="-5400000">
        <a:off x="2699309" y="217468"/>
        <a:ext cx="4738354" cy="1116820"/>
      </dsp:txXfrm>
    </dsp:sp>
    <dsp:sp modelId="{B1389CB9-DADF-5949-B944-47026711572D}">
      <dsp:nvSpPr>
        <dsp:cNvPr id="0" name=""/>
        <dsp:cNvSpPr/>
      </dsp:nvSpPr>
      <dsp:spPr>
        <a:xfrm>
          <a:off x="0" y="2344"/>
          <a:ext cx="2699308" cy="154706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smtClean="0"/>
            <a:t>Price and </a:t>
          </a:r>
          <a:r>
            <a:rPr lang="fr-FR" sz="3000" kern="1200" dirty="0" err="1" smtClean="0"/>
            <a:t>fees</a:t>
          </a:r>
          <a:endParaRPr lang="fr-FR" sz="3000" kern="1200" dirty="0"/>
        </a:p>
      </dsp:txBody>
      <dsp:txXfrm>
        <a:off x="75522" y="77866"/>
        <a:ext cx="2548264" cy="1396024"/>
      </dsp:txXfrm>
    </dsp:sp>
    <dsp:sp modelId="{7E09D339-82A2-BD48-9B94-2609CFAB7800}">
      <dsp:nvSpPr>
        <dsp:cNvPr id="0" name=""/>
        <dsp:cNvSpPr/>
      </dsp:nvSpPr>
      <dsp:spPr>
        <a:xfrm rot="5400000">
          <a:off x="4479867" y="914"/>
          <a:ext cx="1237654" cy="479877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smtClean="0"/>
            <a:t>Security and protection </a:t>
          </a:r>
          <a:r>
            <a:rPr lang="fr-FR" sz="2200" kern="1200" dirty="0" err="1" smtClean="0"/>
            <a:t>against</a:t>
          </a:r>
          <a:r>
            <a:rPr lang="fr-FR" sz="2200" kern="1200" dirty="0" smtClean="0"/>
            <a:t> </a:t>
          </a:r>
          <a:r>
            <a:rPr lang="fr-FR" sz="2200" kern="1200" dirty="0" err="1" smtClean="0"/>
            <a:t>fraud</a:t>
          </a:r>
          <a:endParaRPr lang="fr-FR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 smtClean="0"/>
            <a:t>Convenience</a:t>
          </a:r>
          <a:r>
            <a:rPr lang="fr-FR" sz="2200" kern="1200" dirty="0" smtClean="0"/>
            <a:t> (speed, </a:t>
          </a:r>
          <a:r>
            <a:rPr lang="fr-FR" sz="2200" kern="1200" dirty="0" err="1" smtClean="0"/>
            <a:t>acceptance</a:t>
          </a:r>
          <a:r>
            <a:rPr lang="fr-FR" sz="2200" kern="1200" dirty="0" smtClean="0"/>
            <a:t>, </a:t>
          </a:r>
          <a:r>
            <a:rPr lang="fr-FR" sz="2200" kern="1200" dirty="0" err="1" smtClean="0"/>
            <a:t>recordkeeping</a:t>
          </a:r>
          <a:r>
            <a:rPr lang="fr-FR" sz="2200" kern="1200" dirty="0" smtClean="0"/>
            <a:t>)</a:t>
          </a:r>
          <a:endParaRPr lang="fr-FR" sz="2200" kern="1200" dirty="0"/>
        </a:p>
      </dsp:txBody>
      <dsp:txXfrm rot="-5400000">
        <a:off x="2699309" y="1841890"/>
        <a:ext cx="4738354" cy="1116820"/>
      </dsp:txXfrm>
    </dsp:sp>
    <dsp:sp modelId="{82848AC2-CFBD-CF4F-B186-82D86700439C}">
      <dsp:nvSpPr>
        <dsp:cNvPr id="0" name=""/>
        <dsp:cNvSpPr/>
      </dsp:nvSpPr>
      <dsp:spPr>
        <a:xfrm>
          <a:off x="0" y="1626765"/>
          <a:ext cx="2699308" cy="1547068"/>
        </a:xfrm>
        <a:prstGeom prst="roundRect">
          <a:avLst/>
        </a:prstGeom>
        <a:solidFill>
          <a:schemeClr val="accent3">
            <a:lumMod val="40000"/>
            <a:lumOff val="6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err="1" smtClean="0"/>
            <a:t>Quality</a:t>
          </a:r>
          <a:r>
            <a:rPr lang="fr-FR" sz="3000" kern="1200" dirty="0" smtClean="0"/>
            <a:t> of service</a:t>
          </a:r>
          <a:endParaRPr lang="fr-FR" sz="3000" kern="1200" dirty="0"/>
        </a:p>
      </dsp:txBody>
      <dsp:txXfrm>
        <a:off x="75522" y="1702287"/>
        <a:ext cx="2548264" cy="1396024"/>
      </dsp:txXfrm>
    </dsp:sp>
    <dsp:sp modelId="{63736E2F-A753-E842-AB82-CAC7A822F6EC}">
      <dsp:nvSpPr>
        <dsp:cNvPr id="0" name=""/>
        <dsp:cNvSpPr/>
      </dsp:nvSpPr>
      <dsp:spPr>
        <a:xfrm rot="5400000">
          <a:off x="4479867" y="1625336"/>
          <a:ext cx="1237654" cy="479877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200" kern="1200" dirty="0" err="1" smtClean="0"/>
            <a:t>Costs</a:t>
          </a:r>
          <a:r>
            <a:rPr lang="fr-FR" sz="2200" kern="1200" dirty="0" smtClean="0"/>
            <a:t> of </a:t>
          </a:r>
          <a:r>
            <a:rPr lang="fr-FR" sz="2200" kern="1200" dirty="0" err="1" smtClean="0"/>
            <a:t>fraud</a:t>
          </a:r>
          <a:r>
            <a:rPr lang="fr-FR" sz="2200" kern="1200" dirty="0" smtClean="0"/>
            <a:t> </a:t>
          </a:r>
          <a:r>
            <a:rPr lang="fr-FR" sz="2200" kern="1200" dirty="0" err="1" smtClean="0"/>
            <a:t>losses</a:t>
          </a:r>
          <a:endParaRPr lang="fr-FR" sz="2200" kern="1200" dirty="0"/>
        </a:p>
      </dsp:txBody>
      <dsp:txXfrm rot="-5400000">
        <a:off x="2699309" y="3466312"/>
        <a:ext cx="4738354" cy="1116820"/>
      </dsp:txXfrm>
    </dsp:sp>
    <dsp:sp modelId="{2E8476AE-E8D1-B24E-8F69-81F7E7704230}">
      <dsp:nvSpPr>
        <dsp:cNvPr id="0" name=""/>
        <dsp:cNvSpPr/>
      </dsp:nvSpPr>
      <dsp:spPr>
        <a:xfrm>
          <a:off x="0" y="3251187"/>
          <a:ext cx="2699308" cy="1547068"/>
        </a:xfrm>
        <a:prstGeom prst="roundRect">
          <a:avLst/>
        </a:prstGeom>
        <a:solidFill>
          <a:schemeClr val="accent4">
            <a:lumMod val="60000"/>
            <a:lumOff val="4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000" kern="1200" dirty="0" err="1" smtClean="0"/>
            <a:t>Other</a:t>
          </a:r>
          <a:r>
            <a:rPr lang="fr-FR" sz="3000" kern="1200" dirty="0" smtClean="0"/>
            <a:t> </a:t>
          </a:r>
          <a:r>
            <a:rPr lang="fr-FR" sz="3000" kern="1200" dirty="0" err="1" smtClean="0"/>
            <a:t>costs</a:t>
          </a:r>
          <a:r>
            <a:rPr lang="fr-FR" sz="3000" kern="1200" dirty="0" smtClean="0"/>
            <a:t> of </a:t>
          </a:r>
          <a:r>
            <a:rPr lang="fr-FR" sz="3000" kern="1200" dirty="0" err="1" smtClean="0"/>
            <a:t>using</a:t>
          </a:r>
          <a:r>
            <a:rPr lang="fr-FR" sz="3000" kern="1200" dirty="0" smtClean="0"/>
            <a:t> </a:t>
          </a:r>
          <a:r>
            <a:rPr lang="fr-FR" sz="3000" kern="1200" dirty="0" err="1" smtClean="0"/>
            <a:t>payment</a:t>
          </a:r>
          <a:r>
            <a:rPr lang="fr-FR" sz="3000" kern="1200" dirty="0" smtClean="0"/>
            <a:t> instruments</a:t>
          </a:r>
          <a:endParaRPr lang="fr-FR" sz="3000" kern="1200" dirty="0"/>
        </a:p>
      </dsp:txBody>
      <dsp:txXfrm>
        <a:off x="75522" y="3326709"/>
        <a:ext cx="2548264" cy="13960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8D38B4-C0F3-3840-835E-1F8100112313}">
      <dsp:nvSpPr>
        <dsp:cNvPr id="0" name=""/>
        <dsp:cNvSpPr/>
      </dsp:nvSpPr>
      <dsp:spPr>
        <a:xfrm rot="5400000">
          <a:off x="4479867" y="-1623507"/>
          <a:ext cx="1237654" cy="479877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Merchant service </a:t>
          </a:r>
          <a:r>
            <a:rPr lang="fr-FR" sz="1600" kern="1200" dirty="0" err="1" smtClean="0"/>
            <a:t>fee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including</a:t>
          </a:r>
          <a:r>
            <a:rPr lang="fr-FR" sz="1600" kern="1200" dirty="0" smtClean="0"/>
            <a:t> IF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err="1" smtClean="0"/>
            <a:t>Other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fees</a:t>
          </a:r>
          <a:r>
            <a:rPr lang="fr-FR" sz="1600" kern="1200" dirty="0" smtClean="0"/>
            <a:t> for </a:t>
          </a:r>
          <a:r>
            <a:rPr lang="fr-FR" sz="1600" kern="1200" dirty="0" err="1" smtClean="0"/>
            <a:t>acceptance</a:t>
          </a:r>
          <a:r>
            <a:rPr lang="fr-FR" sz="1600" kern="1200" dirty="0" smtClean="0"/>
            <a:t> and </a:t>
          </a:r>
          <a:r>
            <a:rPr lang="fr-FR" sz="1600" kern="1200" dirty="0" err="1" smtClean="0"/>
            <a:t>equipment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err="1" smtClean="0"/>
            <a:t>chargebacks</a:t>
          </a:r>
          <a:endParaRPr lang="fr-FR" sz="1600" kern="1200" dirty="0"/>
        </a:p>
      </dsp:txBody>
      <dsp:txXfrm rot="-5400000">
        <a:off x="2699309" y="217468"/>
        <a:ext cx="4738354" cy="1116820"/>
      </dsp:txXfrm>
    </dsp:sp>
    <dsp:sp modelId="{B1389CB9-DADF-5949-B944-47026711572D}">
      <dsp:nvSpPr>
        <dsp:cNvPr id="0" name=""/>
        <dsp:cNvSpPr/>
      </dsp:nvSpPr>
      <dsp:spPr>
        <a:xfrm>
          <a:off x="0" y="2344"/>
          <a:ext cx="2699308" cy="1547068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l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l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l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Price</a:t>
          </a:r>
          <a:endParaRPr lang="fr-FR" sz="2400" kern="1200" dirty="0"/>
        </a:p>
      </dsp:txBody>
      <dsp:txXfrm>
        <a:off x="75522" y="77866"/>
        <a:ext cx="2548264" cy="1396024"/>
      </dsp:txXfrm>
    </dsp:sp>
    <dsp:sp modelId="{7E09D339-82A2-BD48-9B94-2609CFAB7800}">
      <dsp:nvSpPr>
        <dsp:cNvPr id="0" name=""/>
        <dsp:cNvSpPr/>
      </dsp:nvSpPr>
      <dsp:spPr>
        <a:xfrm rot="5400000">
          <a:off x="4479867" y="914"/>
          <a:ext cx="1237654" cy="479877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Security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Speed of </a:t>
          </a:r>
          <a:r>
            <a:rPr lang="fr-FR" sz="1600" kern="1200" dirty="0" err="1" smtClean="0"/>
            <a:t>processing</a:t>
          </a:r>
          <a:r>
            <a:rPr lang="fr-FR" sz="1600" kern="1200" dirty="0" smtClean="0"/>
            <a:t>/ network </a:t>
          </a:r>
          <a:r>
            <a:rPr lang="fr-FR" sz="1600" kern="1200" dirty="0" err="1" smtClean="0"/>
            <a:t>reliance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err="1" smtClean="0"/>
            <a:t>Payment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guarantee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smtClean="0"/>
            <a:t>Customer satisfaction </a:t>
          </a:r>
          <a:endParaRPr lang="fr-FR" sz="1600" kern="1200" dirty="0"/>
        </a:p>
      </dsp:txBody>
      <dsp:txXfrm rot="-5400000">
        <a:off x="2699309" y="1841890"/>
        <a:ext cx="4738354" cy="1116820"/>
      </dsp:txXfrm>
    </dsp:sp>
    <dsp:sp modelId="{82848AC2-CFBD-CF4F-B186-82D86700439C}">
      <dsp:nvSpPr>
        <dsp:cNvPr id="0" name=""/>
        <dsp:cNvSpPr/>
      </dsp:nvSpPr>
      <dsp:spPr>
        <a:xfrm>
          <a:off x="0" y="1626765"/>
          <a:ext cx="2699308" cy="1547068"/>
        </a:xfrm>
        <a:prstGeom prst="roundRect">
          <a:avLst/>
        </a:prstGeom>
        <a:solidFill>
          <a:schemeClr val="accent3">
            <a:lumMod val="40000"/>
            <a:lumOff val="6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/>
            <a:t>Quality</a:t>
          </a:r>
          <a:r>
            <a:rPr lang="fr-FR" sz="2400" kern="1200" dirty="0" smtClean="0"/>
            <a:t> of service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For </a:t>
          </a:r>
          <a:r>
            <a:rPr lang="fr-FR" sz="2400" kern="1200" dirty="0" err="1" smtClean="0"/>
            <a:t>merchants</a:t>
          </a:r>
          <a:endParaRPr lang="fr-FR" sz="2400" kern="1200" dirty="0"/>
        </a:p>
      </dsp:txBody>
      <dsp:txXfrm>
        <a:off x="75522" y="1702287"/>
        <a:ext cx="2548264" cy="1396024"/>
      </dsp:txXfrm>
    </dsp:sp>
    <dsp:sp modelId="{EF175FA9-DEDE-2F47-B999-06BE20BECA84}">
      <dsp:nvSpPr>
        <dsp:cNvPr id="0" name=""/>
        <dsp:cNvSpPr/>
      </dsp:nvSpPr>
      <dsp:spPr>
        <a:xfrm rot="5400000">
          <a:off x="4479867" y="1625336"/>
          <a:ext cx="1237654" cy="479877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err="1" smtClean="0"/>
            <a:t>Costs</a:t>
          </a:r>
          <a:r>
            <a:rPr lang="fr-FR" sz="1600" kern="1200" dirty="0" smtClean="0"/>
            <a:t> of </a:t>
          </a:r>
          <a:r>
            <a:rPr lang="fr-FR" sz="1600" kern="1200" dirty="0" err="1" smtClean="0"/>
            <a:t>fraud</a:t>
          </a:r>
          <a:r>
            <a:rPr lang="fr-FR" sz="1600" kern="1200" dirty="0" smtClean="0"/>
            <a:t> </a:t>
          </a:r>
          <a:r>
            <a:rPr lang="fr-FR" sz="1600" kern="1200" dirty="0" err="1" smtClean="0"/>
            <a:t>losses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err="1" smtClean="0"/>
            <a:t>Costs</a:t>
          </a:r>
          <a:r>
            <a:rPr lang="fr-FR" sz="1600" kern="1200" dirty="0" smtClean="0"/>
            <a:t> of </a:t>
          </a:r>
          <a:r>
            <a:rPr lang="fr-FR" sz="1600" kern="1200" dirty="0" err="1" smtClean="0"/>
            <a:t>investments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err="1" smtClean="0"/>
            <a:t>Cost</a:t>
          </a:r>
          <a:r>
            <a:rPr lang="fr-FR" sz="1600" kern="1200" dirty="0" smtClean="0"/>
            <a:t> of </a:t>
          </a:r>
          <a:r>
            <a:rPr lang="fr-FR" sz="1600" kern="1200" dirty="0" err="1" smtClean="0"/>
            <a:t>accepting</a:t>
          </a:r>
          <a:r>
            <a:rPr lang="fr-FR" sz="1600" kern="1200" dirty="0" smtClean="0"/>
            <a:t> cash</a:t>
          </a:r>
          <a:endParaRPr lang="fr-FR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600" kern="1200" dirty="0" err="1" smtClean="0"/>
            <a:t>Cost</a:t>
          </a:r>
          <a:r>
            <a:rPr lang="fr-FR" sz="1600" kern="1200" dirty="0" smtClean="0"/>
            <a:t> of </a:t>
          </a:r>
          <a:r>
            <a:rPr lang="fr-FR" sz="1600" kern="1200" dirty="0" err="1" smtClean="0"/>
            <a:t>access</a:t>
          </a:r>
          <a:r>
            <a:rPr lang="fr-FR" sz="1600" kern="1200" dirty="0" smtClean="0"/>
            <a:t> to </a:t>
          </a:r>
          <a:r>
            <a:rPr lang="fr-FR" sz="1600" kern="1200" dirty="0" err="1" smtClean="0"/>
            <a:t>funds</a:t>
          </a:r>
          <a:r>
            <a:rPr lang="fr-FR" sz="1600" kern="1200" dirty="0" smtClean="0"/>
            <a:t> (</a:t>
          </a:r>
          <a:r>
            <a:rPr lang="fr-FR" sz="1600" kern="1200" dirty="0" err="1" smtClean="0"/>
            <a:t>float</a:t>
          </a:r>
          <a:r>
            <a:rPr lang="fr-FR" sz="1600" kern="1200" dirty="0" smtClean="0"/>
            <a:t>)</a:t>
          </a:r>
          <a:endParaRPr lang="fr-FR" sz="1600" kern="1200" dirty="0"/>
        </a:p>
      </dsp:txBody>
      <dsp:txXfrm rot="-5400000">
        <a:off x="2699309" y="3466312"/>
        <a:ext cx="4738354" cy="1116820"/>
      </dsp:txXfrm>
    </dsp:sp>
    <dsp:sp modelId="{F23D0D4B-5037-5849-92D4-A70102C9ACE2}">
      <dsp:nvSpPr>
        <dsp:cNvPr id="0" name=""/>
        <dsp:cNvSpPr/>
      </dsp:nvSpPr>
      <dsp:spPr>
        <a:xfrm>
          <a:off x="0" y="3251187"/>
          <a:ext cx="2699308" cy="1547068"/>
        </a:xfrm>
        <a:prstGeom prst="roundRect">
          <a:avLst/>
        </a:prstGeom>
        <a:solidFill>
          <a:schemeClr val="accent4">
            <a:lumMod val="60000"/>
            <a:lumOff val="4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l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err="1" smtClean="0"/>
            <a:t>Costs</a:t>
          </a:r>
          <a:r>
            <a:rPr lang="fr-FR" sz="2400" kern="1200" dirty="0" smtClean="0"/>
            <a:t> of </a:t>
          </a:r>
          <a:r>
            <a:rPr lang="fr-FR" sz="2400" kern="1200" dirty="0" err="1" smtClean="0"/>
            <a:t>accepting</a:t>
          </a:r>
          <a:r>
            <a:rPr lang="fr-FR" sz="2400" kern="1200" dirty="0" smtClean="0"/>
            <a:t> </a:t>
          </a:r>
          <a:r>
            <a:rPr lang="fr-FR" sz="2400" kern="1200" dirty="0" err="1" smtClean="0"/>
            <a:t>payment</a:t>
          </a:r>
          <a:r>
            <a:rPr lang="fr-FR" sz="2400" kern="1200" dirty="0" smtClean="0"/>
            <a:t> instruments</a:t>
          </a:r>
          <a:endParaRPr lang="fr-FR" sz="2400" kern="1200" dirty="0"/>
        </a:p>
      </dsp:txBody>
      <dsp:txXfrm>
        <a:off x="75522" y="3326709"/>
        <a:ext cx="2548264" cy="13960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0C2E75-4F3A-2E4C-8C56-9855C310BC69}">
      <dsp:nvSpPr>
        <dsp:cNvPr id="0" name=""/>
        <dsp:cNvSpPr/>
      </dsp:nvSpPr>
      <dsp:spPr>
        <a:xfrm>
          <a:off x="2500208" y="2067040"/>
          <a:ext cx="2526382" cy="2526382"/>
        </a:xfrm>
        <a:prstGeom prst="gear9">
          <a:avLst/>
        </a:prstGeom>
        <a:solidFill>
          <a:schemeClr val="bg2">
            <a:lumMod val="75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0" kern="1200" dirty="0" smtClean="0">
              <a:solidFill>
                <a:srgbClr val="000000"/>
              </a:solidFill>
            </a:rPr>
            <a:t>Price </a:t>
          </a:r>
          <a:r>
            <a:rPr lang="fr-FR" sz="1700" b="0" kern="1200" dirty="0" err="1" smtClean="0">
              <a:solidFill>
                <a:srgbClr val="000000"/>
              </a:solidFill>
            </a:rPr>
            <a:t>pass</a:t>
          </a:r>
          <a:r>
            <a:rPr lang="fr-FR" sz="1700" b="1" kern="1200" dirty="0" smtClean="0">
              <a:solidFill>
                <a:srgbClr val="000000"/>
              </a:solidFill>
            </a:rPr>
            <a:t> </a:t>
          </a:r>
          <a:r>
            <a:rPr lang="fr-FR" sz="1700" b="0" kern="1200" dirty="0" err="1" smtClean="0">
              <a:solidFill>
                <a:srgbClr val="000000"/>
              </a:solidFill>
            </a:rPr>
            <a:t>through</a:t>
          </a:r>
          <a:endParaRPr lang="fr-FR" sz="1700" b="0" kern="1200" dirty="0">
            <a:solidFill>
              <a:srgbClr val="000000"/>
            </a:solidFill>
          </a:endParaRPr>
        </a:p>
      </dsp:txBody>
      <dsp:txXfrm>
        <a:off x="3008123" y="2658833"/>
        <a:ext cx="1510552" cy="1298612"/>
      </dsp:txXfrm>
    </dsp:sp>
    <dsp:sp modelId="{A7EBB099-BD59-6041-9A2F-3F299D3B4F64}">
      <dsp:nvSpPr>
        <dsp:cNvPr id="0" name=""/>
        <dsp:cNvSpPr/>
      </dsp:nvSpPr>
      <dsp:spPr>
        <a:xfrm>
          <a:off x="1030312" y="1469895"/>
          <a:ext cx="1837369" cy="1837369"/>
        </a:xfrm>
        <a:prstGeom prst="gear6">
          <a:avLst/>
        </a:prstGeom>
        <a:solidFill>
          <a:schemeClr val="accent3">
            <a:lumMod val="60000"/>
            <a:lumOff val="4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000" kern="1200" dirty="0" err="1" smtClean="0">
              <a:solidFill>
                <a:srgbClr val="000000"/>
              </a:solidFill>
            </a:rPr>
            <a:t>Quality</a:t>
          </a:r>
          <a:r>
            <a:rPr lang="fr-FR" sz="2000" kern="1200" dirty="0" smtClean="0">
              <a:solidFill>
                <a:srgbClr val="000000"/>
              </a:solidFill>
            </a:rPr>
            <a:t> of service</a:t>
          </a:r>
          <a:r>
            <a:rPr lang="fr-FR" sz="1900" kern="1200" dirty="0" smtClean="0"/>
            <a:t> </a:t>
          </a:r>
          <a:endParaRPr lang="fr-FR" sz="1900" kern="1200" dirty="0"/>
        </a:p>
      </dsp:txBody>
      <dsp:txXfrm>
        <a:off x="1492875" y="1935254"/>
        <a:ext cx="912243" cy="906651"/>
      </dsp:txXfrm>
    </dsp:sp>
    <dsp:sp modelId="{11488D3B-08D9-A244-AF39-1276A3D76E25}">
      <dsp:nvSpPr>
        <dsp:cNvPr id="0" name=""/>
        <dsp:cNvSpPr/>
      </dsp:nvSpPr>
      <dsp:spPr>
        <a:xfrm rot="20700000">
          <a:off x="2059427" y="202298"/>
          <a:ext cx="1800246" cy="1800246"/>
        </a:xfrm>
        <a:prstGeom prst="gear6">
          <a:avLst/>
        </a:prstGeom>
        <a:solidFill>
          <a:schemeClr val="accent6">
            <a:lumMod val="40000"/>
            <a:lumOff val="60000"/>
            <a:alpha val="34901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>
              <a:solidFill>
                <a:schemeClr val="tx1"/>
              </a:solidFill>
            </a:rPr>
            <a:t>Investment</a:t>
          </a:r>
          <a:r>
            <a:rPr lang="fr-FR" sz="1700" kern="1200" dirty="0" smtClean="0">
              <a:solidFill>
                <a:schemeClr val="tx1"/>
              </a:solidFill>
            </a:rPr>
            <a:t> </a:t>
          </a:r>
          <a:r>
            <a:rPr lang="fr-FR" sz="1700" kern="1200" dirty="0" err="1" smtClean="0">
              <a:solidFill>
                <a:schemeClr val="tx1"/>
              </a:solidFill>
            </a:rPr>
            <a:t>incentives</a:t>
          </a:r>
          <a:endParaRPr lang="fr-FR" sz="1700" kern="1200" dirty="0">
            <a:solidFill>
              <a:schemeClr val="tx1"/>
            </a:solidFill>
          </a:endParaRPr>
        </a:p>
      </dsp:txBody>
      <dsp:txXfrm rot="-20700000">
        <a:off x="2454274" y="597144"/>
        <a:ext cx="1010553" cy="1010553"/>
      </dsp:txXfrm>
    </dsp:sp>
    <dsp:sp modelId="{825DE18F-6BFE-6D43-BEBC-6D00B49AC8F5}">
      <dsp:nvSpPr>
        <dsp:cNvPr id="0" name=""/>
        <dsp:cNvSpPr/>
      </dsp:nvSpPr>
      <dsp:spPr>
        <a:xfrm>
          <a:off x="2310348" y="1683305"/>
          <a:ext cx="3233769" cy="3233769"/>
        </a:xfrm>
        <a:prstGeom prst="circularArrow">
          <a:avLst>
            <a:gd name="adj1" fmla="val 4688"/>
            <a:gd name="adj2" fmla="val 299029"/>
            <a:gd name="adj3" fmla="val 2524949"/>
            <a:gd name="adj4" fmla="val 15842484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621127-8812-3F47-B6B3-08BCD894774B}">
      <dsp:nvSpPr>
        <dsp:cNvPr id="0" name=""/>
        <dsp:cNvSpPr/>
      </dsp:nvSpPr>
      <dsp:spPr>
        <a:xfrm>
          <a:off x="704918" y="1061642"/>
          <a:ext cx="2349535" cy="2349535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2FAB88-F8DE-6848-A114-546E05CB427C}">
      <dsp:nvSpPr>
        <dsp:cNvPr id="0" name=""/>
        <dsp:cNvSpPr/>
      </dsp:nvSpPr>
      <dsp:spPr>
        <a:xfrm>
          <a:off x="1643011" y="-193736"/>
          <a:ext cx="2533272" cy="2533272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FDE8CF-4BCE-0144-B2E2-21D78957E809}">
      <dsp:nvSpPr>
        <dsp:cNvPr id="0" name=""/>
        <dsp:cNvSpPr/>
      </dsp:nvSpPr>
      <dsp:spPr>
        <a:xfrm>
          <a:off x="1472827" y="0"/>
          <a:ext cx="1541485" cy="1541485"/>
        </a:xfrm>
        <a:prstGeom prst="ellipse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Interchange</a:t>
          </a:r>
          <a:r>
            <a:rPr lang="fr-FR" sz="1700" kern="1200" dirty="0" smtClean="0"/>
            <a:t> </a:t>
          </a:r>
          <a:r>
            <a:rPr lang="fr-FR" sz="1700" kern="1200" dirty="0" err="1" smtClean="0"/>
            <a:t>fees</a:t>
          </a:r>
          <a:endParaRPr lang="fr-FR" sz="1700" kern="1200" dirty="0"/>
        </a:p>
      </dsp:txBody>
      <dsp:txXfrm>
        <a:off x="1698572" y="225745"/>
        <a:ext cx="1089995" cy="1089995"/>
      </dsp:txXfrm>
    </dsp:sp>
    <dsp:sp modelId="{4D7EBFFD-AF30-2948-9D11-13EEF3980CD8}">
      <dsp:nvSpPr>
        <dsp:cNvPr id="0" name=""/>
        <dsp:cNvSpPr/>
      </dsp:nvSpPr>
      <dsp:spPr>
        <a:xfrm>
          <a:off x="1768946" y="1668624"/>
          <a:ext cx="894061" cy="894061"/>
        </a:xfrm>
        <a:prstGeom prst="mathPlus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1887454" y="2010513"/>
        <a:ext cx="657045" cy="210283"/>
      </dsp:txXfrm>
    </dsp:sp>
    <dsp:sp modelId="{E238453C-32AB-9C44-BCA6-6FEBB478823C}">
      <dsp:nvSpPr>
        <dsp:cNvPr id="0" name=""/>
        <dsp:cNvSpPr/>
      </dsp:nvSpPr>
      <dsp:spPr>
        <a:xfrm>
          <a:off x="1445234" y="2687854"/>
          <a:ext cx="1541485" cy="1541485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kern="1200" dirty="0" err="1" smtClean="0"/>
            <a:t>Liabiliaty</a:t>
          </a:r>
          <a:r>
            <a:rPr lang="fr-FR" sz="1700" kern="1200" dirty="0" smtClean="0"/>
            <a:t> </a:t>
          </a:r>
          <a:r>
            <a:rPr lang="fr-FR" sz="1700" kern="1200" dirty="0" err="1" smtClean="0"/>
            <a:t>regimes</a:t>
          </a:r>
          <a:endParaRPr lang="fr-FR" sz="1700" kern="1200" dirty="0"/>
        </a:p>
      </dsp:txBody>
      <dsp:txXfrm>
        <a:off x="1670979" y="2913599"/>
        <a:ext cx="1089995" cy="1089995"/>
      </dsp:txXfrm>
    </dsp:sp>
    <dsp:sp modelId="{CF082D2C-F10E-2D48-B3C9-88379BE12EFF}">
      <dsp:nvSpPr>
        <dsp:cNvPr id="0" name=""/>
        <dsp:cNvSpPr/>
      </dsp:nvSpPr>
      <dsp:spPr>
        <a:xfrm rot="20561916">
          <a:off x="3162314" y="1207624"/>
          <a:ext cx="543161" cy="57343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tint val="6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tint val="6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tint val="60000"/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3166000" y="1346540"/>
        <a:ext cx="380213" cy="344060"/>
      </dsp:txXfrm>
    </dsp:sp>
    <dsp:sp modelId="{6FA629EB-98A3-C849-972C-CF11BF3B6515}">
      <dsp:nvSpPr>
        <dsp:cNvPr id="0" name=""/>
        <dsp:cNvSpPr/>
      </dsp:nvSpPr>
      <dsp:spPr>
        <a:xfrm>
          <a:off x="3956579" y="592929"/>
          <a:ext cx="1528567" cy="1491572"/>
        </a:xfrm>
        <a:prstGeom prst="ellipse">
          <a:avLst/>
        </a:prstGeom>
        <a:solidFill>
          <a:schemeClr val="bg2">
            <a:lumMod val="7500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err="1" smtClean="0"/>
            <a:t>Tranaction</a:t>
          </a:r>
          <a:r>
            <a:rPr lang="fr-FR" sz="1900" kern="1200" dirty="0" smtClean="0"/>
            <a:t> volume</a:t>
          </a:r>
          <a:endParaRPr lang="fr-FR" sz="1900" kern="1200" dirty="0"/>
        </a:p>
      </dsp:txBody>
      <dsp:txXfrm>
        <a:off x="4180432" y="811365"/>
        <a:ext cx="1080861" cy="10547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EC033D-B0D1-D448-A056-5554957E4459}">
      <dsp:nvSpPr>
        <dsp:cNvPr id="0" name=""/>
        <dsp:cNvSpPr/>
      </dsp:nvSpPr>
      <dsp:spPr>
        <a:xfrm>
          <a:off x="1007451" y="1968776"/>
          <a:ext cx="490776" cy="935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45388" y="0"/>
              </a:lnTo>
              <a:lnTo>
                <a:pt x="245388" y="935168"/>
              </a:lnTo>
              <a:lnTo>
                <a:pt x="490776" y="935168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226436" y="2409957"/>
        <a:ext cx="52806" cy="52806"/>
      </dsp:txXfrm>
    </dsp:sp>
    <dsp:sp modelId="{96FD2CE4-387E-834B-9223-1AD80318A1A6}">
      <dsp:nvSpPr>
        <dsp:cNvPr id="0" name=""/>
        <dsp:cNvSpPr/>
      </dsp:nvSpPr>
      <dsp:spPr>
        <a:xfrm>
          <a:off x="1007451" y="1923056"/>
          <a:ext cx="49077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90776" y="4572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240570" y="1956507"/>
        <a:ext cx="24538" cy="24538"/>
      </dsp:txXfrm>
    </dsp:sp>
    <dsp:sp modelId="{F82F694C-19F0-D341-9532-E8D378D97826}">
      <dsp:nvSpPr>
        <dsp:cNvPr id="0" name=""/>
        <dsp:cNvSpPr/>
      </dsp:nvSpPr>
      <dsp:spPr>
        <a:xfrm>
          <a:off x="1007451" y="1033607"/>
          <a:ext cx="490776" cy="935168"/>
        </a:xfrm>
        <a:custGeom>
          <a:avLst/>
          <a:gdLst/>
          <a:ahLst/>
          <a:cxnLst/>
          <a:rect l="0" t="0" r="0" b="0"/>
          <a:pathLst>
            <a:path>
              <a:moveTo>
                <a:pt x="0" y="935168"/>
              </a:moveTo>
              <a:lnTo>
                <a:pt x="245388" y="935168"/>
              </a:lnTo>
              <a:lnTo>
                <a:pt x="245388" y="0"/>
              </a:lnTo>
              <a:lnTo>
                <a:pt x="49077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500" kern="1200"/>
        </a:p>
      </dsp:txBody>
      <dsp:txXfrm>
        <a:off x="1226436" y="1474788"/>
        <a:ext cx="52806" cy="52806"/>
      </dsp:txXfrm>
    </dsp:sp>
    <dsp:sp modelId="{9C09B465-CC2B-6D41-A3D5-2860FEFD3C27}">
      <dsp:nvSpPr>
        <dsp:cNvPr id="0" name=""/>
        <dsp:cNvSpPr/>
      </dsp:nvSpPr>
      <dsp:spPr>
        <a:xfrm rot="16200000">
          <a:off x="-859501" y="1945917"/>
          <a:ext cx="3688187" cy="4571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" tIns="1270" rIns="1270" bIns="1270" numCol="1" spcCol="1270" anchor="ctr" anchorCtr="0">
          <a:noAutofit/>
        </a:bodyPr>
        <a:lstStyle/>
        <a:p>
          <a:pPr lvl="0" algn="ctr" defTabSz="88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200" kern="1200" dirty="0"/>
        </a:p>
      </dsp:txBody>
      <dsp:txXfrm>
        <a:off x="-859501" y="1945917"/>
        <a:ext cx="3688187" cy="45718"/>
      </dsp:txXfrm>
    </dsp:sp>
    <dsp:sp modelId="{F747BCCE-8966-5345-AC50-FEBF02E305F9}">
      <dsp:nvSpPr>
        <dsp:cNvPr id="0" name=""/>
        <dsp:cNvSpPr/>
      </dsp:nvSpPr>
      <dsp:spPr>
        <a:xfrm>
          <a:off x="1498228" y="659540"/>
          <a:ext cx="2453883" cy="748135"/>
        </a:xfrm>
        <a:prstGeom prst="rect">
          <a:avLst/>
        </a:prstGeom>
        <a:noFill/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>
              <a:solidFill>
                <a:srgbClr val="000000"/>
              </a:solidFill>
            </a:rPr>
            <a:t>Merchant </a:t>
          </a:r>
          <a:r>
            <a:rPr lang="fr-FR" sz="2500" kern="1200" dirty="0" err="1" smtClean="0">
              <a:solidFill>
                <a:srgbClr val="000000"/>
              </a:solidFill>
            </a:rPr>
            <a:t>investment</a:t>
          </a:r>
          <a:endParaRPr lang="fr-FR" sz="2500" kern="1200" dirty="0">
            <a:solidFill>
              <a:srgbClr val="000000"/>
            </a:solidFill>
          </a:endParaRPr>
        </a:p>
      </dsp:txBody>
      <dsp:txXfrm>
        <a:off x="1498228" y="659540"/>
        <a:ext cx="2453883" cy="748135"/>
      </dsp:txXfrm>
    </dsp:sp>
    <dsp:sp modelId="{5135D355-5EE1-404D-A548-18073310536A}">
      <dsp:nvSpPr>
        <dsp:cNvPr id="0" name=""/>
        <dsp:cNvSpPr/>
      </dsp:nvSpPr>
      <dsp:spPr>
        <a:xfrm>
          <a:off x="1498228" y="1594708"/>
          <a:ext cx="2453883" cy="748135"/>
        </a:xfrm>
        <a:prstGeom prst="rect">
          <a:avLst/>
        </a:prstGeom>
        <a:noFill/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>
              <a:solidFill>
                <a:schemeClr val="tx1"/>
              </a:solidFill>
            </a:rPr>
            <a:t>Platform </a:t>
          </a:r>
          <a:r>
            <a:rPr lang="fr-FR" sz="2500" kern="1200" dirty="0" err="1" smtClean="0">
              <a:solidFill>
                <a:schemeClr val="tx1"/>
              </a:solidFill>
            </a:rPr>
            <a:t>investment</a:t>
          </a:r>
          <a:endParaRPr lang="fr-FR" sz="2500" kern="1200" dirty="0">
            <a:solidFill>
              <a:schemeClr val="tx1"/>
            </a:solidFill>
          </a:endParaRPr>
        </a:p>
      </dsp:txBody>
      <dsp:txXfrm>
        <a:off x="1498228" y="1594708"/>
        <a:ext cx="2453883" cy="748135"/>
      </dsp:txXfrm>
    </dsp:sp>
    <dsp:sp modelId="{12D5F218-E6A8-4E42-84BC-E0B00AEA7543}">
      <dsp:nvSpPr>
        <dsp:cNvPr id="0" name=""/>
        <dsp:cNvSpPr/>
      </dsp:nvSpPr>
      <dsp:spPr>
        <a:xfrm>
          <a:off x="1498228" y="2529877"/>
          <a:ext cx="2453883" cy="748135"/>
        </a:xfrm>
        <a:prstGeom prst="rect">
          <a:avLst/>
        </a:prstGeom>
        <a:noFill/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 fov="0">
            <a:rot lat="0" lon="0" rev="0"/>
          </a:camera>
          <a:lightRig rig="brightRoom" dir="tl">
            <a:rot lat="0" lon="0" rev="8700000"/>
          </a:lightRig>
        </a:scene3d>
        <a:sp3d contourW="12700">
          <a:bevelT w="0" h="0"/>
          <a:contourClr>
            <a:schemeClr val="accent1">
              <a:hueOff val="0"/>
              <a:satOff val="0"/>
              <a:lumOff val="0"/>
              <a:alphaOff val="0"/>
              <a:shade val="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500" kern="1200" dirty="0" smtClean="0">
              <a:solidFill>
                <a:schemeClr val="tx1"/>
              </a:solidFill>
            </a:rPr>
            <a:t>Bank       </a:t>
          </a:r>
          <a:r>
            <a:rPr lang="fr-FR" sz="2500" kern="1200" dirty="0" err="1" smtClean="0">
              <a:solidFill>
                <a:schemeClr val="tx1"/>
              </a:solidFill>
            </a:rPr>
            <a:t>investment</a:t>
          </a:r>
          <a:endParaRPr lang="fr-FR" sz="2500" kern="1200" dirty="0">
            <a:solidFill>
              <a:schemeClr val="tx1"/>
            </a:solidFill>
          </a:endParaRPr>
        </a:p>
      </dsp:txBody>
      <dsp:txXfrm>
        <a:off x="1498228" y="2529877"/>
        <a:ext cx="2453883" cy="7481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026909-3759-8F49-8EDF-798B368736B3}">
      <dsp:nvSpPr>
        <dsp:cNvPr id="0" name=""/>
        <dsp:cNvSpPr/>
      </dsp:nvSpPr>
      <dsp:spPr>
        <a:xfrm rot="16200000">
          <a:off x="-406183" y="406183"/>
          <a:ext cx="2657065" cy="1844698"/>
        </a:xfrm>
        <a:prstGeom prst="rect">
          <a:avLst/>
        </a:prstGeom>
        <a:gradFill rotWithShape="0">
          <a:gsLst>
            <a:gs pos="0">
              <a:schemeClr val="accent4">
                <a:shade val="50000"/>
                <a:hueOff val="0"/>
                <a:satOff val="0"/>
                <a:lumOff val="0"/>
                <a:alphaOff val="0"/>
                <a:tint val="35000"/>
                <a:satMod val="253000"/>
              </a:schemeClr>
            </a:gs>
            <a:gs pos="50000">
              <a:schemeClr val="accent4">
                <a:shade val="50000"/>
                <a:hueOff val="0"/>
                <a:satOff val="0"/>
                <a:lumOff val="0"/>
                <a:alphaOff val="0"/>
                <a:tint val="42000"/>
                <a:satMod val="255000"/>
              </a:schemeClr>
            </a:gs>
            <a:gs pos="97000">
              <a:schemeClr val="accent4">
                <a:shade val="50000"/>
                <a:hueOff val="0"/>
                <a:satOff val="0"/>
                <a:lumOff val="0"/>
                <a:alphaOff val="0"/>
                <a:tint val="53000"/>
                <a:satMod val="260000"/>
              </a:schemeClr>
            </a:gs>
            <a:gs pos="100000">
              <a:schemeClr val="accent4">
                <a:shade val="50000"/>
                <a:hueOff val="0"/>
                <a:satOff val="0"/>
                <a:lumOff val="0"/>
                <a:alphaOff val="0"/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66700" tIns="0" rIns="263922" bIns="0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200" kern="1200" dirty="0" err="1" smtClean="0"/>
            <a:t>Fraud</a:t>
          </a:r>
          <a:r>
            <a:rPr lang="fr-FR" sz="4200" kern="1200" dirty="0" smtClean="0"/>
            <a:t> </a:t>
          </a:r>
          <a:r>
            <a:rPr lang="fr-FR" sz="4200" kern="1200" dirty="0" err="1" smtClean="0"/>
            <a:t>losses</a:t>
          </a:r>
          <a:endParaRPr lang="fr-FR" sz="4200" kern="1200" dirty="0"/>
        </a:p>
      </dsp:txBody>
      <dsp:txXfrm rot="5400000">
        <a:off x="0" y="0"/>
        <a:ext cx="1844698" cy="26570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7F56AF-CF3B-FF4B-A02B-60E8A1403A77}" type="datetimeFigureOut">
              <a:rPr lang="fr-FR" smtClean="0"/>
              <a:t>13/06/11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B7A7B-D33D-2F4C-BE9E-17602E5DA43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99375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4CAB29-B1AC-4F48-8AD0-9E97C03261CE}" type="datetimeFigureOut">
              <a:rPr lang="fr-FR" smtClean="0"/>
              <a:t>13/06/11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7348EE-0423-254B-A077-587166CE0E6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6964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evidence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we</a:t>
            </a:r>
            <a:r>
              <a:rPr lang="fr-FR" dirty="0" smtClean="0"/>
              <a:t> have on the </a:t>
            </a:r>
            <a:r>
              <a:rPr lang="fr-FR" dirty="0" err="1" smtClean="0"/>
              <a:t>Australian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reform</a:t>
            </a:r>
            <a:r>
              <a:rPr lang="fr-FR" baseline="0" dirty="0" smtClean="0"/>
              <a:t> of 2003 </a:t>
            </a:r>
            <a:r>
              <a:rPr lang="fr-FR" baseline="0" dirty="0" err="1" smtClean="0"/>
              <a:t>does</a:t>
            </a:r>
            <a:r>
              <a:rPr lang="fr-FR" baseline="0" dirty="0" smtClean="0"/>
              <a:t> not show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IF </a:t>
            </a:r>
            <a:r>
              <a:rPr lang="fr-FR" baseline="0" dirty="0" err="1" smtClean="0"/>
              <a:t>regulation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resulted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lower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retail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prices</a:t>
            </a:r>
            <a:r>
              <a:rPr lang="fr-FR" baseline="0" dirty="0" smtClean="0"/>
              <a:t>. This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complex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because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retail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sectors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imperfectly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competitive</a:t>
            </a:r>
            <a:r>
              <a:rPr lang="fr-FR" baseline="0" dirty="0" smtClean="0"/>
              <a:t>. Distinction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large and </a:t>
            </a:r>
            <a:r>
              <a:rPr lang="fr-FR" baseline="0" dirty="0" err="1" smtClean="0"/>
              <a:t>small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retailers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seems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pass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through</a:t>
            </a:r>
            <a:r>
              <a:rPr lang="fr-FR" baseline="0" dirty="0" smtClean="0"/>
              <a:t> of IF </a:t>
            </a:r>
            <a:r>
              <a:rPr lang="fr-FR" baseline="0" dirty="0" err="1" smtClean="0"/>
              <a:t>reduction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 has been </a:t>
            </a:r>
            <a:r>
              <a:rPr lang="fr-FR" baseline="0" dirty="0" err="1" smtClean="0"/>
              <a:t>lower</a:t>
            </a:r>
            <a:r>
              <a:rPr lang="fr-FR" baseline="0" dirty="0" smtClean="0"/>
              <a:t> for large </a:t>
            </a:r>
            <a:r>
              <a:rPr lang="fr-FR" baseline="0" dirty="0" err="1" smtClean="0"/>
              <a:t>retailers</a:t>
            </a:r>
            <a:r>
              <a:rPr lang="fr-FR" baseline="0" dirty="0" smtClean="0"/>
              <a:t>).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2409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err="1" smtClean="0"/>
              <a:t>Interchange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fees</a:t>
            </a:r>
            <a:r>
              <a:rPr lang="fr-FR" b="1" baseline="0" dirty="0" smtClean="0"/>
              <a:t> impact the </a:t>
            </a:r>
            <a:r>
              <a:rPr lang="fr-FR" b="1" baseline="0" dirty="0" err="1" smtClean="0"/>
              <a:t>quality</a:t>
            </a:r>
            <a:r>
              <a:rPr lang="fr-FR" b="1" baseline="0" dirty="0" smtClean="0"/>
              <a:t> of service </a:t>
            </a:r>
            <a:r>
              <a:rPr lang="fr-FR" b="1" baseline="0" dirty="0" err="1" smtClean="0"/>
              <a:t>because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they</a:t>
            </a:r>
            <a:r>
              <a:rPr lang="fr-FR" b="1" baseline="0" dirty="0" smtClean="0"/>
              <a:t> impact </a:t>
            </a:r>
            <a:r>
              <a:rPr lang="fr-FR" b="1" baseline="0" dirty="0" err="1" smtClean="0"/>
              <a:t>banks</a:t>
            </a:r>
            <a:r>
              <a:rPr lang="fr-FR" b="1" baseline="0" dirty="0" smtClean="0"/>
              <a:t>’ </a:t>
            </a:r>
            <a:r>
              <a:rPr lang="fr-FR" b="1" baseline="0" dirty="0" err="1" smtClean="0"/>
              <a:t>investments</a:t>
            </a:r>
            <a:r>
              <a:rPr lang="fr-FR" b="1" baseline="0" dirty="0" smtClean="0"/>
              <a:t>.</a:t>
            </a:r>
            <a:endParaRPr lang="fr-FR" b="1" dirty="0" smtClean="0"/>
          </a:p>
          <a:p>
            <a:r>
              <a:rPr lang="fr-FR" dirty="0" err="1" smtClean="0"/>
              <a:t>Empirical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studies</a:t>
            </a:r>
            <a:r>
              <a:rPr lang="fr-FR" baseline="0" dirty="0" smtClean="0"/>
              <a:t> show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 care about the </a:t>
            </a:r>
            <a:r>
              <a:rPr lang="fr-FR" baseline="0" dirty="0" err="1" smtClean="0"/>
              <a:t>quality</a:t>
            </a:r>
            <a:r>
              <a:rPr lang="fr-FR" baseline="0" dirty="0" smtClean="0"/>
              <a:t> of service </a:t>
            </a:r>
            <a:r>
              <a:rPr lang="fr-FR" baseline="0" dirty="0" err="1" smtClean="0"/>
              <a:t>delivered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payment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systems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See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Kosse</a:t>
            </a:r>
            <a:r>
              <a:rPr lang="fr-FR" baseline="0" dirty="0" smtClean="0"/>
              <a:t> (2010) for </a:t>
            </a:r>
            <a:r>
              <a:rPr lang="fr-FR" baseline="0" dirty="0" err="1" smtClean="0"/>
              <a:t>Dutch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 « 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’ </a:t>
            </a:r>
            <a:r>
              <a:rPr lang="fr-FR" baseline="0" dirty="0" err="1" smtClean="0"/>
              <a:t>preferences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strongly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affected</a:t>
            </a:r>
            <a:r>
              <a:rPr lang="fr-FR" baseline="0" dirty="0" smtClean="0"/>
              <a:t> by how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assess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likelihood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seriousness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safety</a:t>
            </a:r>
            <a:r>
              <a:rPr lang="fr-FR" baseline="0" dirty="0" smtClean="0"/>
              <a:t> incidents relative to cash, </a:t>
            </a:r>
            <a:r>
              <a:rPr lang="fr-FR" baseline="0" dirty="0" err="1" smtClean="0"/>
              <a:t>debit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 and ATM </a:t>
            </a:r>
            <a:r>
              <a:rPr lang="fr-FR" baseline="0" dirty="0" err="1" smtClean="0"/>
              <a:t>withdrawals</a:t>
            </a:r>
            <a:r>
              <a:rPr lang="fr-FR" baseline="0" dirty="0" smtClean="0"/>
              <a:t> ».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studies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Borzekowski</a:t>
            </a:r>
            <a:r>
              <a:rPr lang="fr-FR" baseline="0" dirty="0" smtClean="0"/>
              <a:t> et al. (2008), Humphrey et al. (1996). </a:t>
            </a:r>
            <a:r>
              <a:rPr lang="fr-FR" baseline="0" dirty="0" err="1" smtClean="0"/>
              <a:t>Arango</a:t>
            </a:r>
            <a:r>
              <a:rPr lang="fr-FR" baseline="0" dirty="0" smtClean="0"/>
              <a:t>, Huynh and </a:t>
            </a:r>
            <a:r>
              <a:rPr lang="fr-FR" baseline="0" dirty="0" err="1" smtClean="0"/>
              <a:t>Sabetti</a:t>
            </a:r>
            <a:r>
              <a:rPr lang="fr-FR" baseline="0" dirty="0" smtClean="0"/>
              <a:t> (2011) use Canadian data to show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 tend to </a:t>
            </a:r>
            <a:r>
              <a:rPr lang="fr-FR" baseline="0" dirty="0" err="1" smtClean="0"/>
              <a:t>prefer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debit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 and </a:t>
            </a:r>
            <a:r>
              <a:rPr lang="fr-FR" baseline="0" dirty="0" err="1" smtClean="0"/>
              <a:t>avoid</a:t>
            </a:r>
            <a:r>
              <a:rPr lang="fr-FR" baseline="0" dirty="0" smtClean="0"/>
              <a:t> cash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security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an important factor. </a:t>
            </a:r>
          </a:p>
          <a:p>
            <a:r>
              <a:rPr lang="fr-FR" b="1" baseline="0" dirty="0" err="1" smtClean="0"/>
              <a:t>Consumers</a:t>
            </a:r>
            <a:r>
              <a:rPr lang="fr-FR" b="1" baseline="0" dirty="0" smtClean="0"/>
              <a:t>’ </a:t>
            </a:r>
            <a:r>
              <a:rPr lang="fr-FR" b="1" baseline="0" dirty="0" err="1" smtClean="0"/>
              <a:t>preferences</a:t>
            </a:r>
            <a:r>
              <a:rPr lang="fr-FR" b="1" baseline="0" dirty="0" smtClean="0"/>
              <a:t> are </a:t>
            </a:r>
            <a:r>
              <a:rPr lang="fr-FR" b="1" baseline="0" dirty="0" err="1" smtClean="0"/>
              <a:t>heterogenous</a:t>
            </a:r>
            <a:r>
              <a:rPr lang="fr-FR" b="1" baseline="0" dirty="0" smtClean="0"/>
              <a:t>.</a:t>
            </a:r>
            <a:r>
              <a:rPr lang="fr-FR" baseline="0" dirty="0" smtClean="0"/>
              <a:t> </a:t>
            </a:r>
          </a:p>
          <a:p>
            <a:r>
              <a:rPr lang="fr-FR" baseline="0" dirty="0" smtClean="0"/>
              <a:t>For instance, </a:t>
            </a:r>
            <a:r>
              <a:rPr lang="fr-FR" baseline="0" dirty="0" err="1" smtClean="0"/>
              <a:t>Borzegowski</a:t>
            </a:r>
            <a:r>
              <a:rPr lang="fr-FR" baseline="0" dirty="0" smtClean="0"/>
              <a:t> et al. show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safety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an important aspect for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. Nicole </a:t>
            </a:r>
            <a:r>
              <a:rPr lang="fr-FR" baseline="0" dirty="0" err="1" smtClean="0"/>
              <a:t>Jonker</a:t>
            </a:r>
            <a:r>
              <a:rPr lang="fr-FR" baseline="0" dirty="0" smtClean="0"/>
              <a:t> (2005) identifies the profile of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who</a:t>
            </a:r>
            <a:r>
              <a:rPr lang="fr-FR" baseline="0" dirty="0" smtClean="0"/>
              <a:t> tend to not to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satisfied</a:t>
            </a:r>
            <a:r>
              <a:rPr lang="fr-FR" baseline="0" dirty="0" smtClean="0"/>
              <a:t> of a </a:t>
            </a:r>
            <a:r>
              <a:rPr lang="fr-FR" baseline="0" dirty="0" err="1" smtClean="0"/>
              <a:t>specific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payment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method</a:t>
            </a:r>
            <a:r>
              <a:rPr lang="fr-FR" baseline="0" dirty="0" smtClean="0"/>
              <a:t>. </a:t>
            </a:r>
          </a:p>
          <a:p>
            <a:pPr marL="0" indent="0">
              <a:buFontTx/>
              <a:buNone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="1" baseline="0" dirty="0" err="1" smtClean="0"/>
              <a:t>Interchange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fees</a:t>
            </a:r>
            <a:r>
              <a:rPr lang="fr-FR" b="1" baseline="0" dirty="0" smtClean="0"/>
              <a:t> impact </a:t>
            </a:r>
            <a:r>
              <a:rPr lang="fr-FR" b="1" baseline="0" dirty="0" err="1" smtClean="0"/>
              <a:t>prices</a:t>
            </a:r>
            <a:r>
              <a:rPr lang="fr-FR" b="1" baseline="0" dirty="0" smtClean="0"/>
              <a:t>: </a:t>
            </a:r>
            <a:r>
              <a:rPr lang="fr-FR" baseline="0" dirty="0" smtClean="0"/>
              <a:t>Chang, Evans and </a:t>
            </a:r>
            <a:r>
              <a:rPr lang="fr-FR" baseline="0" dirty="0" err="1" smtClean="0"/>
              <a:t>Schmalensee</a:t>
            </a:r>
            <a:r>
              <a:rPr lang="fr-FR" baseline="0" dirty="0" smtClean="0"/>
              <a:t> (2005) show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after</a:t>
            </a:r>
            <a:r>
              <a:rPr lang="fr-FR" baseline="0" dirty="0" smtClean="0"/>
              <a:t> the IF </a:t>
            </a:r>
            <a:r>
              <a:rPr lang="fr-FR" baseline="0" dirty="0" err="1" smtClean="0"/>
              <a:t>regulation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took</a:t>
            </a:r>
            <a:r>
              <a:rPr lang="fr-FR" baseline="0" dirty="0" smtClean="0"/>
              <a:t> place in </a:t>
            </a:r>
            <a:r>
              <a:rPr lang="fr-FR" baseline="0" dirty="0" err="1" smtClean="0"/>
              <a:t>Australia</a:t>
            </a:r>
            <a:r>
              <a:rPr lang="fr-FR" baseline="0" dirty="0" smtClean="0"/>
              <a:t>, the </a:t>
            </a:r>
            <a:r>
              <a:rPr lang="fr-FR" baseline="0" dirty="0" err="1" smtClean="0"/>
              <a:t>issuers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recovered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between</a:t>
            </a:r>
            <a:r>
              <a:rPr lang="fr-FR" baseline="0" dirty="0" smtClean="0"/>
              <a:t> 30% and 40%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carholders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raising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annual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fees</a:t>
            </a:r>
            <a:r>
              <a:rPr lang="fr-FR" baseline="0" dirty="0" smtClean="0"/>
              <a:t>. The </a:t>
            </a:r>
            <a:r>
              <a:rPr lang="fr-FR" baseline="0" dirty="0" err="1" smtClean="0"/>
              <a:t>Australian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experience</a:t>
            </a:r>
            <a:r>
              <a:rPr lang="fr-FR" baseline="0" dirty="0" smtClean="0"/>
              <a:t> shows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banks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react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raising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fees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IF are </a:t>
            </a:r>
            <a:r>
              <a:rPr lang="fr-FR" baseline="0" dirty="0" err="1" smtClean="0"/>
              <a:t>capped</a:t>
            </a:r>
            <a:r>
              <a:rPr lang="fr-FR" baseline="0" dirty="0" smtClean="0"/>
              <a:t> (in the short </a:t>
            </a:r>
            <a:r>
              <a:rPr lang="fr-FR" baseline="0" dirty="0" err="1" smtClean="0"/>
              <a:t>run</a:t>
            </a:r>
            <a:r>
              <a:rPr lang="fr-FR" baseline="0" dirty="0" smtClean="0"/>
              <a:t> / </a:t>
            </a:r>
            <a:r>
              <a:rPr lang="fr-FR" baseline="0" dirty="0" err="1" smtClean="0"/>
              <a:t>lack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empirical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evidence</a:t>
            </a:r>
            <a:r>
              <a:rPr lang="fr-FR" baseline="0" dirty="0" smtClean="0"/>
              <a:t> on long </a:t>
            </a:r>
            <a:r>
              <a:rPr lang="fr-FR" baseline="0" dirty="0" err="1" smtClean="0"/>
              <a:t>run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effects</a:t>
            </a:r>
            <a:r>
              <a:rPr lang="fr-FR" baseline="0" dirty="0" smtClean="0"/>
              <a:t>)</a:t>
            </a:r>
            <a:endParaRPr lang="fr-FR" baseline="0" dirty="0" smtClean="0"/>
          </a:p>
          <a:p>
            <a:pPr marL="0" indent="0">
              <a:buFontTx/>
              <a:buNone/>
            </a:pPr>
            <a:endParaRPr lang="fr-FR" baseline="0" dirty="0" smtClean="0"/>
          </a:p>
          <a:p>
            <a:pPr marL="0" indent="0">
              <a:buFontTx/>
              <a:buNone/>
            </a:pPr>
            <a:r>
              <a:rPr lang="fr-FR" b="1" baseline="0" dirty="0" err="1" smtClean="0"/>
              <a:t>Interchange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fees</a:t>
            </a:r>
            <a:r>
              <a:rPr lang="fr-FR" b="1" baseline="0" dirty="0" smtClean="0"/>
              <a:t> impact the </a:t>
            </a:r>
            <a:r>
              <a:rPr lang="fr-FR" b="1" baseline="0" dirty="0" err="1" smtClean="0"/>
              <a:t>costs</a:t>
            </a:r>
            <a:r>
              <a:rPr lang="fr-FR" b="1" baseline="0" dirty="0" smtClean="0"/>
              <a:t> of </a:t>
            </a:r>
            <a:r>
              <a:rPr lang="fr-FR" b="1" baseline="0" dirty="0" err="1" smtClean="0"/>
              <a:t>using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payment</a:t>
            </a:r>
            <a:r>
              <a:rPr lang="fr-FR" b="1" baseline="0" dirty="0" smtClean="0"/>
              <a:t> instruments:</a:t>
            </a:r>
            <a:r>
              <a:rPr lang="fr-FR" b="0" baseline="0" dirty="0" smtClean="0"/>
              <a:t> If the </a:t>
            </a:r>
            <a:r>
              <a:rPr lang="fr-FR" b="0" baseline="0" dirty="0" err="1" smtClean="0"/>
              <a:t>security</a:t>
            </a:r>
            <a:r>
              <a:rPr lang="fr-FR" b="0" baseline="0" dirty="0" smtClean="0"/>
              <a:t> of the </a:t>
            </a:r>
            <a:r>
              <a:rPr lang="fr-FR" b="0" baseline="0" dirty="0" err="1" smtClean="0"/>
              <a:t>payment</a:t>
            </a:r>
            <a:r>
              <a:rPr lang="fr-FR" b="0" baseline="0" dirty="0" smtClean="0"/>
              <a:t> system </a:t>
            </a:r>
            <a:r>
              <a:rPr lang="fr-FR" b="0" baseline="0" dirty="0" err="1" smtClean="0"/>
              <a:t>is</a:t>
            </a:r>
            <a:r>
              <a:rPr lang="fr-FR" b="0" baseline="0" dirty="0" smtClean="0"/>
              <a:t> </a:t>
            </a:r>
            <a:r>
              <a:rPr lang="fr-FR" b="0" baseline="0" dirty="0" err="1" smtClean="0"/>
              <a:t>higher</a:t>
            </a:r>
            <a:r>
              <a:rPr lang="fr-FR" b="0" baseline="0" dirty="0" smtClean="0"/>
              <a:t>, the </a:t>
            </a:r>
            <a:r>
              <a:rPr lang="fr-FR" b="0" baseline="0" dirty="0" err="1" smtClean="0"/>
              <a:t>costs</a:t>
            </a:r>
            <a:r>
              <a:rPr lang="fr-FR" b="0" baseline="0" dirty="0" smtClean="0"/>
              <a:t> of </a:t>
            </a:r>
            <a:r>
              <a:rPr lang="fr-FR" b="0" baseline="0" dirty="0" err="1" smtClean="0"/>
              <a:t>fraud</a:t>
            </a:r>
            <a:r>
              <a:rPr lang="fr-FR" b="0" baseline="0" dirty="0" smtClean="0"/>
              <a:t> </a:t>
            </a:r>
            <a:r>
              <a:rPr lang="fr-FR" b="0" baseline="0" dirty="0" err="1" smtClean="0"/>
              <a:t>losses</a:t>
            </a:r>
            <a:r>
              <a:rPr lang="fr-FR" b="0" baseline="0" dirty="0" smtClean="0"/>
              <a:t> are </a:t>
            </a:r>
            <a:r>
              <a:rPr lang="fr-FR" b="0" baseline="0" dirty="0" err="1" smtClean="0"/>
              <a:t>lower</a:t>
            </a:r>
            <a:r>
              <a:rPr lang="fr-FR" b="0" baseline="0" dirty="0" smtClean="0"/>
              <a:t>. The </a:t>
            </a:r>
            <a:r>
              <a:rPr lang="fr-FR" b="0" baseline="0" dirty="0" err="1" smtClean="0"/>
              <a:t>link</a:t>
            </a:r>
            <a:r>
              <a:rPr lang="fr-FR" b="0" baseline="0" dirty="0" smtClean="0"/>
              <a:t> </a:t>
            </a:r>
            <a:r>
              <a:rPr lang="fr-FR" b="0" baseline="0" dirty="0" err="1" smtClean="0"/>
              <a:t>between</a:t>
            </a:r>
            <a:r>
              <a:rPr lang="fr-FR" b="0" baseline="0" dirty="0" smtClean="0"/>
              <a:t> IF and the </a:t>
            </a:r>
            <a:r>
              <a:rPr lang="fr-FR" b="0" baseline="0" dirty="0" err="1" smtClean="0"/>
              <a:t>costs</a:t>
            </a:r>
            <a:r>
              <a:rPr lang="fr-FR" b="0" baseline="0" dirty="0" smtClean="0"/>
              <a:t> of </a:t>
            </a:r>
            <a:r>
              <a:rPr lang="fr-FR" b="0" baseline="0" dirty="0" err="1" smtClean="0"/>
              <a:t>fraud</a:t>
            </a:r>
            <a:r>
              <a:rPr lang="fr-FR" b="0" baseline="0" dirty="0" smtClean="0"/>
              <a:t> </a:t>
            </a:r>
            <a:r>
              <a:rPr lang="fr-FR" b="0" baseline="0" dirty="0" err="1" smtClean="0"/>
              <a:t>is</a:t>
            </a:r>
            <a:r>
              <a:rPr lang="fr-FR" b="0" baseline="0" dirty="0" smtClean="0"/>
              <a:t> </a:t>
            </a:r>
            <a:r>
              <a:rPr lang="fr-FR" b="0" baseline="0" dirty="0" err="1" smtClean="0"/>
              <a:t>acknowleged</a:t>
            </a:r>
            <a:r>
              <a:rPr lang="fr-FR" b="0" baseline="0" dirty="0" smtClean="0"/>
              <a:t> in the document </a:t>
            </a:r>
            <a:r>
              <a:rPr lang="fr-FR" b="0" baseline="0" dirty="0" err="1" smtClean="0"/>
              <a:t>issued</a:t>
            </a:r>
            <a:r>
              <a:rPr lang="fr-FR" b="0" baseline="0" dirty="0" smtClean="0"/>
              <a:t> by the Fed in the </a:t>
            </a:r>
            <a:r>
              <a:rPr lang="fr-FR" b="0" baseline="0" dirty="0" err="1" smtClean="0"/>
              <a:t>context</a:t>
            </a:r>
            <a:r>
              <a:rPr lang="fr-FR" b="0" baseline="0" dirty="0" smtClean="0"/>
              <a:t> of the </a:t>
            </a:r>
            <a:r>
              <a:rPr lang="fr-FR" b="0" baseline="0" dirty="0" err="1" smtClean="0"/>
              <a:t>Dodd</a:t>
            </a:r>
            <a:r>
              <a:rPr lang="fr-FR" b="0" baseline="0" dirty="0" smtClean="0"/>
              <a:t> Frank </a:t>
            </a:r>
            <a:r>
              <a:rPr lang="fr-FR" b="0" baseline="0" dirty="0" err="1" smtClean="0"/>
              <a:t>Act</a:t>
            </a:r>
            <a:r>
              <a:rPr lang="fr-FR" b="0" baseline="0" dirty="0" smtClean="0"/>
              <a:t>…</a:t>
            </a:r>
            <a:r>
              <a:rPr lang="fr-FR" b="0" baseline="0" dirty="0" err="1" smtClean="0"/>
              <a:t>adustments</a:t>
            </a:r>
            <a:r>
              <a:rPr lang="fr-FR" b="0" baseline="0" dirty="0" smtClean="0"/>
              <a:t> to IF </a:t>
            </a:r>
            <a:r>
              <a:rPr lang="fr-FR" b="0" baseline="0" dirty="0" err="1" smtClean="0"/>
              <a:t>regulation</a:t>
            </a:r>
            <a:r>
              <a:rPr lang="fr-FR" b="0" baseline="0" dirty="0" smtClean="0"/>
              <a:t> are </a:t>
            </a:r>
            <a:r>
              <a:rPr lang="fr-FR" b="0" baseline="0" dirty="0" err="1" smtClean="0"/>
              <a:t>forecast</a:t>
            </a:r>
            <a:r>
              <a:rPr lang="fr-FR" b="0" baseline="0" dirty="0" smtClean="0"/>
              <a:t> to </a:t>
            </a:r>
            <a:r>
              <a:rPr lang="fr-FR" b="0" baseline="0" dirty="0" err="1" smtClean="0"/>
              <a:t>take</a:t>
            </a:r>
            <a:r>
              <a:rPr lang="fr-FR" b="0" baseline="0" dirty="0" smtClean="0"/>
              <a:t> </a:t>
            </a:r>
            <a:r>
              <a:rPr lang="fr-FR" b="0" baseline="0" dirty="0" err="1" smtClean="0"/>
              <a:t>into</a:t>
            </a:r>
            <a:r>
              <a:rPr lang="fr-FR" b="0" baseline="0" dirty="0" smtClean="0"/>
              <a:t> </a:t>
            </a:r>
            <a:r>
              <a:rPr lang="fr-FR" b="0" baseline="0" dirty="0" err="1" smtClean="0"/>
              <a:t>account</a:t>
            </a:r>
            <a:r>
              <a:rPr lang="fr-FR" b="0" baseline="0" dirty="0" smtClean="0"/>
              <a:t> the </a:t>
            </a:r>
            <a:r>
              <a:rPr lang="fr-FR" b="0" baseline="0" dirty="0" err="1" smtClean="0"/>
              <a:t>cost</a:t>
            </a:r>
            <a:r>
              <a:rPr lang="fr-FR" b="0" baseline="0" dirty="0" smtClean="0"/>
              <a:t> of </a:t>
            </a:r>
            <a:r>
              <a:rPr lang="fr-FR" b="0" baseline="0" dirty="0" err="1" smtClean="0"/>
              <a:t>fraud</a:t>
            </a:r>
            <a:r>
              <a:rPr lang="fr-FR" b="0" baseline="0" dirty="0" smtClean="0"/>
              <a:t>. 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5178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merchants</a:t>
            </a:r>
            <a:r>
              <a:rPr lang="fr-FR" dirty="0" smtClean="0"/>
              <a:t>’ </a:t>
            </a:r>
            <a:r>
              <a:rPr lang="fr-FR" dirty="0" err="1" smtClean="0"/>
              <a:t>preferences</a:t>
            </a:r>
            <a:r>
              <a:rPr lang="fr-FR" dirty="0" smtClean="0"/>
              <a:t> are </a:t>
            </a:r>
            <a:r>
              <a:rPr lang="fr-FR" dirty="0" err="1" smtClean="0"/>
              <a:t>also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heterogenous</a:t>
            </a:r>
            <a:r>
              <a:rPr lang="fr-FR" baseline="0" dirty="0" smtClean="0"/>
              <a:t>. </a:t>
            </a:r>
            <a:endParaRPr lang="fr-FR" dirty="0" smtClean="0"/>
          </a:p>
          <a:p>
            <a:r>
              <a:rPr lang="fr-FR" dirty="0" smtClean="0"/>
              <a:t>Cite </a:t>
            </a:r>
            <a:r>
              <a:rPr lang="fr-FR" dirty="0" err="1" smtClean="0"/>
              <a:t>Arango</a:t>
            </a:r>
            <a:r>
              <a:rPr lang="fr-FR" baseline="0" dirty="0" smtClean="0"/>
              <a:t> and Taylor </a:t>
            </a:r>
            <a:r>
              <a:rPr lang="fr-FR" baseline="0" dirty="0" err="1" smtClean="0"/>
              <a:t>survey</a:t>
            </a:r>
            <a:r>
              <a:rPr lang="fr-FR" baseline="0" dirty="0" smtClean="0"/>
              <a:t> for Canada 2008. </a:t>
            </a:r>
          </a:p>
          <a:p>
            <a:r>
              <a:rPr lang="fr-FR" baseline="0" dirty="0" err="1" smtClean="0"/>
              <a:t>When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asked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three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payment</a:t>
            </a:r>
            <a:r>
              <a:rPr lang="fr-FR" baseline="0" dirty="0" smtClean="0"/>
              <a:t> instruments (cash, </a:t>
            </a:r>
            <a:r>
              <a:rPr lang="fr-FR" baseline="0" dirty="0" err="1" smtClean="0"/>
              <a:t>debit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credit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) </a:t>
            </a:r>
            <a:r>
              <a:rPr lang="fr-FR" baseline="0" dirty="0" err="1" smtClean="0"/>
              <a:t>they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prefer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 to use more </a:t>
            </a:r>
            <a:r>
              <a:rPr lang="fr-FR" baseline="0" dirty="0" err="1" smtClean="0"/>
              <a:t>often</a:t>
            </a:r>
            <a:r>
              <a:rPr lang="fr-FR" baseline="0" dirty="0" smtClean="0"/>
              <a:t>, 53% of </a:t>
            </a:r>
            <a:r>
              <a:rPr lang="fr-FR" baseline="0" dirty="0" err="1" smtClean="0"/>
              <a:t>merchants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favoured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debit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, </a:t>
            </a:r>
            <a:r>
              <a:rPr lang="fr-FR" baseline="0" dirty="0" err="1" smtClean="0"/>
              <a:t>agains</a:t>
            </a:r>
            <a:r>
              <a:rPr lang="fr-FR" baseline="0" dirty="0" smtClean="0"/>
              <a:t> 39% for cash. The </a:t>
            </a:r>
            <a:r>
              <a:rPr lang="fr-FR" baseline="0" dirty="0" err="1" smtClean="0"/>
              <a:t>survey</a:t>
            </a:r>
            <a:r>
              <a:rPr lang="fr-FR" baseline="0" dirty="0" smtClean="0"/>
              <a:t> shows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cash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more </a:t>
            </a:r>
            <a:r>
              <a:rPr lang="fr-FR" baseline="0" dirty="0" err="1" smtClean="0"/>
              <a:t>costly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debit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 for the </a:t>
            </a:r>
            <a:r>
              <a:rPr lang="fr-FR" baseline="0" dirty="0" err="1" smtClean="0"/>
              <a:t>average</a:t>
            </a:r>
            <a:r>
              <a:rPr lang="fr-FR" baseline="0" dirty="0" smtClean="0"/>
              <a:t> transaction value $36.5 and </a:t>
            </a:r>
            <a:r>
              <a:rPr lang="fr-FR" baseline="0" dirty="0" err="1" smtClean="0"/>
              <a:t>may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cost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only</a:t>
            </a:r>
            <a:r>
              <a:rPr lang="fr-FR" baseline="0" dirty="0" smtClean="0"/>
              <a:t> for transactions </a:t>
            </a:r>
            <a:r>
              <a:rPr lang="fr-FR" baseline="0" dirty="0" err="1" smtClean="0"/>
              <a:t>below</a:t>
            </a:r>
            <a:r>
              <a:rPr lang="fr-FR" baseline="0" dirty="0" smtClean="0"/>
              <a:t> $12. </a:t>
            </a:r>
            <a:r>
              <a:rPr lang="fr-FR" baseline="0" dirty="0" err="1" smtClean="0"/>
              <a:t>Arango</a:t>
            </a:r>
            <a:r>
              <a:rPr lang="fr-FR" baseline="0" dirty="0" smtClean="0"/>
              <a:t> and Taylor argue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small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merchants</a:t>
            </a:r>
            <a:r>
              <a:rPr lang="fr-FR" baseline="0" dirty="0" smtClean="0"/>
              <a:t> do not </a:t>
            </a:r>
            <a:r>
              <a:rPr lang="fr-FR" baseline="0" dirty="0" err="1" smtClean="0"/>
              <a:t>evaluate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well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costs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accepting</a:t>
            </a:r>
            <a:r>
              <a:rPr lang="fr-FR" baseline="0" dirty="0" smtClean="0"/>
              <a:t> cash as the back-office </a:t>
            </a:r>
            <a:r>
              <a:rPr lang="fr-FR" baseline="0" dirty="0" err="1" smtClean="0"/>
              <a:t>costs</a:t>
            </a:r>
            <a:r>
              <a:rPr lang="fr-FR" baseline="0" dirty="0" smtClean="0"/>
              <a:t> of cash are not </a:t>
            </a:r>
            <a:r>
              <a:rPr lang="fr-FR" baseline="0" dirty="0" err="1" smtClean="0"/>
              <a:t>priced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explicitely</a:t>
            </a:r>
            <a:r>
              <a:rPr lang="fr-FR" baseline="0" dirty="0" smtClean="0"/>
              <a:t> (In Canada, note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there</a:t>
            </a:r>
            <a:r>
              <a:rPr lang="fr-FR" baseline="0" dirty="0" smtClean="0"/>
              <a:t> are no </a:t>
            </a:r>
            <a:r>
              <a:rPr lang="fr-FR" baseline="0" dirty="0" err="1" smtClean="0"/>
              <a:t>interchange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fees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debit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)</a:t>
            </a:r>
            <a:endParaRPr lang="fr-FR" baseline="0" dirty="0" smtClean="0"/>
          </a:p>
          <a:p>
            <a:endParaRPr lang="fr-FR" baseline="0" dirty="0" smtClean="0"/>
          </a:p>
          <a:p>
            <a:r>
              <a:rPr lang="fr-FR" baseline="0" dirty="0" err="1" smtClean="0"/>
              <a:t>Possibility</a:t>
            </a:r>
            <a:r>
              <a:rPr lang="fr-FR" baseline="0" dirty="0" smtClean="0"/>
              <a:t> to use couple the use of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loyalty</a:t>
            </a:r>
            <a:r>
              <a:rPr lang="fr-FR" baseline="0" dirty="0" smtClean="0"/>
              <a:t> programs.</a:t>
            </a:r>
          </a:p>
          <a:p>
            <a:endParaRPr lang="fr-FR" baseline="0" dirty="0" smtClean="0"/>
          </a:p>
          <a:p>
            <a:r>
              <a:rPr lang="fr-FR" baseline="0" dirty="0" err="1" smtClean="0"/>
              <a:t>Merchants</a:t>
            </a:r>
            <a:r>
              <a:rPr lang="fr-FR" baseline="0" dirty="0" smtClean="0"/>
              <a:t>’ </a:t>
            </a:r>
            <a:r>
              <a:rPr lang="fr-FR" baseline="0" dirty="0" err="1" smtClean="0"/>
              <a:t>investments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incentives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impacted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interchange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fees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see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example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implementation</a:t>
            </a:r>
            <a:r>
              <a:rPr lang="fr-FR" baseline="0" dirty="0" smtClean="0"/>
              <a:t> of the EMV standard in the UK, </a:t>
            </a:r>
            <a:r>
              <a:rPr lang="fr-FR" baseline="0" dirty="0" err="1" smtClean="0"/>
              <a:t>where</a:t>
            </a:r>
            <a:r>
              <a:rPr lang="fr-FR" baseline="0" dirty="0" smtClean="0"/>
              <a:t> IF have been </a:t>
            </a:r>
            <a:r>
              <a:rPr lang="fr-FR" baseline="0" dirty="0" err="1" smtClean="0"/>
              <a:t>reduced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provide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merchants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investment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incentives</a:t>
            </a:r>
            <a:r>
              <a:rPr lang="fr-FR" baseline="0" dirty="0" smtClean="0"/>
              <a:t>).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948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Reference</a:t>
            </a:r>
            <a:r>
              <a:rPr lang="fr-FR" baseline="0" dirty="0" smtClean="0"/>
              <a:t> to the </a:t>
            </a:r>
            <a:r>
              <a:rPr lang="fr-FR" baseline="0" dirty="0" err="1" smtClean="0"/>
              <a:t>presentation</a:t>
            </a:r>
            <a:r>
              <a:rPr lang="fr-FR" baseline="0" dirty="0" smtClean="0"/>
              <a:t> made by A </a:t>
            </a:r>
            <a:r>
              <a:rPr lang="fr-FR" baseline="0" dirty="0" err="1" smtClean="0"/>
              <a:t>Mateus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pass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through</a:t>
            </a:r>
            <a:r>
              <a:rPr lang="fr-FR" baseline="0" dirty="0" smtClean="0"/>
              <a:t>. </a:t>
            </a:r>
          </a:p>
          <a:p>
            <a:endParaRPr lang="fr-FR" baseline="0" dirty="0" smtClean="0"/>
          </a:p>
          <a:p>
            <a:r>
              <a:rPr lang="fr-FR" baseline="0" dirty="0" smtClean="0"/>
              <a:t>A document </a:t>
            </a:r>
            <a:r>
              <a:rPr lang="fr-FR" baseline="0" dirty="0" err="1" smtClean="0"/>
              <a:t>issued</a:t>
            </a:r>
            <a:r>
              <a:rPr lang="fr-FR" baseline="0" dirty="0" smtClean="0"/>
              <a:t> by Visa </a:t>
            </a:r>
            <a:r>
              <a:rPr lang="fr-FR" baseline="0" dirty="0" err="1" smtClean="0"/>
              <a:t>explains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IF </a:t>
            </a:r>
            <a:r>
              <a:rPr lang="fr-FR" baseline="0" dirty="0" err="1" smtClean="0"/>
              <a:t>offers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platform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some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flexibility</a:t>
            </a:r>
            <a:r>
              <a:rPr lang="fr-FR" baseline="0" dirty="0" smtClean="0"/>
              <a:t> to encourage </a:t>
            </a:r>
            <a:r>
              <a:rPr lang="fr-FR" baseline="0" dirty="0" err="1" smtClean="0"/>
              <a:t>investments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From</a:t>
            </a:r>
            <a:r>
              <a:rPr lang="fr-FR" baseline="0" dirty="0" smtClean="0"/>
              <a:t> the point of </a:t>
            </a:r>
            <a:r>
              <a:rPr lang="fr-FR" baseline="0" dirty="0" err="1" smtClean="0"/>
              <a:t>view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banks</a:t>
            </a:r>
            <a:r>
              <a:rPr lang="fr-FR" baseline="0" dirty="0" smtClean="0"/>
              <a:t>, the </a:t>
            </a:r>
            <a:r>
              <a:rPr lang="fr-FR" baseline="0" dirty="0" err="1" smtClean="0"/>
              <a:t>regulation</a:t>
            </a:r>
            <a:r>
              <a:rPr lang="fr-FR" baseline="0" dirty="0" smtClean="0"/>
              <a:t> of IF in </a:t>
            </a:r>
            <a:r>
              <a:rPr lang="fr-FR" baseline="0" dirty="0" err="1" smtClean="0"/>
              <a:t>Australia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slowed</a:t>
            </a:r>
            <a:r>
              <a:rPr lang="fr-FR" baseline="0" dirty="0" smtClean="0"/>
              <a:t> down the adoption of innovation. </a:t>
            </a:r>
            <a:r>
              <a:rPr lang="fr-FR" baseline="0" dirty="0" err="1" smtClean="0"/>
              <a:t>However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this</a:t>
            </a:r>
            <a:r>
              <a:rPr lang="fr-FR" baseline="0" dirty="0" smtClean="0"/>
              <a:t> not </a:t>
            </a:r>
            <a:r>
              <a:rPr lang="fr-FR" baseline="0" dirty="0" err="1" smtClean="0"/>
              <a:t>documented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empirical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studies</a:t>
            </a:r>
            <a:r>
              <a:rPr lang="fr-FR" baseline="0" dirty="0" smtClean="0"/>
              <a:t>. Visa cites in 2007 the </a:t>
            </a:r>
            <a:r>
              <a:rPr lang="fr-FR" baseline="0" dirty="0" err="1" smtClean="0"/>
              <a:t>slower</a:t>
            </a:r>
            <a:r>
              <a:rPr lang="fr-FR" baseline="0" dirty="0" smtClean="0"/>
              <a:t> adoption of Visa </a:t>
            </a:r>
            <a:r>
              <a:rPr lang="fr-FR" baseline="0" dirty="0" err="1" smtClean="0"/>
              <a:t>PayWave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contactless</a:t>
            </a:r>
            <a:r>
              <a:rPr lang="fr-FR" baseline="0" dirty="0" smtClean="0"/>
              <a:t> transactions (</a:t>
            </a:r>
            <a:r>
              <a:rPr lang="fr-FR" baseline="0" dirty="0" err="1" smtClean="0"/>
              <a:t>compared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other</a:t>
            </a:r>
            <a:r>
              <a:rPr lang="fr-FR" baseline="0" dirty="0" smtClean="0"/>
              <a:t> countries in the </a:t>
            </a:r>
            <a:r>
              <a:rPr lang="fr-FR" baseline="0" dirty="0" err="1" smtClean="0"/>
              <a:t>Asia</a:t>
            </a:r>
            <a:r>
              <a:rPr lang="fr-FR" baseline="0" dirty="0" smtClean="0"/>
              <a:t> Pacific </a:t>
            </a:r>
            <a:r>
              <a:rPr lang="fr-FR" baseline="0" dirty="0" err="1" smtClean="0"/>
              <a:t>Region</a:t>
            </a:r>
            <a:r>
              <a:rPr lang="fr-FR" baseline="0" dirty="0" smtClean="0"/>
              <a:t>). « Banks </a:t>
            </a:r>
            <a:r>
              <a:rPr lang="fr-FR" baseline="0" dirty="0" err="1" smtClean="0"/>
              <a:t>cited</a:t>
            </a:r>
            <a:r>
              <a:rPr lang="fr-FR" baseline="0" dirty="0" smtClean="0"/>
              <a:t> the introduction of EMV Chip and PIN and the provision of </a:t>
            </a:r>
            <a:r>
              <a:rPr lang="fr-FR" baseline="0" dirty="0" err="1" smtClean="0"/>
              <a:t>prepaid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cards</a:t>
            </a:r>
            <a:r>
              <a:rPr lang="fr-FR" baseline="0" dirty="0" smtClean="0"/>
              <a:t> to commercial clients as </a:t>
            </a:r>
            <a:r>
              <a:rPr lang="fr-FR" baseline="0" dirty="0" err="1" smtClean="0"/>
              <a:t>examples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projects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have been </a:t>
            </a:r>
            <a:r>
              <a:rPr lang="fr-FR" baseline="0" dirty="0" err="1" smtClean="0"/>
              <a:t>adversely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affected</a:t>
            </a:r>
            <a:r>
              <a:rPr lang="fr-FR" baseline="0" dirty="0" smtClean="0"/>
              <a:t> by the </a:t>
            </a:r>
            <a:r>
              <a:rPr lang="fr-FR" baseline="0" dirty="0" err="1" smtClean="0"/>
              <a:t>RBA’s</a:t>
            </a:r>
            <a:r>
              <a:rPr lang="fr-FR" baseline="0" dirty="0" smtClean="0"/>
              <a:t> intervention ».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37560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Explain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problem</a:t>
            </a:r>
            <a:r>
              <a:rPr lang="fr-FR" dirty="0" smtClean="0"/>
              <a:t>: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low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incentives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invest</a:t>
            </a:r>
            <a:r>
              <a:rPr lang="fr-FR" baseline="0" dirty="0" smtClean="0"/>
              <a:t> in absence of </a:t>
            </a:r>
            <a:r>
              <a:rPr lang="fr-FR" baseline="0" dirty="0" err="1" smtClean="0"/>
              <a:t>interchange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fees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Issuers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costs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investments</a:t>
            </a:r>
            <a:r>
              <a:rPr lang="fr-FR" baseline="0" dirty="0" smtClean="0"/>
              <a:t> and maintenance are </a:t>
            </a:r>
            <a:r>
              <a:rPr lang="fr-FR" baseline="0" dirty="0" err="1" smtClean="0"/>
              <a:t>almost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twice</a:t>
            </a:r>
            <a:r>
              <a:rPr lang="fr-FR" baseline="0" dirty="0" smtClean="0"/>
              <a:t> as </a:t>
            </a:r>
            <a:r>
              <a:rPr lang="fr-FR" baseline="0" dirty="0" err="1" smtClean="0"/>
              <a:t>high</a:t>
            </a:r>
            <a:r>
              <a:rPr lang="fr-FR" baseline="0" dirty="0" smtClean="0"/>
              <a:t> as the </a:t>
            </a:r>
            <a:r>
              <a:rPr lang="fr-FR" baseline="0" dirty="0" err="1" smtClean="0"/>
              <a:t>costs</a:t>
            </a:r>
            <a:r>
              <a:rPr lang="fr-FR" baseline="0" dirty="0" smtClean="0"/>
              <a:t> of the </a:t>
            </a:r>
            <a:r>
              <a:rPr lang="fr-FR" baseline="0" dirty="0" err="1" smtClean="0"/>
              <a:t>acquirers</a:t>
            </a:r>
            <a:r>
              <a:rPr lang="fr-FR" baseline="0" dirty="0" smtClean="0"/>
              <a:t> (</a:t>
            </a:r>
            <a:r>
              <a:rPr lang="fr-FR" baseline="0" dirty="0" err="1" smtClean="0"/>
              <a:t>e.g</a:t>
            </a:r>
            <a:r>
              <a:rPr lang="fr-FR" baseline="0" dirty="0" smtClean="0"/>
              <a:t>. France). </a:t>
            </a:r>
          </a:p>
          <a:p>
            <a:r>
              <a:rPr lang="fr-FR" baseline="0" dirty="0" smtClean="0"/>
              <a:t>The coordination </a:t>
            </a:r>
            <a:r>
              <a:rPr lang="fr-FR" baseline="0" dirty="0" err="1" smtClean="0"/>
              <a:t>problem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less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present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markets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where</a:t>
            </a:r>
            <a:r>
              <a:rPr lang="fr-FR" baseline="0" dirty="0" smtClean="0"/>
              <a:t> few </a:t>
            </a:r>
            <a:r>
              <a:rPr lang="fr-FR" baseline="0" dirty="0" err="1" smtClean="0"/>
              <a:t>banks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operate</a:t>
            </a:r>
            <a:r>
              <a:rPr lang="fr-FR" baseline="0" dirty="0" smtClean="0"/>
              <a:t> (ex: The </a:t>
            </a:r>
            <a:r>
              <a:rPr lang="fr-FR" baseline="0" dirty="0" err="1" smtClean="0"/>
              <a:t>Netherlands</a:t>
            </a:r>
            <a:r>
              <a:rPr lang="fr-FR" baseline="0" dirty="0" smtClean="0"/>
              <a:t>) – but </a:t>
            </a:r>
            <a:r>
              <a:rPr lang="fr-FR" baseline="0" dirty="0" err="1" smtClean="0"/>
              <a:t>really</a:t>
            </a:r>
            <a:r>
              <a:rPr lang="fr-FR" baseline="0" dirty="0" smtClean="0"/>
              <a:t> important for instance for the </a:t>
            </a:r>
            <a:r>
              <a:rPr lang="fr-FR" baseline="0" dirty="0" err="1" smtClean="0"/>
              <a:t>development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payment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systems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operate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several</a:t>
            </a:r>
            <a:r>
              <a:rPr lang="fr-FR" baseline="0" dirty="0" smtClean="0"/>
              <a:t> countries.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887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In </a:t>
            </a:r>
            <a:r>
              <a:rPr lang="fr-FR" b="1" dirty="0" err="1" smtClean="0"/>
              <a:t>this</a:t>
            </a:r>
            <a:r>
              <a:rPr lang="fr-FR" b="1" dirty="0" smtClean="0"/>
              <a:t> article, I </a:t>
            </a:r>
            <a:r>
              <a:rPr lang="fr-FR" b="1" dirty="0" err="1" smtClean="0"/>
              <a:t>construct</a:t>
            </a:r>
            <a:r>
              <a:rPr lang="fr-FR" b="1" dirty="0" smtClean="0"/>
              <a:t> a </a:t>
            </a:r>
            <a:r>
              <a:rPr lang="fr-FR" b="1" dirty="0" err="1" smtClean="0"/>
              <a:t>theoretical</a:t>
            </a:r>
            <a:r>
              <a:rPr lang="fr-FR" b="1" baseline="0" dirty="0" smtClean="0"/>
              <a:t> model to </a:t>
            </a:r>
            <a:r>
              <a:rPr lang="fr-FR" b="1" baseline="0" dirty="0" err="1" smtClean="0"/>
              <a:t>analyze</a:t>
            </a:r>
            <a:r>
              <a:rPr lang="fr-FR" b="1" baseline="0" dirty="0" smtClean="0"/>
              <a:t> the </a:t>
            </a:r>
            <a:r>
              <a:rPr lang="fr-FR" b="1" baseline="0" dirty="0" err="1" smtClean="0"/>
              <a:t>choice</a:t>
            </a:r>
            <a:r>
              <a:rPr lang="fr-FR" b="1" baseline="0" dirty="0" smtClean="0"/>
              <a:t> of the IF </a:t>
            </a:r>
            <a:r>
              <a:rPr lang="fr-FR" b="1" baseline="0" dirty="0" err="1" smtClean="0"/>
              <a:t>when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banks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can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invest</a:t>
            </a:r>
            <a:r>
              <a:rPr lang="fr-FR" b="1" baseline="0" dirty="0" smtClean="0"/>
              <a:t> in </a:t>
            </a:r>
            <a:r>
              <a:rPr lang="fr-FR" b="1" baseline="0" dirty="0" err="1" smtClean="0"/>
              <a:t>quality</a:t>
            </a:r>
            <a:r>
              <a:rPr lang="fr-FR" b="1" baseline="0" dirty="0" smtClean="0"/>
              <a:t>. Say a few </a:t>
            </a:r>
            <a:r>
              <a:rPr lang="fr-FR" b="1" baseline="0" dirty="0" err="1" smtClean="0"/>
              <a:t>words</a:t>
            </a:r>
            <a:r>
              <a:rPr lang="fr-FR" b="1" baseline="0" dirty="0" smtClean="0"/>
              <a:t> about the </a:t>
            </a:r>
            <a:r>
              <a:rPr lang="fr-FR" b="1" baseline="0" dirty="0" err="1" smtClean="0"/>
              <a:t>assumptions</a:t>
            </a:r>
            <a:r>
              <a:rPr lang="fr-FR" b="1" baseline="0" dirty="0" smtClean="0"/>
              <a:t>. The </a:t>
            </a:r>
            <a:r>
              <a:rPr lang="fr-FR" b="1" baseline="0" dirty="0" err="1" smtClean="0"/>
              <a:t>idea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is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that</a:t>
            </a:r>
            <a:r>
              <a:rPr lang="fr-FR" b="1" baseline="0" dirty="0" smtClean="0"/>
              <a:t> in </a:t>
            </a:r>
            <a:r>
              <a:rPr lang="fr-FR" b="1" baseline="0" dirty="0" err="1" smtClean="0"/>
              <a:t>two-sided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markets</a:t>
            </a:r>
            <a:r>
              <a:rPr lang="fr-FR" b="1" baseline="0" dirty="0" smtClean="0"/>
              <a:t>:</a:t>
            </a:r>
          </a:p>
          <a:p>
            <a:pPr marL="171450" indent="-171450">
              <a:buFontTx/>
              <a:buChar char="-"/>
            </a:pPr>
            <a:r>
              <a:rPr lang="fr-FR" b="1" baseline="0" dirty="0" smtClean="0"/>
              <a:t>Banks </a:t>
            </a:r>
            <a:r>
              <a:rPr lang="fr-FR" b="1" baseline="0" dirty="0" err="1" smtClean="0"/>
              <a:t>make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different</a:t>
            </a:r>
            <a:r>
              <a:rPr lang="fr-FR" b="1" baseline="0" dirty="0" smtClean="0"/>
              <a:t> contributions to </a:t>
            </a:r>
            <a:r>
              <a:rPr lang="fr-FR" b="1" baseline="0" dirty="0" err="1" smtClean="0"/>
              <a:t>quality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investments</a:t>
            </a:r>
            <a:r>
              <a:rPr lang="fr-FR" b="1" baseline="0" dirty="0" smtClean="0"/>
              <a:t>. There </a:t>
            </a:r>
            <a:r>
              <a:rPr lang="fr-FR" b="1" baseline="0" dirty="0" err="1" smtClean="0"/>
              <a:t>is</a:t>
            </a:r>
            <a:r>
              <a:rPr lang="fr-FR" b="1" baseline="0" dirty="0" smtClean="0"/>
              <a:t> an </a:t>
            </a:r>
            <a:r>
              <a:rPr lang="fr-FR" b="1" baseline="0" dirty="0" err="1" smtClean="0"/>
              <a:t>investment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externality</a:t>
            </a:r>
            <a:r>
              <a:rPr lang="fr-FR" b="1" baseline="0" dirty="0" smtClean="0"/>
              <a:t> in the </a:t>
            </a:r>
            <a:r>
              <a:rPr lang="fr-FR" b="1" baseline="0" dirty="0" err="1" smtClean="0"/>
              <a:t>sense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that</a:t>
            </a:r>
            <a:r>
              <a:rPr lang="fr-FR" b="1" baseline="0" dirty="0" smtClean="0"/>
              <a:t> the </a:t>
            </a:r>
            <a:r>
              <a:rPr lang="fr-FR" b="1" baseline="0" dirty="0" err="1" smtClean="0"/>
              <a:t>investments</a:t>
            </a:r>
            <a:r>
              <a:rPr lang="fr-FR" b="1" baseline="0" dirty="0" smtClean="0"/>
              <a:t> made by the </a:t>
            </a:r>
            <a:r>
              <a:rPr lang="fr-FR" b="1" baseline="0" dirty="0" err="1" smtClean="0"/>
              <a:t>issuers</a:t>
            </a:r>
            <a:r>
              <a:rPr lang="fr-FR" b="1" baseline="0" dirty="0" smtClean="0"/>
              <a:t> have an impact on the </a:t>
            </a:r>
            <a:r>
              <a:rPr lang="fr-FR" b="1" baseline="0" dirty="0" err="1" smtClean="0"/>
              <a:t>acquirers</a:t>
            </a:r>
            <a:r>
              <a:rPr lang="fr-FR" b="1" baseline="0" dirty="0" smtClean="0"/>
              <a:t>’ </a:t>
            </a:r>
            <a:r>
              <a:rPr lang="fr-FR" b="1" baseline="0" dirty="0" err="1" smtClean="0"/>
              <a:t>demand</a:t>
            </a:r>
            <a:r>
              <a:rPr lang="fr-FR" b="1" baseline="0" dirty="0" smtClean="0"/>
              <a:t>/ profit and vice versa.</a:t>
            </a:r>
          </a:p>
          <a:p>
            <a:pPr marL="171450" indent="-171450">
              <a:buFontTx/>
              <a:buChar char="-"/>
            </a:pPr>
            <a:r>
              <a:rPr lang="fr-FR" b="1" baseline="0" dirty="0" err="1" smtClean="0"/>
              <a:t>Investments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may</a:t>
            </a:r>
            <a:r>
              <a:rPr lang="fr-FR" b="1" baseline="0" dirty="0" smtClean="0"/>
              <a:t> have a </a:t>
            </a:r>
            <a:r>
              <a:rPr lang="fr-FR" b="1" baseline="0" dirty="0" err="1" smtClean="0"/>
              <a:t>different</a:t>
            </a:r>
            <a:r>
              <a:rPr lang="fr-FR" b="1" baseline="0" dirty="0" smtClean="0"/>
              <a:t> impact on </a:t>
            </a:r>
            <a:r>
              <a:rPr lang="fr-FR" b="1" baseline="0" dirty="0" err="1" smtClean="0"/>
              <a:t>consumers</a:t>
            </a:r>
            <a:r>
              <a:rPr lang="fr-FR" b="1" baseline="0" dirty="0" smtClean="0"/>
              <a:t> and </a:t>
            </a:r>
            <a:r>
              <a:rPr lang="fr-FR" b="1" baseline="0" dirty="0" err="1" smtClean="0"/>
              <a:t>merchants</a:t>
            </a:r>
            <a:r>
              <a:rPr lang="fr-FR" b="1" baseline="0" dirty="0" smtClean="0"/>
              <a:t> (</a:t>
            </a:r>
            <a:r>
              <a:rPr lang="fr-FR" b="1" baseline="0" dirty="0" err="1" smtClean="0"/>
              <a:t>they</a:t>
            </a:r>
            <a:r>
              <a:rPr lang="fr-FR" b="1" baseline="0" dirty="0" smtClean="0"/>
              <a:t> do not care about the </a:t>
            </a:r>
            <a:r>
              <a:rPr lang="fr-FR" b="1" baseline="0" dirty="0" err="1" smtClean="0"/>
              <a:t>same</a:t>
            </a:r>
            <a:r>
              <a:rPr lang="fr-FR" b="1" baseline="0" dirty="0" smtClean="0"/>
              <a:t> services). </a:t>
            </a:r>
          </a:p>
          <a:p>
            <a:pPr marL="171450" indent="-171450">
              <a:buFontTx/>
              <a:buChar char="-"/>
            </a:pPr>
            <a:endParaRPr lang="fr-FR" b="1" baseline="0" dirty="0" smtClean="0"/>
          </a:p>
          <a:p>
            <a:r>
              <a:rPr lang="fr-FR" b="1" baseline="0" dirty="0" smtClean="0"/>
              <a:t>I show </a:t>
            </a:r>
            <a:r>
              <a:rPr lang="fr-FR" b="1" baseline="0" dirty="0" err="1" smtClean="0"/>
              <a:t>that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compared</a:t>
            </a:r>
            <a:r>
              <a:rPr lang="fr-FR" b="1" baseline="0" dirty="0" smtClean="0"/>
              <a:t> to the situation </a:t>
            </a:r>
            <a:r>
              <a:rPr lang="fr-FR" b="1" baseline="0" dirty="0" err="1" smtClean="0"/>
              <a:t>where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there</a:t>
            </a:r>
            <a:r>
              <a:rPr lang="fr-FR" b="1" baseline="0" dirty="0" smtClean="0"/>
              <a:t> are no </a:t>
            </a:r>
            <a:r>
              <a:rPr lang="fr-FR" b="1" baseline="0" dirty="0" err="1" smtClean="0"/>
              <a:t>investments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incentives</a:t>
            </a:r>
            <a:r>
              <a:rPr lang="fr-FR" b="1" baseline="0" dirty="0" smtClean="0"/>
              <a:t>, </a:t>
            </a:r>
            <a:r>
              <a:rPr lang="fr-FR" b="1" baseline="0" dirty="0" err="1" smtClean="0"/>
              <a:t>banks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may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choose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either</a:t>
            </a:r>
            <a:r>
              <a:rPr lang="fr-FR" b="1" baseline="0" dirty="0" smtClean="0"/>
              <a:t> to </a:t>
            </a:r>
            <a:r>
              <a:rPr lang="fr-FR" b="1" baseline="0" dirty="0" err="1" smtClean="0"/>
              <a:t>increase</a:t>
            </a:r>
            <a:r>
              <a:rPr lang="fr-FR" b="1" baseline="0" dirty="0" smtClean="0"/>
              <a:t> or to </a:t>
            </a:r>
            <a:r>
              <a:rPr lang="fr-FR" b="1" baseline="0" dirty="0" err="1" smtClean="0"/>
              <a:t>decrease</a:t>
            </a:r>
            <a:r>
              <a:rPr lang="fr-FR" b="1" baseline="0" dirty="0" smtClean="0"/>
              <a:t> the IF.</a:t>
            </a:r>
          </a:p>
          <a:p>
            <a:r>
              <a:rPr lang="fr-FR" b="1" baseline="0" dirty="0" smtClean="0"/>
              <a:t>It </a:t>
            </a:r>
            <a:r>
              <a:rPr lang="fr-FR" b="1" baseline="0" dirty="0" err="1" smtClean="0"/>
              <a:t>is</a:t>
            </a:r>
            <a:r>
              <a:rPr lang="fr-FR" b="1" baseline="0" dirty="0" smtClean="0"/>
              <a:t> optimal to </a:t>
            </a:r>
            <a:r>
              <a:rPr lang="fr-FR" b="1" baseline="0" dirty="0" err="1" smtClean="0"/>
              <a:t>increase</a:t>
            </a:r>
            <a:r>
              <a:rPr lang="fr-FR" b="1" baseline="0" dirty="0" smtClean="0"/>
              <a:t> the IF if </a:t>
            </a:r>
            <a:r>
              <a:rPr lang="fr-FR" b="1" baseline="0" dirty="0" err="1" smtClean="0"/>
              <a:t>investments</a:t>
            </a:r>
            <a:r>
              <a:rPr lang="fr-FR" b="1" baseline="0" dirty="0" smtClean="0"/>
              <a:t> impact more the </a:t>
            </a:r>
            <a:r>
              <a:rPr lang="fr-FR" b="1" baseline="0" dirty="0" err="1" smtClean="0"/>
              <a:t>merchant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side</a:t>
            </a:r>
            <a:r>
              <a:rPr lang="fr-FR" b="1" baseline="0" dirty="0" smtClean="0"/>
              <a:t> and if the </a:t>
            </a:r>
            <a:r>
              <a:rPr lang="fr-FR" b="1" baseline="0" dirty="0" err="1" smtClean="0"/>
              <a:t>issuers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contribute</a:t>
            </a:r>
            <a:r>
              <a:rPr lang="fr-FR" b="1" baseline="0" dirty="0" smtClean="0"/>
              <a:t> more. By </a:t>
            </a:r>
            <a:r>
              <a:rPr lang="fr-FR" b="1" baseline="0" dirty="0" err="1" smtClean="0"/>
              <a:t>contrast</a:t>
            </a:r>
            <a:r>
              <a:rPr lang="fr-FR" b="1" baseline="0" dirty="0" smtClean="0"/>
              <a:t>, </a:t>
            </a:r>
            <a:r>
              <a:rPr lang="fr-FR" b="1" baseline="0" dirty="0" err="1" smtClean="0"/>
              <a:t>it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is</a:t>
            </a:r>
            <a:r>
              <a:rPr lang="fr-FR" b="1" baseline="0" dirty="0" smtClean="0"/>
              <a:t> optimal to </a:t>
            </a:r>
            <a:r>
              <a:rPr lang="fr-FR" b="1" baseline="0" dirty="0" err="1" smtClean="0"/>
              <a:t>decrease</a:t>
            </a:r>
            <a:r>
              <a:rPr lang="fr-FR" b="1" baseline="0" dirty="0" smtClean="0"/>
              <a:t> the IF if </a:t>
            </a:r>
            <a:r>
              <a:rPr lang="fr-FR" b="1" baseline="0" dirty="0" err="1" smtClean="0"/>
              <a:t>investments</a:t>
            </a:r>
            <a:r>
              <a:rPr lang="fr-FR" b="1" baseline="0" dirty="0" smtClean="0"/>
              <a:t> impact more the consumer </a:t>
            </a:r>
            <a:r>
              <a:rPr lang="fr-FR" b="1" baseline="0" dirty="0" err="1" smtClean="0"/>
              <a:t>side</a:t>
            </a:r>
            <a:r>
              <a:rPr lang="fr-FR" b="1" baseline="0" dirty="0" smtClean="0"/>
              <a:t> and if the </a:t>
            </a:r>
            <a:r>
              <a:rPr lang="fr-FR" b="1" baseline="0" dirty="0" err="1" smtClean="0"/>
              <a:t>acquirers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invest</a:t>
            </a:r>
            <a:r>
              <a:rPr lang="fr-FR" b="1" baseline="0" dirty="0" smtClean="0"/>
              <a:t> more. </a:t>
            </a:r>
            <a:endParaRPr lang="fr-FR" b="1" dirty="0" smtClean="0"/>
          </a:p>
          <a:p>
            <a:r>
              <a:rPr lang="fr-FR" dirty="0" smtClean="0"/>
              <a:t>An </a:t>
            </a:r>
            <a:r>
              <a:rPr lang="fr-FR" dirty="0" err="1" smtClean="0"/>
              <a:t>example</a:t>
            </a:r>
            <a:r>
              <a:rPr lang="fr-FR" dirty="0" smtClean="0"/>
              <a:t>:</a:t>
            </a:r>
            <a:r>
              <a:rPr lang="fr-FR" baseline="0" dirty="0" smtClean="0"/>
              <a:t> t</a:t>
            </a:r>
            <a:r>
              <a:rPr lang="fr-FR" dirty="0" smtClean="0"/>
              <a:t>he </a:t>
            </a:r>
            <a:r>
              <a:rPr lang="fr-FR" dirty="0" err="1" smtClean="0"/>
              <a:t>implementation</a:t>
            </a:r>
            <a:r>
              <a:rPr lang="fr-FR" dirty="0" smtClean="0"/>
              <a:t> of the CHIP and PIN standard in the UK (a </a:t>
            </a:r>
            <a:r>
              <a:rPr lang="fr-FR" dirty="0" err="1" smtClean="0"/>
              <a:t>reduction</a:t>
            </a:r>
            <a:r>
              <a:rPr lang="fr-FR" dirty="0" smtClean="0"/>
              <a:t> of 10 basis</a:t>
            </a:r>
            <a:r>
              <a:rPr lang="fr-FR" baseline="0" dirty="0" smtClean="0"/>
              <a:t> points of the IF). </a:t>
            </a:r>
            <a:r>
              <a:rPr lang="fr-FR" baseline="0" dirty="0" err="1" smtClean="0"/>
              <a:t>When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acquirers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invest</a:t>
            </a:r>
            <a:r>
              <a:rPr lang="fr-FR" baseline="0" dirty="0" smtClean="0"/>
              <a:t> more</a:t>
            </a:r>
            <a:r>
              <a:rPr lang="fr-FR" dirty="0" smtClean="0"/>
              <a:t>, the IF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even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too</a:t>
            </a:r>
            <a:r>
              <a:rPr lang="fr-FR" dirty="0" smtClean="0"/>
              <a:t> </a:t>
            </a:r>
            <a:r>
              <a:rPr lang="fr-FR" dirty="0" err="1" smtClean="0"/>
              <a:t>low</a:t>
            </a:r>
            <a:r>
              <a:rPr lang="fr-FR" dirty="0" smtClean="0"/>
              <a:t> to maximise</a:t>
            </a:r>
            <a:r>
              <a:rPr lang="fr-FR" baseline="0" dirty="0" smtClean="0"/>
              <a:t> social </a:t>
            </a:r>
            <a:r>
              <a:rPr lang="fr-FR" baseline="0" dirty="0" err="1" smtClean="0"/>
              <a:t>welfare</a:t>
            </a:r>
            <a:r>
              <a:rPr lang="fr-FR" baseline="0" dirty="0" smtClean="0"/>
              <a:t>, as the impact of </a:t>
            </a:r>
            <a:r>
              <a:rPr lang="fr-FR" baseline="0" dirty="0" err="1" smtClean="0"/>
              <a:t>investments</a:t>
            </a:r>
            <a:r>
              <a:rPr lang="fr-FR" baseline="0" dirty="0" smtClean="0"/>
              <a:t> on consumer surplus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not </a:t>
            </a:r>
            <a:r>
              <a:rPr lang="fr-FR" baseline="0" dirty="0" err="1" smtClean="0"/>
              <a:t>sufficiently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internalized</a:t>
            </a:r>
            <a:r>
              <a:rPr lang="fr-FR" baseline="0" dirty="0" smtClean="0"/>
              <a:t> by the </a:t>
            </a:r>
            <a:r>
              <a:rPr lang="fr-FR" baseline="0" dirty="0" err="1" smtClean="0"/>
              <a:t>payment</a:t>
            </a:r>
            <a:r>
              <a:rPr lang="fr-FR" baseline="0" dirty="0" smtClean="0"/>
              <a:t> system. If the </a:t>
            </a:r>
            <a:r>
              <a:rPr lang="fr-FR" baseline="0" dirty="0" err="1" smtClean="0"/>
              <a:t>issuers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invest</a:t>
            </a:r>
            <a:r>
              <a:rPr lang="fr-FR" baseline="0" dirty="0" smtClean="0"/>
              <a:t> more, the profit </a:t>
            </a:r>
            <a:r>
              <a:rPr lang="fr-FR" baseline="0" dirty="0" err="1" smtClean="0"/>
              <a:t>maximising</a:t>
            </a:r>
            <a:r>
              <a:rPr lang="fr-FR" baseline="0" dirty="0" smtClean="0"/>
              <a:t> IF </a:t>
            </a:r>
            <a:r>
              <a:rPr lang="fr-FR" baseline="0" dirty="0" err="1" smtClean="0"/>
              <a:t>may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too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high</a:t>
            </a:r>
            <a:r>
              <a:rPr lang="fr-FR" baseline="0" dirty="0" smtClean="0"/>
              <a:t> or </a:t>
            </a:r>
            <a:r>
              <a:rPr lang="fr-FR" baseline="0" dirty="0" err="1" smtClean="0"/>
              <a:t>too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low</a:t>
            </a:r>
            <a:r>
              <a:rPr lang="fr-FR" baseline="0" dirty="0" smtClean="0"/>
              <a:t> to maximise social </a:t>
            </a:r>
            <a:r>
              <a:rPr lang="fr-FR" baseline="0" dirty="0" err="1" smtClean="0"/>
              <a:t>welfare</a:t>
            </a:r>
            <a:r>
              <a:rPr lang="fr-FR" baseline="0" dirty="0" smtClean="0"/>
              <a:t>. </a:t>
            </a:r>
          </a:p>
          <a:p>
            <a:endParaRPr lang="fr-FR" baseline="0" dirty="0" smtClean="0"/>
          </a:p>
          <a:p>
            <a:endParaRPr lang="fr-FR" baseline="0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53584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err="1" smtClean="0"/>
              <a:t>Another</a:t>
            </a:r>
            <a:r>
              <a:rPr lang="fr-FR" dirty="0" smtClean="0"/>
              <a:t> </a:t>
            </a:r>
            <a:r>
              <a:rPr lang="fr-FR" dirty="0" err="1" smtClean="0"/>
              <a:t>examples</a:t>
            </a:r>
            <a:r>
              <a:rPr lang="fr-FR" dirty="0" smtClean="0"/>
              <a:t> of IF impact on </a:t>
            </a:r>
            <a:r>
              <a:rPr lang="fr-FR" dirty="0" err="1" smtClean="0"/>
              <a:t>consumers</a:t>
            </a:r>
            <a:r>
              <a:rPr lang="fr-FR" dirty="0" smtClean="0"/>
              <a:t> and </a:t>
            </a:r>
            <a:r>
              <a:rPr lang="fr-FR" dirty="0" err="1" smtClean="0"/>
              <a:t>merchants</a:t>
            </a:r>
            <a:r>
              <a:rPr lang="fr-FR" dirty="0" smtClean="0"/>
              <a:t>: IF </a:t>
            </a:r>
            <a:r>
              <a:rPr lang="fr-FR" dirty="0" err="1" smtClean="0"/>
              <a:t>may</a:t>
            </a:r>
            <a:r>
              <a:rPr lang="fr-FR" dirty="0" smtClean="0"/>
              <a:t> impact or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combined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</a:t>
            </a:r>
            <a:r>
              <a:rPr lang="fr-FR" baseline="0" dirty="0" smtClean="0"/>
              <a:t> </a:t>
            </a:r>
            <a:r>
              <a:rPr lang="fr-FR" baseline="0" dirty="0" err="1" smtClean="0"/>
              <a:t>various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liability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regimes</a:t>
            </a:r>
            <a:r>
              <a:rPr lang="fr-FR" baseline="0" dirty="0" smtClean="0"/>
              <a:t>. IF </a:t>
            </a:r>
            <a:r>
              <a:rPr lang="fr-FR" baseline="0" dirty="0" err="1" smtClean="0"/>
              <a:t>regulation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be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useless</a:t>
            </a:r>
            <a:r>
              <a:rPr lang="fr-FR" baseline="0" dirty="0" smtClean="0"/>
              <a:t> if </a:t>
            </a:r>
            <a:r>
              <a:rPr lang="fr-FR" baseline="0" dirty="0" err="1" smtClean="0"/>
              <a:t>banks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can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react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adjusting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liability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regimes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users</a:t>
            </a:r>
            <a:r>
              <a:rPr lang="fr-FR" baseline="0" dirty="0" smtClean="0"/>
              <a:t>. A service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delivered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banks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: the </a:t>
            </a:r>
            <a:r>
              <a:rPr lang="fr-FR" baseline="0" dirty="0" err="1" smtClean="0"/>
              <a:t>zero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liability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rule</a:t>
            </a:r>
            <a:r>
              <a:rPr lang="fr-FR" baseline="0" dirty="0" smtClean="0"/>
              <a:t>. </a:t>
            </a:r>
            <a:r>
              <a:rPr lang="fr-FR" baseline="0" dirty="0" err="1" smtClean="0"/>
              <a:t>Almost</a:t>
            </a:r>
            <a:r>
              <a:rPr lang="fr-FR" baseline="0" dirty="0" smtClean="0"/>
              <a:t> all </a:t>
            </a:r>
            <a:r>
              <a:rPr lang="fr-FR" baseline="0" dirty="0" err="1" smtClean="0"/>
              <a:t>payment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platforms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offer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liability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regimes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are </a:t>
            </a:r>
            <a:r>
              <a:rPr lang="fr-FR" baseline="0" dirty="0" err="1" smtClean="0"/>
              <a:t>very</a:t>
            </a:r>
            <a:r>
              <a:rPr lang="fr-FR" baseline="0" dirty="0" smtClean="0"/>
              <a:t> favorable to </a:t>
            </a:r>
            <a:r>
              <a:rPr lang="fr-FR" baseline="0" dirty="0" err="1" smtClean="0"/>
              <a:t>consumers</a:t>
            </a:r>
            <a:r>
              <a:rPr lang="fr-FR" baseline="0" dirty="0" smtClean="0"/>
              <a:t>. Do </a:t>
            </a:r>
            <a:r>
              <a:rPr lang="fr-FR" baseline="0" dirty="0" err="1" smtClean="0"/>
              <a:t>banks</a:t>
            </a:r>
            <a:r>
              <a:rPr lang="fr-FR" baseline="0" dirty="0" smtClean="0"/>
              <a:t> have the </a:t>
            </a:r>
            <a:r>
              <a:rPr lang="fr-FR" baseline="0" dirty="0" err="1" smtClean="0"/>
              <a:t>same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incentives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provide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zero</a:t>
            </a:r>
            <a:r>
              <a:rPr lang="fr-FR" baseline="0" dirty="0" smtClean="0"/>
              <a:t> </a:t>
            </a:r>
            <a:r>
              <a:rPr lang="fr-FR" baseline="0" dirty="0" err="1" smtClean="0"/>
              <a:t>liability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regime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without</a:t>
            </a:r>
            <a:r>
              <a:rPr lang="fr-FR" baseline="0" dirty="0" smtClean="0"/>
              <a:t> IF? </a:t>
            </a:r>
          </a:p>
          <a:p>
            <a:r>
              <a:rPr lang="fr-FR" b="1" baseline="0" dirty="0" smtClean="0"/>
              <a:t>In </a:t>
            </a:r>
            <a:r>
              <a:rPr lang="fr-FR" b="1" baseline="0" dirty="0" err="1" smtClean="0"/>
              <a:t>this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research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work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with</a:t>
            </a:r>
            <a:r>
              <a:rPr lang="fr-FR" b="1" baseline="0" dirty="0" smtClean="0"/>
              <a:t> Anna </a:t>
            </a:r>
            <a:r>
              <a:rPr lang="fr-FR" b="1" baseline="0" dirty="0" err="1" smtClean="0"/>
              <a:t>Creti</a:t>
            </a:r>
            <a:r>
              <a:rPr lang="fr-FR" b="1" baseline="0" dirty="0" smtClean="0"/>
              <a:t>, </a:t>
            </a:r>
            <a:r>
              <a:rPr lang="fr-FR" b="1" baseline="0" dirty="0" err="1" smtClean="0"/>
              <a:t>we</a:t>
            </a:r>
            <a:r>
              <a:rPr lang="fr-FR" b="1" baseline="0" dirty="0" smtClean="0"/>
              <a:t> show </a:t>
            </a:r>
            <a:r>
              <a:rPr lang="fr-FR" b="1" baseline="0" dirty="0" err="1" smtClean="0"/>
              <a:t>that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liability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regimes</a:t>
            </a:r>
            <a:r>
              <a:rPr lang="fr-FR" b="1" baseline="0" dirty="0" smtClean="0"/>
              <a:t> impact the </a:t>
            </a:r>
            <a:r>
              <a:rPr lang="fr-FR" b="1" baseline="0" dirty="0" err="1" smtClean="0"/>
              <a:t>price</a:t>
            </a:r>
            <a:r>
              <a:rPr lang="fr-FR" b="1" baseline="0" dirty="0" smtClean="0"/>
              <a:t> structure </a:t>
            </a:r>
            <a:r>
              <a:rPr lang="fr-FR" b="1" baseline="0" dirty="0" err="1" smtClean="0"/>
              <a:t>that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is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charged</a:t>
            </a:r>
            <a:r>
              <a:rPr lang="fr-FR" b="1" baseline="0" dirty="0" smtClean="0"/>
              <a:t> by </a:t>
            </a:r>
            <a:r>
              <a:rPr lang="fr-FR" b="1" baseline="0" dirty="0" err="1" smtClean="0"/>
              <a:t>payment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platforms</a:t>
            </a:r>
            <a:r>
              <a:rPr lang="fr-FR" b="1" baseline="0" dirty="0" smtClean="0"/>
              <a:t>. 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006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Citation </a:t>
            </a:r>
            <a:r>
              <a:rPr lang="fr-FR" dirty="0" err="1" smtClean="0"/>
              <a:t>from</a:t>
            </a:r>
            <a:r>
              <a:rPr lang="fr-FR" dirty="0" smtClean="0"/>
              <a:t> the</a:t>
            </a:r>
            <a:r>
              <a:rPr lang="fr-FR" baseline="0" dirty="0" smtClean="0"/>
              <a:t> document </a:t>
            </a:r>
            <a:r>
              <a:rPr lang="fr-FR" baseline="0" dirty="0" err="1" smtClean="0"/>
              <a:t>issued</a:t>
            </a:r>
            <a:r>
              <a:rPr lang="fr-FR" baseline="0" dirty="0" smtClean="0"/>
              <a:t> by the Fed</a:t>
            </a:r>
            <a:r>
              <a:rPr lang="fr-FR" dirty="0" smtClean="0"/>
              <a:t>:</a:t>
            </a:r>
            <a:r>
              <a:rPr lang="fr-FR" baseline="0" dirty="0" smtClean="0"/>
              <a:t> ‘the </a:t>
            </a:r>
            <a:r>
              <a:rPr lang="fr-FR" baseline="0" dirty="0" err="1" smtClean="0"/>
              <a:t>prescribing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regulations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that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Board</a:t>
            </a:r>
            <a:r>
              <a:rPr lang="fr-FR" baseline="0" dirty="0" smtClean="0"/>
              <a:t> must </a:t>
            </a:r>
            <a:r>
              <a:rPr lang="fr-FR" baseline="0" dirty="0" err="1" smtClean="0"/>
              <a:t>consider</a:t>
            </a:r>
            <a:r>
              <a:rPr lang="fr-FR" baseline="0" dirty="0" smtClean="0"/>
              <a:t>… the </a:t>
            </a:r>
            <a:r>
              <a:rPr lang="fr-FR" baseline="0" dirty="0" err="1" smtClean="0"/>
              <a:t>fraud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prevention</a:t>
            </a:r>
            <a:r>
              <a:rPr lang="fr-FR" baseline="0" dirty="0" smtClean="0"/>
              <a:t> and data </a:t>
            </a:r>
            <a:r>
              <a:rPr lang="fr-FR" baseline="0" dirty="0" err="1" smtClean="0"/>
              <a:t>security</a:t>
            </a:r>
            <a:r>
              <a:rPr lang="fr-FR" baseline="0" dirty="0" smtClean="0"/>
              <a:t> </a:t>
            </a:r>
            <a:r>
              <a:rPr lang="fr-FR" baseline="0" dirty="0" err="1" smtClean="0"/>
              <a:t>costs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expended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each</a:t>
            </a:r>
            <a:r>
              <a:rPr lang="fr-FR" baseline="0" dirty="0" smtClean="0"/>
              <a:t> party </a:t>
            </a:r>
            <a:r>
              <a:rPr lang="fr-FR" baseline="0" dirty="0" err="1" smtClean="0"/>
              <a:t>involved</a:t>
            </a:r>
            <a:r>
              <a:rPr lang="fr-FR" baseline="0" dirty="0" smtClean="0"/>
              <a:t> in the </a:t>
            </a:r>
            <a:r>
              <a:rPr lang="fr-FR" baseline="0" dirty="0" err="1" smtClean="0"/>
              <a:t>electronic</a:t>
            </a:r>
            <a:r>
              <a:rPr lang="fr-FR" baseline="0" dirty="0" smtClean="0"/>
              <a:t> </a:t>
            </a:r>
            <a:r>
              <a:rPr lang="fr-FR" baseline="0" dirty="0" err="1" smtClean="0"/>
              <a:t>debit</a:t>
            </a:r>
            <a:r>
              <a:rPr lang="fr-FR" baseline="0" dirty="0" smtClean="0"/>
              <a:t> transaction…the </a:t>
            </a:r>
            <a:r>
              <a:rPr lang="fr-FR" baseline="0" dirty="0" err="1" smtClean="0"/>
              <a:t>costs</a:t>
            </a:r>
            <a:r>
              <a:rPr lang="fr-FR" baseline="0" dirty="0" smtClean="0"/>
              <a:t> of </a:t>
            </a:r>
            <a:r>
              <a:rPr lang="fr-FR" baseline="0" dirty="0" err="1" smtClean="0"/>
              <a:t>fraudulent</a:t>
            </a:r>
            <a:r>
              <a:rPr lang="fr-FR" baseline="0" dirty="0" smtClean="0"/>
              <a:t> transactions </a:t>
            </a:r>
            <a:r>
              <a:rPr lang="fr-FR" baseline="0" dirty="0" err="1" smtClean="0"/>
              <a:t>absorbed</a:t>
            </a:r>
            <a:r>
              <a:rPr lang="fr-FR" baseline="0" dirty="0" smtClean="0"/>
              <a:t> by </a:t>
            </a:r>
            <a:r>
              <a:rPr lang="fr-FR" baseline="0" dirty="0" err="1" smtClean="0"/>
              <a:t>each</a:t>
            </a:r>
            <a:r>
              <a:rPr lang="fr-FR" baseline="0" dirty="0" smtClean="0"/>
              <a:t> party </a:t>
            </a:r>
            <a:r>
              <a:rPr lang="fr-FR" baseline="0" dirty="0" err="1" smtClean="0"/>
              <a:t>involved</a:t>
            </a:r>
            <a:r>
              <a:rPr lang="fr-FR" baseline="0" dirty="0" smtClean="0"/>
              <a:t> in </a:t>
            </a:r>
            <a:r>
              <a:rPr lang="fr-FR" baseline="0" dirty="0" err="1" smtClean="0"/>
              <a:t>such</a:t>
            </a:r>
            <a:r>
              <a:rPr lang="fr-FR" baseline="0" dirty="0" smtClean="0"/>
              <a:t> transactions… the </a:t>
            </a:r>
            <a:r>
              <a:rPr lang="fr-FR" baseline="0" dirty="0" err="1" smtClean="0"/>
              <a:t>extent</a:t>
            </a:r>
            <a:r>
              <a:rPr lang="fr-FR" baseline="0" dirty="0" smtClean="0"/>
              <a:t> to </a:t>
            </a:r>
            <a:r>
              <a:rPr lang="fr-FR" baseline="0" dirty="0" err="1" smtClean="0"/>
              <a:t>which</a:t>
            </a:r>
            <a:r>
              <a:rPr lang="fr-FR" baseline="0" dirty="0" smtClean="0"/>
              <a:t> IF have in the </a:t>
            </a:r>
            <a:r>
              <a:rPr lang="fr-FR" baseline="0" dirty="0" err="1" smtClean="0"/>
              <a:t>past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reduced</a:t>
            </a:r>
            <a:r>
              <a:rPr lang="fr-FR" baseline="0" dirty="0" smtClean="0"/>
              <a:t> or </a:t>
            </a:r>
            <a:r>
              <a:rPr lang="fr-FR" baseline="0" dirty="0" err="1" smtClean="0"/>
              <a:t>increased</a:t>
            </a:r>
            <a:r>
              <a:rPr lang="fr-FR" baseline="0" dirty="0" smtClean="0"/>
              <a:t> </a:t>
            </a:r>
            <a:r>
              <a:rPr lang="fr-FR" baseline="0" dirty="0" err="1" smtClean="0"/>
              <a:t>incentives</a:t>
            </a:r>
            <a:r>
              <a:rPr lang="fr-FR" baseline="0" dirty="0" smtClean="0"/>
              <a:t> for parties </a:t>
            </a:r>
            <a:r>
              <a:rPr lang="fr-FR" baseline="0" dirty="0" err="1" smtClean="0"/>
              <a:t>involved</a:t>
            </a:r>
            <a:r>
              <a:rPr lang="fr-FR" baseline="0" dirty="0" smtClean="0"/>
              <a:t> in EDT to </a:t>
            </a:r>
            <a:r>
              <a:rPr lang="fr-FR" baseline="0" dirty="0" err="1" smtClean="0"/>
              <a:t>reduce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fraud</a:t>
            </a:r>
            <a:r>
              <a:rPr lang="fr-FR" baseline="0" dirty="0" smtClean="0"/>
              <a:t>’.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39102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7348EE-0423-254B-A077-587166CE0E6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679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22" name="Sous-titr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42248D-5684-3041-B9F0-D2B5ADE17005}" type="datetime1">
              <a:rPr lang="fr-FR" smtClean="0"/>
              <a:t>13/06/11</a:t>
            </a:fld>
            <a:endParaRPr lang="en-US"/>
          </a:p>
        </p:txBody>
      </p:sp>
      <p:sp>
        <p:nvSpPr>
          <p:cNvPr id="20" name="Espace réservé du pied de page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16609C-4E2B-E945-8ED7-1C9301202D1F}" type="datetime1">
              <a:rPr lang="fr-FR" smtClean="0"/>
              <a:t>13/06/11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9868650-7AE8-DE4F-93BF-BDE1B96B634E}" type="datetime1">
              <a:rPr lang="fr-FR" smtClean="0"/>
              <a:t>13/06/11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775725-64C7-BF4C-8DAD-9F87E7A9B2BE}" type="datetime1">
              <a:rPr lang="fr-FR" smtClean="0"/>
              <a:t>13/06/11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46822B-928F-DD42-9220-8CA0FD2219BB}" type="datetime1">
              <a:rPr lang="fr-FR" smtClean="0"/>
              <a:t>13/06/11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979EC4-E2EE-FB44-B14E-E76494033B1C}" type="datetime1">
              <a:rPr lang="fr-FR" smtClean="0"/>
              <a:t>13/06/11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184D78-C366-224F-85C8-6895D1B3919E}" type="datetime1">
              <a:rPr lang="fr-FR" smtClean="0"/>
              <a:t>13/06/11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1CDDD2-272A-4D46-8DE8-CC13CD23E541}" type="datetime1">
              <a:rPr lang="fr-FR" smtClean="0"/>
              <a:t>13/06/11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CA1875-D057-F04B-A40B-E16D5F42C8AA}" type="datetime1">
              <a:rPr lang="fr-FR" smtClean="0"/>
              <a:t>13/06/11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4C038D-5413-9742-A47F-B75B2D0AAEF5}" type="datetime1">
              <a:rPr lang="fr-FR" smtClean="0"/>
              <a:t>13/06/11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52685-AAC1-0742-B368-F3A8E9C92461}" type="datetime1">
              <a:rPr lang="fr-FR" smtClean="0"/>
              <a:t>13/06/11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fr-FR" smtClean="0"/>
              <a:t>Faire glisser l'image vers l'espace réservé ou cliquer sur l'icône pour l'ajouter</a:t>
            </a:r>
            <a:endParaRPr kumimoji="0" lang="en-US" dirty="0"/>
          </a:p>
        </p:txBody>
      </p:sp>
      <p:sp>
        <p:nvSpPr>
          <p:cNvPr id="9" name="Processu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u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cteur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Bouée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fr-FR" smtClean="0"/>
              <a:t>Cliquez et modifiez le titre</a:t>
            </a:r>
            <a:endParaRPr kumimoji="0" lang="en-US"/>
          </a:p>
        </p:txBody>
      </p:sp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15A45C0-79C9-FA4D-B719-ACB0B99882F5}" type="datetime1">
              <a:rPr lang="fr-FR" smtClean="0"/>
              <a:t>13/06/11</a:t>
            </a:fld>
            <a:endParaRPr lang="en-US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diagramData" Target="../diagrams/data2.xml"/><Relationship Id="rId9" Type="http://schemas.openxmlformats.org/officeDocument/2006/relationships/diagramLayout" Target="../diagrams/layout2.xml"/><Relationship Id="rId10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7.xml"/><Relationship Id="rId12" Type="http://schemas.microsoft.com/office/2007/relationships/diagramDrawing" Target="../diagrams/drawing7.xml"/><Relationship Id="rId13" Type="http://schemas.openxmlformats.org/officeDocument/2006/relationships/diagramData" Target="../diagrams/data8.xml"/><Relationship Id="rId14" Type="http://schemas.openxmlformats.org/officeDocument/2006/relationships/diagramLayout" Target="../diagrams/layout8.xml"/><Relationship Id="rId15" Type="http://schemas.openxmlformats.org/officeDocument/2006/relationships/diagramQuickStyle" Target="../diagrams/quickStyle8.xml"/><Relationship Id="rId16" Type="http://schemas.openxmlformats.org/officeDocument/2006/relationships/diagramColors" Target="../diagrams/colors8.xml"/><Relationship Id="rId17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diagramData" Target="../diagrams/data6.xml"/><Relationship Id="rId4" Type="http://schemas.openxmlformats.org/officeDocument/2006/relationships/diagramLayout" Target="../diagrams/layout6.xml"/><Relationship Id="rId5" Type="http://schemas.openxmlformats.org/officeDocument/2006/relationships/diagramQuickStyle" Target="../diagrams/quickStyle6.xml"/><Relationship Id="rId6" Type="http://schemas.openxmlformats.org/officeDocument/2006/relationships/diagramColors" Target="../diagrams/colors6.xml"/><Relationship Id="rId7" Type="http://schemas.microsoft.com/office/2007/relationships/diagramDrawing" Target="../diagrams/drawing6.xml"/><Relationship Id="rId8" Type="http://schemas.openxmlformats.org/officeDocument/2006/relationships/diagramData" Target="../diagrams/data7.xml"/><Relationship Id="rId9" Type="http://schemas.openxmlformats.org/officeDocument/2006/relationships/diagramLayout" Target="../diagrams/layout7.xml"/><Relationship Id="rId10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2921" y="2151767"/>
            <a:ext cx="7333861" cy="1724867"/>
          </a:xfrm>
        </p:spPr>
        <p:txBody>
          <a:bodyPr>
            <a:noAutofit/>
          </a:bodyPr>
          <a:lstStyle/>
          <a:p>
            <a:pPr algn="ctr"/>
            <a:r>
              <a:rPr lang="fr-FR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Interchange</a:t>
            </a:r>
            <a:r>
              <a:rPr lang="fr-FR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fees</a:t>
            </a:r>
            <a:r>
              <a:rPr lang="fr-FR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fr-FR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and the </a:t>
            </a:r>
            <a:r>
              <a:rPr lang="fr-FR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quality</a:t>
            </a:r>
            <a:r>
              <a:rPr lang="fr-FR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of service </a:t>
            </a:r>
            <a:r>
              <a:rPr lang="fr-FR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obtained</a:t>
            </a:r>
            <a:r>
              <a:rPr lang="fr-FR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by </a:t>
            </a:r>
            <a:r>
              <a:rPr lang="fr-FR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consumers</a:t>
            </a:r>
            <a:r>
              <a:rPr lang="fr-FR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and </a:t>
            </a:r>
            <a:r>
              <a:rPr lang="fr-FR" sz="4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merchants</a:t>
            </a:r>
            <a:endParaRPr lang="fr-FR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2921" y="4408555"/>
            <a:ext cx="6498159" cy="916641"/>
          </a:xfrm>
        </p:spPr>
        <p:txBody>
          <a:bodyPr/>
          <a:lstStyle/>
          <a:p>
            <a:pPr algn="ctr"/>
            <a:r>
              <a:rPr lang="fr-FR" b="1" dirty="0" smtClean="0"/>
              <a:t>Marianne Verdier, </a:t>
            </a:r>
            <a:r>
              <a:rPr lang="fr-FR" b="1" dirty="0" err="1" smtClean="0"/>
              <a:t>EconomiX</a:t>
            </a:r>
            <a:endParaRPr lang="fr-FR" b="1" dirty="0"/>
          </a:p>
          <a:p>
            <a:pPr algn="ctr"/>
            <a:r>
              <a:rPr lang="fr-FR" b="1" dirty="0" err="1" smtClean="0"/>
              <a:t>University</a:t>
            </a:r>
            <a:r>
              <a:rPr lang="fr-FR" b="1" dirty="0" smtClean="0"/>
              <a:t> Paris Ouest Nanterre</a:t>
            </a:r>
            <a:endParaRPr lang="fr-FR" b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98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IF and the </a:t>
            </a:r>
            <a:r>
              <a:rPr lang="fr-FR" dirty="0" err="1"/>
              <a:t>C</a:t>
            </a:r>
            <a:r>
              <a:rPr lang="fr-FR" dirty="0" err="1" smtClean="0"/>
              <a:t>osts</a:t>
            </a:r>
            <a:r>
              <a:rPr lang="fr-FR" dirty="0" smtClean="0"/>
              <a:t> of </a:t>
            </a:r>
            <a:r>
              <a:rPr lang="fr-FR" dirty="0" err="1"/>
              <a:t>A</a:t>
            </a:r>
            <a:r>
              <a:rPr lang="fr-FR" dirty="0" err="1" smtClean="0"/>
              <a:t>ccepting</a:t>
            </a:r>
            <a:r>
              <a:rPr lang="fr-FR" dirty="0" smtClean="0"/>
              <a:t> </a:t>
            </a:r>
            <a:r>
              <a:rPr lang="fr-FR" dirty="0" err="1" smtClean="0"/>
              <a:t>Payment</a:t>
            </a:r>
            <a:r>
              <a:rPr lang="fr-FR" dirty="0" smtClean="0"/>
              <a:t> Instruments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80273" y="1447800"/>
            <a:ext cx="7853415" cy="4800600"/>
          </a:xfrm>
        </p:spPr>
        <p:txBody>
          <a:bodyPr/>
          <a:lstStyle/>
          <a:p>
            <a:r>
              <a:rPr lang="fr-FR" dirty="0" smtClean="0"/>
              <a:t>The </a:t>
            </a:r>
            <a:r>
              <a:rPr lang="fr-FR" dirty="0" err="1" smtClean="0"/>
              <a:t>concern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IF impact the </a:t>
            </a:r>
            <a:r>
              <a:rPr lang="fr-FR" dirty="0" err="1" smtClean="0"/>
              <a:t>costs</a:t>
            </a:r>
            <a:r>
              <a:rPr lang="fr-FR" dirty="0" smtClean="0"/>
              <a:t> of </a:t>
            </a:r>
            <a:r>
              <a:rPr lang="fr-FR" dirty="0" err="1" smtClean="0"/>
              <a:t>fraud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present</a:t>
            </a:r>
            <a:r>
              <a:rPr lang="fr-FR" dirty="0" smtClean="0"/>
              <a:t> in the document </a:t>
            </a:r>
            <a:r>
              <a:rPr lang="fr-FR" dirty="0" err="1" smtClean="0"/>
              <a:t>issued</a:t>
            </a:r>
            <a:r>
              <a:rPr lang="fr-FR" dirty="0" smtClean="0"/>
              <a:t> by the </a:t>
            </a:r>
            <a:r>
              <a:rPr lang="fr-FR" dirty="0" err="1" smtClean="0"/>
              <a:t>Federal</a:t>
            </a:r>
            <a:r>
              <a:rPr lang="fr-FR" dirty="0" smtClean="0"/>
              <a:t> Reserve </a:t>
            </a:r>
            <a:r>
              <a:rPr lang="fr-FR" dirty="0" err="1" smtClean="0"/>
              <a:t>Board</a:t>
            </a:r>
            <a:r>
              <a:rPr lang="fr-FR" dirty="0" smtClean="0"/>
              <a:t> in the US.</a:t>
            </a:r>
          </a:p>
          <a:p>
            <a:r>
              <a:rPr lang="fr-FR" dirty="0" err="1" smtClean="0"/>
              <a:t>Creti</a:t>
            </a:r>
            <a:r>
              <a:rPr lang="fr-FR" dirty="0" smtClean="0"/>
              <a:t> and Verdier (2011) show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banks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react</a:t>
            </a:r>
            <a:r>
              <a:rPr lang="fr-FR" dirty="0" smtClean="0"/>
              <a:t> by </a:t>
            </a:r>
            <a:r>
              <a:rPr lang="fr-FR" dirty="0" err="1" smtClean="0"/>
              <a:t>increasing</a:t>
            </a:r>
            <a:r>
              <a:rPr lang="fr-FR" dirty="0" smtClean="0"/>
              <a:t> the </a:t>
            </a:r>
            <a:r>
              <a:rPr lang="fr-FR" dirty="0" err="1" smtClean="0"/>
              <a:t>level</a:t>
            </a:r>
            <a:r>
              <a:rPr lang="fr-FR" dirty="0" smtClean="0"/>
              <a:t> of </a:t>
            </a:r>
            <a:r>
              <a:rPr lang="fr-FR" dirty="0" err="1" smtClean="0"/>
              <a:t>liability</a:t>
            </a:r>
            <a:r>
              <a:rPr lang="fr-FR" dirty="0" smtClean="0"/>
              <a:t> borne by </a:t>
            </a:r>
            <a:r>
              <a:rPr lang="fr-FR" dirty="0" err="1" smtClean="0"/>
              <a:t>merchants</a:t>
            </a:r>
            <a:r>
              <a:rPr lang="fr-FR" dirty="0" smtClean="0"/>
              <a:t> if </a:t>
            </a:r>
            <a:r>
              <a:rPr lang="fr-FR" dirty="0" smtClean="0"/>
              <a:t>the </a:t>
            </a:r>
            <a:r>
              <a:rPr lang="fr-FR" dirty="0" err="1" smtClean="0"/>
              <a:t>regulator</a:t>
            </a:r>
            <a:r>
              <a:rPr lang="fr-FR" dirty="0" smtClean="0"/>
              <a:t> </a:t>
            </a:r>
            <a:r>
              <a:rPr lang="fr-FR" dirty="0" err="1" smtClean="0"/>
              <a:t>choose</a:t>
            </a:r>
            <a:r>
              <a:rPr lang="fr-FR" dirty="0" err="1" smtClean="0"/>
              <a:t>s</a:t>
            </a:r>
            <a:r>
              <a:rPr lang="fr-FR" dirty="0" smtClean="0"/>
              <a:t> a </a:t>
            </a:r>
            <a:r>
              <a:rPr lang="fr-FR" dirty="0" err="1" smtClean="0"/>
              <a:t>low</a:t>
            </a:r>
            <a:r>
              <a:rPr lang="fr-FR" dirty="0" smtClean="0"/>
              <a:t> </a:t>
            </a:r>
            <a:r>
              <a:rPr lang="fr-FR" dirty="0" err="1" smtClean="0"/>
              <a:t>level</a:t>
            </a:r>
            <a:r>
              <a:rPr lang="fr-FR" dirty="0" smtClean="0"/>
              <a:t> of IF</a:t>
            </a:r>
            <a:r>
              <a:rPr lang="fr-FR" dirty="0" smtClean="0"/>
              <a:t>.</a:t>
            </a:r>
            <a:endParaRPr lang="fr-FR" dirty="0" smtClean="0"/>
          </a:p>
          <a:p>
            <a:pPr lvl="1"/>
            <a:r>
              <a:rPr lang="fr-FR" dirty="0" err="1" smtClean="0"/>
              <a:t>Higher</a:t>
            </a:r>
            <a:r>
              <a:rPr lang="fr-FR" dirty="0" smtClean="0"/>
              <a:t> </a:t>
            </a:r>
            <a:r>
              <a:rPr lang="fr-FR" dirty="0" err="1" smtClean="0"/>
              <a:t>share</a:t>
            </a:r>
            <a:r>
              <a:rPr lang="fr-FR" dirty="0" smtClean="0"/>
              <a:t> of </a:t>
            </a:r>
            <a:r>
              <a:rPr lang="fr-FR" dirty="0" err="1" smtClean="0"/>
              <a:t>fraud</a:t>
            </a:r>
            <a:r>
              <a:rPr lang="fr-FR" dirty="0" smtClean="0"/>
              <a:t> </a:t>
            </a:r>
            <a:r>
              <a:rPr lang="fr-FR" dirty="0" err="1" smtClean="0"/>
              <a:t>losses</a:t>
            </a:r>
            <a:r>
              <a:rPr lang="fr-FR" dirty="0" smtClean="0"/>
              <a:t> for </a:t>
            </a:r>
            <a:r>
              <a:rPr lang="fr-FR" dirty="0" err="1" smtClean="0"/>
              <a:t>merchants</a:t>
            </a:r>
            <a:endParaRPr lang="fr-FR" dirty="0" smtClean="0"/>
          </a:p>
          <a:p>
            <a:pPr lvl="1"/>
            <a:r>
              <a:rPr lang="fr-FR" dirty="0" err="1" smtClean="0"/>
              <a:t>Lower</a:t>
            </a:r>
            <a:r>
              <a:rPr lang="fr-FR" dirty="0" smtClean="0"/>
              <a:t> </a:t>
            </a:r>
            <a:r>
              <a:rPr lang="fr-FR" dirty="0" err="1" smtClean="0"/>
              <a:t>investment</a:t>
            </a:r>
            <a:r>
              <a:rPr lang="fr-FR" dirty="0" smtClean="0"/>
              <a:t> </a:t>
            </a:r>
            <a:r>
              <a:rPr lang="fr-FR" dirty="0" err="1" smtClean="0"/>
              <a:t>incentives</a:t>
            </a:r>
            <a:r>
              <a:rPr lang="fr-FR" dirty="0" smtClean="0"/>
              <a:t> for the </a:t>
            </a:r>
            <a:r>
              <a:rPr lang="fr-FR" dirty="0" err="1" smtClean="0"/>
              <a:t>platform</a:t>
            </a:r>
            <a:r>
              <a:rPr lang="fr-FR" dirty="0" smtClean="0"/>
              <a:t>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16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Conclusion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9149" y="1751125"/>
            <a:ext cx="8014539" cy="4857750"/>
          </a:xfrm>
        </p:spPr>
        <p:txBody>
          <a:bodyPr/>
          <a:lstStyle/>
          <a:p>
            <a:r>
              <a:rPr lang="fr-FR" dirty="0" smtClean="0"/>
              <a:t>IF </a:t>
            </a:r>
            <a:r>
              <a:rPr lang="fr-FR" dirty="0" err="1" smtClean="0"/>
              <a:t>may</a:t>
            </a:r>
            <a:r>
              <a:rPr lang="fr-FR" dirty="0" smtClean="0"/>
              <a:t> impact the </a:t>
            </a:r>
            <a:r>
              <a:rPr lang="fr-FR" dirty="0" err="1" smtClean="0"/>
              <a:t>quality</a:t>
            </a:r>
            <a:r>
              <a:rPr lang="fr-FR" dirty="0" smtClean="0"/>
              <a:t> of service </a:t>
            </a:r>
            <a:r>
              <a:rPr lang="fr-FR" dirty="0" err="1" smtClean="0"/>
              <a:t>obtained</a:t>
            </a:r>
            <a:r>
              <a:rPr lang="fr-FR" dirty="0" smtClean="0"/>
              <a:t> by </a:t>
            </a:r>
            <a:r>
              <a:rPr lang="fr-FR" dirty="0" err="1" smtClean="0"/>
              <a:t>consumers</a:t>
            </a:r>
            <a:r>
              <a:rPr lang="fr-FR" dirty="0" smtClean="0"/>
              <a:t> and </a:t>
            </a:r>
            <a:r>
              <a:rPr lang="fr-FR" dirty="0" err="1" smtClean="0"/>
              <a:t>merchants</a:t>
            </a:r>
            <a:endParaRPr lang="fr-FR" dirty="0" smtClean="0"/>
          </a:p>
          <a:p>
            <a:r>
              <a:rPr lang="fr-FR" dirty="0" smtClean="0"/>
              <a:t>The </a:t>
            </a:r>
            <a:r>
              <a:rPr lang="fr-FR" dirty="0" err="1" smtClean="0"/>
              <a:t>quality</a:t>
            </a:r>
            <a:r>
              <a:rPr lang="fr-FR" dirty="0" smtClean="0"/>
              <a:t> of service </a:t>
            </a:r>
            <a:r>
              <a:rPr lang="fr-FR" dirty="0" err="1" smtClean="0"/>
              <a:t>obtained</a:t>
            </a:r>
            <a:r>
              <a:rPr lang="fr-FR" dirty="0" smtClean="0"/>
              <a:t> by </a:t>
            </a:r>
            <a:r>
              <a:rPr lang="fr-FR" dirty="0" err="1" smtClean="0"/>
              <a:t>consumers</a:t>
            </a:r>
            <a:r>
              <a:rPr lang="fr-FR" dirty="0" smtClean="0"/>
              <a:t> and </a:t>
            </a:r>
            <a:r>
              <a:rPr lang="fr-FR" dirty="0" err="1" smtClean="0"/>
              <a:t>merchants</a:t>
            </a:r>
            <a:r>
              <a:rPr lang="fr-FR" dirty="0" smtClean="0"/>
              <a:t> </a:t>
            </a:r>
            <a:r>
              <a:rPr lang="fr-FR" dirty="0" err="1" smtClean="0"/>
              <a:t>depend</a:t>
            </a:r>
            <a:r>
              <a:rPr lang="fr-FR" dirty="0" smtClean="0"/>
              <a:t> on </a:t>
            </a:r>
            <a:r>
              <a:rPr lang="fr-FR" dirty="0" err="1" smtClean="0"/>
              <a:t>banks</a:t>
            </a:r>
            <a:r>
              <a:rPr lang="fr-FR" dirty="0" smtClean="0"/>
              <a:t>’ </a:t>
            </a:r>
            <a:r>
              <a:rPr lang="fr-FR" dirty="0" err="1" smtClean="0"/>
              <a:t>investments</a:t>
            </a:r>
            <a:endParaRPr lang="fr-FR" dirty="0"/>
          </a:p>
          <a:p>
            <a:r>
              <a:rPr lang="fr-FR" dirty="0" smtClean="0"/>
              <a:t> </a:t>
            </a:r>
            <a:r>
              <a:rPr lang="fr-FR" dirty="0" err="1" smtClean="0"/>
              <a:t>Investments</a:t>
            </a:r>
            <a:r>
              <a:rPr lang="fr-FR" dirty="0" smtClean="0"/>
              <a:t> are </a:t>
            </a:r>
            <a:r>
              <a:rPr lang="fr-FR" dirty="0" err="1" smtClean="0"/>
              <a:t>particularly</a:t>
            </a:r>
            <a:r>
              <a:rPr lang="fr-FR" dirty="0" smtClean="0"/>
              <a:t> important </a:t>
            </a:r>
          </a:p>
          <a:p>
            <a:pPr lvl="1"/>
            <a:r>
              <a:rPr lang="fr-FR" dirty="0" smtClean="0"/>
              <a:t>To </a:t>
            </a:r>
            <a:r>
              <a:rPr lang="fr-FR" dirty="0" err="1" smtClean="0"/>
              <a:t>fight</a:t>
            </a:r>
            <a:r>
              <a:rPr lang="fr-FR" dirty="0" smtClean="0"/>
              <a:t> </a:t>
            </a:r>
            <a:r>
              <a:rPr lang="fr-FR" dirty="0" err="1" smtClean="0"/>
              <a:t>fraud</a:t>
            </a:r>
            <a:r>
              <a:rPr lang="fr-FR" dirty="0" smtClean="0"/>
              <a:t> in </a:t>
            </a:r>
            <a:r>
              <a:rPr lang="fr-FR" dirty="0" err="1" smtClean="0"/>
              <a:t>payment</a:t>
            </a:r>
            <a:r>
              <a:rPr lang="fr-FR" dirty="0" smtClean="0"/>
              <a:t> </a:t>
            </a:r>
            <a:r>
              <a:rPr lang="fr-FR" dirty="0" err="1" smtClean="0"/>
              <a:t>card</a:t>
            </a:r>
            <a:r>
              <a:rPr lang="fr-FR" dirty="0" smtClean="0"/>
              <a:t> </a:t>
            </a:r>
            <a:r>
              <a:rPr lang="fr-FR" dirty="0" err="1" smtClean="0"/>
              <a:t>payment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endParaRPr lang="fr-FR" dirty="0" smtClean="0"/>
          </a:p>
          <a:p>
            <a:pPr lvl="1"/>
            <a:r>
              <a:rPr lang="fr-FR" dirty="0"/>
              <a:t>T</a:t>
            </a:r>
            <a:r>
              <a:rPr lang="fr-FR" dirty="0" smtClean="0"/>
              <a:t>o </a:t>
            </a:r>
            <a:r>
              <a:rPr lang="fr-FR" dirty="0" err="1" smtClean="0"/>
              <a:t>develop</a:t>
            </a:r>
            <a:r>
              <a:rPr lang="fr-FR" dirty="0" smtClean="0"/>
              <a:t> innovations (</a:t>
            </a:r>
            <a:r>
              <a:rPr lang="fr-FR" dirty="0" err="1" smtClean="0"/>
              <a:t>cf</a:t>
            </a:r>
            <a:r>
              <a:rPr lang="fr-FR" dirty="0" smtClean="0"/>
              <a:t>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presentations</a:t>
            </a:r>
            <a:r>
              <a:rPr lang="fr-FR" dirty="0" smtClean="0"/>
              <a:t>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285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References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13846" y="1447799"/>
            <a:ext cx="7619842" cy="5121865"/>
          </a:xfrm>
        </p:spPr>
        <p:txBody>
          <a:bodyPr>
            <a:normAutofit/>
          </a:bodyPr>
          <a:lstStyle/>
          <a:p>
            <a:r>
              <a:rPr lang="fr-FR" dirty="0" smtClean="0"/>
              <a:t>Verdier (2010), </a:t>
            </a:r>
            <a:r>
              <a:rPr lang="fr-FR" i="1" dirty="0" smtClean="0"/>
              <a:t>International Journal of </a:t>
            </a:r>
            <a:r>
              <a:rPr lang="fr-FR" i="1" dirty="0" err="1" smtClean="0"/>
              <a:t>Industrial</a:t>
            </a:r>
            <a:r>
              <a:rPr lang="fr-FR" i="1" dirty="0" smtClean="0"/>
              <a:t> </a:t>
            </a:r>
            <a:r>
              <a:rPr lang="fr-FR" i="1" dirty="0" err="1" smtClean="0"/>
              <a:t>Organization</a:t>
            </a:r>
            <a:r>
              <a:rPr lang="fr-FR" dirty="0" smtClean="0"/>
              <a:t>:</a:t>
            </a:r>
          </a:p>
          <a:p>
            <a:pPr lvl="1"/>
            <a:r>
              <a:rPr lang="fr-FR" dirty="0" smtClean="0"/>
              <a:t>‘</a:t>
            </a:r>
            <a:r>
              <a:rPr lang="fr-FR" dirty="0" err="1" smtClean="0"/>
              <a:t>Interchange</a:t>
            </a:r>
            <a:r>
              <a:rPr lang="fr-FR" dirty="0" smtClean="0"/>
              <a:t> </a:t>
            </a:r>
            <a:r>
              <a:rPr lang="fr-FR" dirty="0" err="1" smtClean="0"/>
              <a:t>Fees</a:t>
            </a:r>
            <a:r>
              <a:rPr lang="fr-FR" dirty="0" smtClean="0"/>
              <a:t> and </a:t>
            </a:r>
            <a:r>
              <a:rPr lang="fr-FR" dirty="0" err="1" smtClean="0"/>
              <a:t>Incentives</a:t>
            </a:r>
            <a:r>
              <a:rPr lang="fr-FR" dirty="0" smtClean="0"/>
              <a:t> to </a:t>
            </a:r>
            <a:r>
              <a:rPr lang="fr-FR" dirty="0" err="1" smtClean="0"/>
              <a:t>Invest</a:t>
            </a:r>
            <a:r>
              <a:rPr lang="fr-FR" dirty="0" smtClean="0"/>
              <a:t> in </a:t>
            </a:r>
            <a:r>
              <a:rPr lang="fr-FR" dirty="0" err="1" smtClean="0"/>
              <a:t>Quality</a:t>
            </a:r>
            <a:r>
              <a:rPr lang="fr-FR" dirty="0" smtClean="0"/>
              <a:t> of a </a:t>
            </a:r>
            <a:r>
              <a:rPr lang="fr-FR" dirty="0" err="1" smtClean="0"/>
              <a:t>Payment</a:t>
            </a:r>
            <a:r>
              <a:rPr lang="fr-FR" dirty="0" smtClean="0"/>
              <a:t> </a:t>
            </a:r>
            <a:r>
              <a:rPr lang="fr-FR" dirty="0" err="1" smtClean="0"/>
              <a:t>Card</a:t>
            </a:r>
            <a:r>
              <a:rPr lang="fr-FR" dirty="0" smtClean="0"/>
              <a:t> System</a:t>
            </a:r>
            <a:r>
              <a:rPr lang="fr-FR" dirty="0" smtClean="0"/>
              <a:t>’</a:t>
            </a:r>
            <a:endParaRPr lang="fr-FR" dirty="0" smtClean="0"/>
          </a:p>
          <a:p>
            <a:r>
              <a:rPr lang="fr-FR" dirty="0" err="1" smtClean="0"/>
              <a:t>Creti</a:t>
            </a:r>
            <a:r>
              <a:rPr lang="fr-FR" dirty="0" smtClean="0"/>
              <a:t> and Verdier (2011), </a:t>
            </a:r>
            <a:r>
              <a:rPr lang="fr-FR" dirty="0" err="1" smtClean="0"/>
              <a:t>Working</a:t>
            </a:r>
            <a:r>
              <a:rPr lang="fr-FR" dirty="0" smtClean="0"/>
              <a:t> </a:t>
            </a:r>
            <a:r>
              <a:rPr lang="fr-FR" dirty="0" err="1" smtClean="0"/>
              <a:t>Paper</a:t>
            </a:r>
            <a:r>
              <a:rPr lang="fr-FR" dirty="0" smtClean="0"/>
              <a:t>:</a:t>
            </a:r>
          </a:p>
          <a:p>
            <a:pPr lvl="1"/>
            <a:r>
              <a:rPr lang="fr-FR" dirty="0"/>
              <a:t>‘</a:t>
            </a:r>
            <a:r>
              <a:rPr lang="fr-FR" dirty="0" err="1"/>
              <a:t>Fraud</a:t>
            </a:r>
            <a:r>
              <a:rPr lang="fr-FR" dirty="0"/>
              <a:t>, </a:t>
            </a:r>
            <a:r>
              <a:rPr lang="fr-FR" dirty="0" err="1"/>
              <a:t>Liability</a:t>
            </a:r>
            <a:r>
              <a:rPr lang="fr-FR" dirty="0"/>
              <a:t> </a:t>
            </a:r>
            <a:r>
              <a:rPr lang="fr-FR" dirty="0" err="1"/>
              <a:t>Regimes</a:t>
            </a:r>
            <a:r>
              <a:rPr lang="fr-FR" dirty="0"/>
              <a:t> and </a:t>
            </a:r>
            <a:r>
              <a:rPr lang="fr-FR" dirty="0" err="1"/>
              <a:t>Investments</a:t>
            </a:r>
            <a:r>
              <a:rPr lang="fr-FR" dirty="0"/>
              <a:t> in </a:t>
            </a:r>
            <a:r>
              <a:rPr lang="fr-FR" dirty="0" err="1"/>
              <a:t>Payment</a:t>
            </a:r>
            <a:r>
              <a:rPr lang="fr-FR" dirty="0"/>
              <a:t> </a:t>
            </a:r>
            <a:r>
              <a:rPr lang="fr-FR" dirty="0" err="1"/>
              <a:t>Platforms</a:t>
            </a:r>
            <a:r>
              <a:rPr lang="fr-FR" dirty="0"/>
              <a:t>’</a:t>
            </a:r>
            <a:endParaRPr lang="fr-FR" dirty="0" smtClean="0"/>
          </a:p>
          <a:p>
            <a:r>
              <a:rPr lang="fr-FR" dirty="0" smtClean="0"/>
              <a:t>Verdier (2011), </a:t>
            </a:r>
            <a:r>
              <a:rPr lang="fr-FR" i="1" dirty="0" smtClean="0"/>
              <a:t>Journal of </a:t>
            </a:r>
            <a:r>
              <a:rPr lang="fr-FR" i="1" dirty="0" err="1" smtClean="0"/>
              <a:t>Economic</a:t>
            </a:r>
            <a:r>
              <a:rPr lang="fr-FR" i="1" dirty="0" smtClean="0"/>
              <a:t> </a:t>
            </a:r>
            <a:r>
              <a:rPr lang="fr-FR" i="1" dirty="0" err="1" smtClean="0"/>
              <a:t>Surveys</a:t>
            </a:r>
            <a:r>
              <a:rPr lang="fr-FR" i="1" dirty="0" smtClean="0"/>
              <a:t>,</a:t>
            </a:r>
          </a:p>
          <a:p>
            <a:pPr lvl="1"/>
            <a:r>
              <a:rPr lang="fr-FR" dirty="0" smtClean="0"/>
              <a:t>‘</a:t>
            </a:r>
            <a:r>
              <a:rPr lang="fr-FR" dirty="0" err="1" smtClean="0"/>
              <a:t>Interchange</a:t>
            </a:r>
            <a:r>
              <a:rPr lang="fr-FR" dirty="0" smtClean="0"/>
              <a:t> </a:t>
            </a:r>
            <a:r>
              <a:rPr lang="fr-FR" dirty="0" err="1" smtClean="0"/>
              <a:t>Fees</a:t>
            </a:r>
            <a:r>
              <a:rPr lang="fr-FR" dirty="0" smtClean="0"/>
              <a:t> in </a:t>
            </a:r>
            <a:r>
              <a:rPr lang="fr-FR" dirty="0" err="1" smtClean="0"/>
              <a:t>Payment</a:t>
            </a:r>
            <a:r>
              <a:rPr lang="fr-FR" dirty="0" smtClean="0"/>
              <a:t> </a:t>
            </a:r>
            <a:r>
              <a:rPr lang="fr-FR" dirty="0" err="1" smtClean="0"/>
              <a:t>Card</a:t>
            </a:r>
            <a:r>
              <a:rPr lang="fr-FR" dirty="0" smtClean="0"/>
              <a:t> </a:t>
            </a:r>
            <a:r>
              <a:rPr lang="fr-FR" dirty="0" err="1" smtClean="0"/>
              <a:t>Systems</a:t>
            </a:r>
            <a:r>
              <a:rPr lang="fr-FR" dirty="0" smtClean="0"/>
              <a:t>: a Survey of the </a:t>
            </a:r>
            <a:r>
              <a:rPr lang="fr-FR" dirty="0" err="1" smtClean="0"/>
              <a:t>Literature</a:t>
            </a:r>
            <a:r>
              <a:rPr lang="fr-FR" dirty="0" smtClean="0"/>
              <a:t>’  </a:t>
            </a:r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2711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568" y="11851"/>
            <a:ext cx="7498080" cy="1143000"/>
          </a:xfrm>
        </p:spPr>
        <p:txBody>
          <a:bodyPr/>
          <a:lstStyle/>
          <a:p>
            <a:pPr algn="ctr"/>
            <a:r>
              <a:rPr lang="fr-FR" dirty="0" smtClean="0"/>
              <a:t>Introduction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0495" y="1507424"/>
            <a:ext cx="8355693" cy="4800600"/>
          </a:xfrm>
        </p:spPr>
        <p:txBody>
          <a:bodyPr>
            <a:normAutofit fontScale="92500" lnSpcReduction="20000"/>
          </a:bodyPr>
          <a:lstStyle/>
          <a:p>
            <a:r>
              <a:rPr lang="fr-FR" sz="3600" dirty="0" smtClean="0"/>
              <a:t>General </a:t>
            </a:r>
            <a:r>
              <a:rPr lang="fr-FR" sz="3600" dirty="0" err="1" smtClean="0"/>
              <a:t>idea</a:t>
            </a:r>
            <a:r>
              <a:rPr lang="fr-FR" sz="3600" dirty="0" smtClean="0"/>
              <a:t> of </a:t>
            </a:r>
            <a:r>
              <a:rPr lang="fr-FR" sz="3600" dirty="0" err="1" smtClean="0"/>
              <a:t>this</a:t>
            </a:r>
            <a:r>
              <a:rPr lang="fr-FR" sz="3600" dirty="0" smtClean="0"/>
              <a:t> </a:t>
            </a:r>
            <a:r>
              <a:rPr lang="fr-FR" sz="3600" dirty="0" err="1" smtClean="0"/>
              <a:t>presentation</a:t>
            </a:r>
            <a:r>
              <a:rPr lang="fr-FR" sz="3600" dirty="0" smtClean="0"/>
              <a:t>: </a:t>
            </a:r>
          </a:p>
          <a:p>
            <a:pPr marL="82296" indent="0" algn="ctr">
              <a:buNone/>
            </a:pPr>
            <a:r>
              <a:rPr lang="fr-FR" sz="3600" b="1" i="1" dirty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fr-FR" sz="36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hallenge the </a:t>
            </a:r>
            <a:r>
              <a:rPr lang="fr-FR" sz="36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common</a:t>
            </a:r>
            <a:r>
              <a:rPr lang="fr-FR" sz="36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FR" sz="36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view</a:t>
            </a:r>
            <a:r>
              <a:rPr lang="fr-FR" sz="36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FR" sz="36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that</a:t>
            </a:r>
            <a:r>
              <a:rPr lang="fr-FR" sz="36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the main impact of IF on </a:t>
            </a:r>
            <a:r>
              <a:rPr lang="fr-FR" sz="36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consumers</a:t>
            </a:r>
            <a:r>
              <a:rPr lang="fr-FR" sz="36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and </a:t>
            </a:r>
            <a:r>
              <a:rPr lang="fr-FR" sz="36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merchants</a:t>
            </a:r>
            <a:r>
              <a:rPr lang="fr-FR" sz="36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fr-FR" sz="36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</a:t>
            </a:r>
            <a:r>
              <a:rPr lang="fr-FR" sz="36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a </a:t>
            </a:r>
            <a:r>
              <a:rPr lang="fr-FR" sz="3600" b="1" i="1" dirty="0" err="1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price</a:t>
            </a:r>
            <a:r>
              <a:rPr lang="fr-FR" sz="3600" b="1" i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impact</a:t>
            </a:r>
            <a:endParaRPr lang="fr-FR" sz="3600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82296" indent="0">
              <a:buNone/>
            </a:pPr>
            <a:endParaRPr lang="fr-FR" sz="3600" i="1" dirty="0" smtClean="0"/>
          </a:p>
          <a:p>
            <a:r>
              <a:rPr lang="fr-FR" sz="3600" dirty="0" smtClean="0"/>
              <a:t>IF are </a:t>
            </a:r>
            <a:r>
              <a:rPr lang="fr-FR" sz="3600" dirty="0" err="1" smtClean="0"/>
              <a:t>interbank</a:t>
            </a:r>
            <a:r>
              <a:rPr lang="fr-FR" sz="3600" dirty="0" smtClean="0"/>
              <a:t> </a:t>
            </a:r>
            <a:r>
              <a:rPr lang="fr-FR" sz="3600" dirty="0" err="1" smtClean="0"/>
              <a:t>transfers</a:t>
            </a:r>
            <a:r>
              <a:rPr lang="fr-FR" sz="3600" dirty="0" smtClean="0"/>
              <a:t> </a:t>
            </a:r>
            <a:r>
              <a:rPr lang="fr-FR" sz="3600" dirty="0" err="1" smtClean="0"/>
              <a:t>which</a:t>
            </a:r>
            <a:r>
              <a:rPr lang="fr-FR" sz="3600" dirty="0" smtClean="0"/>
              <a:t> impact:</a:t>
            </a:r>
          </a:p>
          <a:p>
            <a:pPr lvl="1"/>
            <a:r>
              <a:rPr lang="fr-FR" sz="3200" dirty="0" smtClean="0"/>
              <a:t>1) The</a:t>
            </a:r>
            <a:r>
              <a:rPr lang="fr-FR" sz="3200" dirty="0" smtClean="0">
                <a:solidFill>
                  <a:srgbClr val="C0654C"/>
                </a:solidFill>
              </a:rPr>
              <a:t> </a:t>
            </a:r>
            <a:r>
              <a:rPr lang="fr-FR" sz="3200" b="1" dirty="0" err="1" smtClean="0">
                <a:ln w="1905"/>
                <a:solidFill>
                  <a:srgbClr val="C0654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quality</a:t>
            </a:r>
            <a:r>
              <a:rPr lang="fr-FR" sz="3200" b="1" dirty="0" smtClean="0">
                <a:ln w="1905"/>
                <a:solidFill>
                  <a:srgbClr val="C0654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of service</a:t>
            </a:r>
            <a:r>
              <a:rPr lang="fr-FR" sz="3200" dirty="0" smtClean="0"/>
              <a:t> </a:t>
            </a:r>
            <a:r>
              <a:rPr lang="fr-FR" sz="3200" dirty="0" err="1" smtClean="0"/>
              <a:t>perceived</a:t>
            </a:r>
            <a:r>
              <a:rPr lang="fr-FR" sz="3200" dirty="0" smtClean="0"/>
              <a:t> by </a:t>
            </a:r>
            <a:r>
              <a:rPr lang="fr-FR" sz="3200" dirty="0" err="1" smtClean="0"/>
              <a:t>consumers</a:t>
            </a:r>
            <a:r>
              <a:rPr lang="fr-FR" sz="3200" dirty="0" smtClean="0"/>
              <a:t> and </a:t>
            </a:r>
            <a:r>
              <a:rPr lang="fr-FR" sz="3200" dirty="0" err="1" smtClean="0"/>
              <a:t>merchants</a:t>
            </a:r>
            <a:endParaRPr lang="fr-FR" sz="3200" dirty="0" smtClean="0"/>
          </a:p>
          <a:p>
            <a:pPr lvl="1"/>
            <a:r>
              <a:rPr lang="fr-FR" sz="3200" dirty="0" smtClean="0"/>
              <a:t>2) The </a:t>
            </a:r>
            <a:r>
              <a:rPr lang="fr-FR" sz="3200" b="1" dirty="0" err="1" smtClean="0">
                <a:ln w="1905"/>
                <a:solidFill>
                  <a:srgbClr val="C0654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costs</a:t>
            </a:r>
            <a:r>
              <a:rPr lang="fr-FR" sz="3200" b="1" dirty="0" smtClean="0">
                <a:ln w="1905"/>
                <a:solidFill>
                  <a:srgbClr val="C0654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of </a:t>
            </a:r>
            <a:r>
              <a:rPr lang="fr-FR" sz="3200" b="1" dirty="0" err="1" smtClean="0">
                <a:ln w="1905"/>
                <a:solidFill>
                  <a:srgbClr val="C0654C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accepting</a:t>
            </a:r>
            <a:r>
              <a:rPr lang="fr-FR" sz="3200" dirty="0" smtClean="0"/>
              <a:t> </a:t>
            </a:r>
            <a:r>
              <a:rPr lang="fr-FR" sz="3200" dirty="0" err="1" smtClean="0"/>
              <a:t>payment</a:t>
            </a:r>
            <a:r>
              <a:rPr lang="fr-FR" sz="3200" dirty="0" smtClean="0"/>
              <a:t> instruments.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71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e 8"/>
          <p:cNvGraphicFramePr/>
          <p:nvPr>
            <p:extLst>
              <p:ext uri="{D42A27DB-BD31-4B8C-83A1-F6EECF244321}">
                <p14:modId xmlns:p14="http://schemas.microsoft.com/office/powerpoint/2010/main" val="77461224"/>
              </p:ext>
            </p:extLst>
          </p:nvPr>
        </p:nvGraphicFramePr>
        <p:xfrm>
          <a:off x="1544902" y="920868"/>
          <a:ext cx="6403672" cy="3719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Common </a:t>
            </a:r>
            <a:r>
              <a:rPr lang="fr-FR" dirty="0" err="1" smtClean="0"/>
              <a:t>view</a:t>
            </a:r>
            <a:r>
              <a:rPr lang="fr-FR" dirty="0" smtClean="0"/>
              <a:t>: </a:t>
            </a:r>
            <a:br>
              <a:rPr lang="fr-FR" dirty="0" smtClean="0"/>
            </a:br>
            <a:r>
              <a:rPr lang="fr-FR" dirty="0" err="1" smtClean="0"/>
              <a:t>Interchange</a:t>
            </a:r>
            <a:r>
              <a:rPr lang="fr-FR" dirty="0" smtClean="0"/>
              <a:t> </a:t>
            </a:r>
            <a:r>
              <a:rPr lang="fr-FR" dirty="0" err="1" smtClean="0"/>
              <a:t>fees</a:t>
            </a:r>
            <a:r>
              <a:rPr lang="fr-FR" dirty="0" smtClean="0"/>
              <a:t> impact </a:t>
            </a:r>
            <a:r>
              <a:rPr lang="fr-FR" dirty="0" err="1" smtClean="0"/>
              <a:t>prices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3</a:t>
            </a:fld>
            <a:endParaRPr lang="en-US"/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1203592"/>
              </p:ext>
            </p:extLst>
          </p:nvPr>
        </p:nvGraphicFramePr>
        <p:xfrm>
          <a:off x="1138666" y="1693513"/>
          <a:ext cx="7795022" cy="47447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34288" y="3729165"/>
            <a:ext cx="1163638" cy="1106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10" name="Grouper 9"/>
          <p:cNvGrpSpPr/>
          <p:nvPr/>
        </p:nvGrpSpPr>
        <p:grpSpPr>
          <a:xfrm rot="16433158">
            <a:off x="2993360" y="2165309"/>
            <a:ext cx="360021" cy="885976"/>
            <a:chOff x="5162155" y="1158234"/>
            <a:chExt cx="360021" cy="885976"/>
          </a:xfrm>
          <a:solidFill>
            <a:schemeClr val="tx2">
              <a:alpha val="34901"/>
            </a:schemeClr>
          </a:solidFill>
        </p:grpSpPr>
        <p:sp>
          <p:nvSpPr>
            <p:cNvPr id="11" name="Flèche vers le haut 10"/>
            <p:cNvSpPr/>
            <p:nvPr/>
          </p:nvSpPr>
          <p:spPr>
            <a:xfrm rot="18988931">
              <a:off x="5162155" y="1158234"/>
              <a:ext cx="360021" cy="885976"/>
            </a:xfrm>
            <a:prstGeom prst="upArrow">
              <a:avLst>
                <a:gd name="adj1" fmla="val 50000"/>
                <a:gd name="adj2" fmla="val 35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lèche vers le haut 4"/>
            <p:cNvSpPr/>
            <p:nvPr/>
          </p:nvSpPr>
          <p:spPr>
            <a:xfrm rot="18988931">
              <a:off x="5273852" y="1212580"/>
              <a:ext cx="180011" cy="82297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 dirty="0"/>
            </a:p>
          </p:txBody>
        </p:sp>
      </p:grpSp>
      <p:sp>
        <p:nvSpPr>
          <p:cNvPr id="13" name="ZoneTexte 12"/>
          <p:cNvSpPr txBox="1"/>
          <p:nvPr/>
        </p:nvSpPr>
        <p:spPr>
          <a:xfrm>
            <a:off x="1138666" y="2071751"/>
            <a:ext cx="1769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INTERCHANGE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7301801" y="2177564"/>
            <a:ext cx="1769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INTERCHANGE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1862508" y="4887241"/>
            <a:ext cx="25531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3366FF"/>
                </a:solidFill>
                <a:latin typeface="Times New Roman" pitchFamily="16" charset="0"/>
              </a:rPr>
              <a:t>LOWER PRICE?</a:t>
            </a:r>
            <a:endParaRPr lang="fr-FR" sz="2400" b="1" dirty="0">
              <a:solidFill>
                <a:srgbClr val="3366FF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168095" y="4907210"/>
            <a:ext cx="2638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FF6600"/>
                </a:solidFill>
                <a:latin typeface="Times New Roman" pitchFamily="16" charset="0"/>
              </a:rPr>
              <a:t>HIGHER PRICE?</a:t>
            </a:r>
            <a:endParaRPr lang="fr-FR" b="1" dirty="0">
              <a:solidFill>
                <a:srgbClr val="FF6600"/>
              </a:solidFill>
            </a:endParaRPr>
          </a:p>
        </p:txBody>
      </p:sp>
      <p:grpSp>
        <p:nvGrpSpPr>
          <p:cNvPr id="23" name="Grouper 22"/>
          <p:cNvGrpSpPr/>
          <p:nvPr/>
        </p:nvGrpSpPr>
        <p:grpSpPr>
          <a:xfrm rot="2657798">
            <a:off x="8029793" y="4535676"/>
            <a:ext cx="471569" cy="943606"/>
            <a:chOff x="5162155" y="1158234"/>
            <a:chExt cx="360021" cy="885976"/>
          </a:xfrm>
          <a:solidFill>
            <a:srgbClr val="FF6600">
              <a:alpha val="34901"/>
            </a:srgbClr>
          </a:solidFill>
        </p:grpSpPr>
        <p:sp>
          <p:nvSpPr>
            <p:cNvPr id="24" name="Flèche vers le haut 23"/>
            <p:cNvSpPr/>
            <p:nvPr/>
          </p:nvSpPr>
          <p:spPr>
            <a:xfrm rot="18988931">
              <a:off x="5162155" y="1158234"/>
              <a:ext cx="360021" cy="885976"/>
            </a:xfrm>
            <a:prstGeom prst="upArrow">
              <a:avLst>
                <a:gd name="adj1" fmla="val 50000"/>
                <a:gd name="adj2" fmla="val 35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Flèche vers le haut 4"/>
            <p:cNvSpPr/>
            <p:nvPr/>
          </p:nvSpPr>
          <p:spPr>
            <a:xfrm rot="18988931">
              <a:off x="5273852" y="1212580"/>
              <a:ext cx="180011" cy="82297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 dirty="0"/>
            </a:p>
          </p:txBody>
        </p:sp>
      </p:grpSp>
      <p:sp>
        <p:nvSpPr>
          <p:cNvPr id="26" name="Rectangle 25"/>
          <p:cNvSpPr/>
          <p:nvPr/>
        </p:nvSpPr>
        <p:spPr>
          <a:xfrm>
            <a:off x="3674047" y="6396335"/>
            <a:ext cx="25134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 smtClean="0">
                <a:solidFill>
                  <a:srgbClr val="FF6600"/>
                </a:solidFill>
                <a:latin typeface="Times New Roman" pitchFamily="16" charset="0"/>
              </a:rPr>
              <a:t>RETAIL PRICE?</a:t>
            </a:r>
            <a:endParaRPr lang="fr-FR" sz="2400" b="1" dirty="0">
              <a:solidFill>
                <a:srgbClr val="FF6600"/>
              </a:solidFill>
            </a:endParaRPr>
          </a:p>
        </p:txBody>
      </p:sp>
      <p:grpSp>
        <p:nvGrpSpPr>
          <p:cNvPr id="27" name="Grouper 26"/>
          <p:cNvGrpSpPr/>
          <p:nvPr/>
        </p:nvGrpSpPr>
        <p:grpSpPr>
          <a:xfrm rot="8033276">
            <a:off x="4628361" y="5381157"/>
            <a:ext cx="475134" cy="889626"/>
            <a:chOff x="5162155" y="1158234"/>
            <a:chExt cx="360021" cy="885976"/>
          </a:xfrm>
          <a:solidFill>
            <a:srgbClr val="FF6600">
              <a:alpha val="34901"/>
            </a:srgbClr>
          </a:solidFill>
        </p:grpSpPr>
        <p:sp>
          <p:nvSpPr>
            <p:cNvPr id="28" name="Flèche vers le haut 27"/>
            <p:cNvSpPr/>
            <p:nvPr/>
          </p:nvSpPr>
          <p:spPr>
            <a:xfrm rot="18988931">
              <a:off x="5162155" y="1158234"/>
              <a:ext cx="360021" cy="885976"/>
            </a:xfrm>
            <a:prstGeom prst="upArrow">
              <a:avLst>
                <a:gd name="adj1" fmla="val 50000"/>
                <a:gd name="adj2" fmla="val 35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Flèche vers le haut 4"/>
            <p:cNvSpPr/>
            <p:nvPr/>
          </p:nvSpPr>
          <p:spPr>
            <a:xfrm rot="18988931">
              <a:off x="5273852" y="1212580"/>
              <a:ext cx="180011" cy="82297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 dirty="0"/>
            </a:p>
          </p:txBody>
        </p:sp>
      </p:grpSp>
      <p:grpSp>
        <p:nvGrpSpPr>
          <p:cNvPr id="30" name="Grouper 29"/>
          <p:cNvGrpSpPr/>
          <p:nvPr/>
        </p:nvGrpSpPr>
        <p:grpSpPr>
          <a:xfrm rot="2657798">
            <a:off x="1199823" y="4563063"/>
            <a:ext cx="471569" cy="943606"/>
            <a:chOff x="5162155" y="1158234"/>
            <a:chExt cx="360021" cy="885976"/>
          </a:xfrm>
          <a:solidFill>
            <a:srgbClr val="3366FF">
              <a:alpha val="34901"/>
            </a:srgbClr>
          </a:solidFill>
        </p:grpSpPr>
        <p:sp>
          <p:nvSpPr>
            <p:cNvPr id="31" name="Flèche vers le haut 30"/>
            <p:cNvSpPr/>
            <p:nvPr/>
          </p:nvSpPr>
          <p:spPr>
            <a:xfrm rot="18988931">
              <a:off x="5162155" y="1158234"/>
              <a:ext cx="360021" cy="885976"/>
            </a:xfrm>
            <a:prstGeom prst="upArrow">
              <a:avLst>
                <a:gd name="adj1" fmla="val 50000"/>
                <a:gd name="adj2" fmla="val 35000"/>
              </a:avLst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Flèche vers le haut 4"/>
            <p:cNvSpPr/>
            <p:nvPr/>
          </p:nvSpPr>
          <p:spPr>
            <a:xfrm rot="18988931">
              <a:off x="5273852" y="1212580"/>
              <a:ext cx="180011" cy="82297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5344" tIns="85344" rIns="85344" bIns="85344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2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9868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8085" y="107576"/>
            <a:ext cx="8043654" cy="133695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err="1" smtClean="0"/>
              <a:t>Broader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: </a:t>
            </a:r>
            <a:br>
              <a:rPr lang="fr-FR" dirty="0" smtClean="0"/>
            </a:br>
            <a:r>
              <a:rPr lang="fr-FR" dirty="0" err="1" smtClean="0"/>
              <a:t>potential</a:t>
            </a:r>
            <a:r>
              <a:rPr lang="fr-FR" dirty="0" smtClean="0"/>
              <a:t> IF impact on </a:t>
            </a:r>
            <a:r>
              <a:rPr lang="fr-FR" dirty="0" err="1" smtClean="0"/>
              <a:t>consumers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630807"/>
              </p:ext>
            </p:extLst>
          </p:nvPr>
        </p:nvGraphicFramePr>
        <p:xfrm>
          <a:off x="1260429" y="1710587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6971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8085" y="107576"/>
            <a:ext cx="8043654" cy="1336956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err="1" smtClean="0"/>
              <a:t>Broader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: </a:t>
            </a:r>
            <a:br>
              <a:rPr lang="fr-FR" dirty="0" smtClean="0"/>
            </a:br>
            <a:r>
              <a:rPr lang="fr-FR" dirty="0" err="1" smtClean="0"/>
              <a:t>potential</a:t>
            </a:r>
            <a:r>
              <a:rPr lang="fr-FR" dirty="0" smtClean="0"/>
              <a:t> IF impact on </a:t>
            </a:r>
            <a:r>
              <a:rPr lang="fr-FR" dirty="0" err="1" smtClean="0"/>
              <a:t>merchants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20" name="Espace réservé du contenu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4657372"/>
              </p:ext>
            </p:extLst>
          </p:nvPr>
        </p:nvGraphicFramePr>
        <p:xfrm>
          <a:off x="1260429" y="1710587"/>
          <a:ext cx="749808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70586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A challenge of the </a:t>
            </a:r>
            <a:r>
              <a:rPr lang="fr-FR" dirty="0" err="1" smtClean="0"/>
              <a:t>common</a:t>
            </a:r>
            <a:r>
              <a:rPr lang="fr-FR" dirty="0" smtClean="0"/>
              <a:t> </a:t>
            </a:r>
            <a:r>
              <a:rPr lang="fr-FR" dirty="0" err="1" smtClean="0"/>
              <a:t>view</a:t>
            </a:r>
            <a:r>
              <a:rPr lang="fr-FR" dirty="0" smtClean="0"/>
              <a:t>:</a:t>
            </a:r>
            <a:br>
              <a:rPr lang="fr-FR" dirty="0" smtClean="0"/>
            </a:br>
            <a:r>
              <a:rPr lang="fr-FR" dirty="0" err="1" smtClean="0"/>
              <a:t>Interchange</a:t>
            </a:r>
            <a:r>
              <a:rPr lang="fr-FR" dirty="0" smtClean="0"/>
              <a:t> </a:t>
            </a:r>
            <a:r>
              <a:rPr lang="fr-FR" dirty="0" err="1" smtClean="0"/>
              <a:t>fees</a:t>
            </a:r>
            <a:r>
              <a:rPr lang="fr-FR" dirty="0" smtClean="0"/>
              <a:t> impact </a:t>
            </a:r>
            <a:r>
              <a:rPr lang="fr-FR" dirty="0" err="1" smtClean="0"/>
              <a:t>prices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15568" y="1695988"/>
            <a:ext cx="7955280" cy="4800600"/>
          </a:xfrm>
        </p:spPr>
        <p:txBody>
          <a:bodyPr/>
          <a:lstStyle/>
          <a:p>
            <a:pPr marL="82296" indent="0">
              <a:buNone/>
            </a:pPr>
            <a:endParaRPr lang="fr-FR" b="1" dirty="0" smtClean="0"/>
          </a:p>
          <a:p>
            <a:pPr marL="82296" indent="0">
              <a:buNone/>
            </a:pPr>
            <a:r>
              <a:rPr lang="fr-FR" b="1" dirty="0" err="1" smtClean="0"/>
              <a:t>Two</a:t>
            </a:r>
            <a:r>
              <a:rPr lang="fr-FR" b="1" dirty="0" smtClean="0"/>
              <a:t> main questions:</a:t>
            </a:r>
          </a:p>
          <a:p>
            <a:r>
              <a:rPr lang="fr-FR" dirty="0" smtClean="0"/>
              <a:t>1) </a:t>
            </a:r>
            <a:r>
              <a:rPr lang="fr-FR" dirty="0" smtClean="0"/>
              <a:t>How are</a:t>
            </a:r>
            <a:r>
              <a:rPr lang="fr-FR" dirty="0" smtClean="0"/>
              <a:t> </a:t>
            </a:r>
            <a:r>
              <a:rPr lang="fr-FR" dirty="0" err="1" smtClean="0"/>
              <a:t>Interchange</a:t>
            </a:r>
            <a:r>
              <a:rPr lang="fr-FR" dirty="0" smtClean="0"/>
              <a:t> </a:t>
            </a:r>
            <a:r>
              <a:rPr lang="fr-FR" dirty="0" err="1" smtClean="0"/>
              <a:t>Fees</a:t>
            </a:r>
            <a:r>
              <a:rPr lang="fr-FR" dirty="0" smtClean="0"/>
              <a:t> </a:t>
            </a:r>
            <a:r>
              <a:rPr lang="fr-FR" dirty="0" err="1" smtClean="0"/>
              <a:t>passed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to </a:t>
            </a:r>
            <a:r>
              <a:rPr lang="fr-FR" dirty="0" err="1" smtClean="0"/>
              <a:t>consumers</a:t>
            </a:r>
            <a:r>
              <a:rPr lang="fr-FR" dirty="0" smtClean="0"/>
              <a:t> and </a:t>
            </a:r>
            <a:r>
              <a:rPr lang="fr-FR" dirty="0" err="1" smtClean="0"/>
              <a:t>merchants</a:t>
            </a:r>
            <a:r>
              <a:rPr lang="fr-FR" dirty="0" smtClean="0"/>
              <a:t>?</a:t>
            </a:r>
          </a:p>
          <a:p>
            <a:r>
              <a:rPr lang="fr-FR" dirty="0" smtClean="0"/>
              <a:t>2) </a:t>
            </a:r>
            <a:r>
              <a:rPr lang="fr-FR" dirty="0"/>
              <a:t>H</a:t>
            </a:r>
            <a:r>
              <a:rPr lang="fr-FR" dirty="0" smtClean="0"/>
              <a:t>ow do changes in IF revenues impact </a:t>
            </a:r>
            <a:r>
              <a:rPr lang="fr-FR" dirty="0" err="1" smtClean="0"/>
              <a:t>banks</a:t>
            </a:r>
            <a:r>
              <a:rPr lang="fr-FR" dirty="0" smtClean="0"/>
              <a:t>’ </a:t>
            </a:r>
            <a:r>
              <a:rPr lang="fr-FR" dirty="0" err="1" smtClean="0"/>
              <a:t>investment</a:t>
            </a:r>
            <a:r>
              <a:rPr lang="fr-FR" dirty="0" smtClean="0"/>
              <a:t> </a:t>
            </a:r>
            <a:r>
              <a:rPr lang="fr-FR" dirty="0" err="1" smtClean="0"/>
              <a:t>incentives</a:t>
            </a:r>
            <a:r>
              <a:rPr lang="fr-FR" dirty="0" smtClean="0"/>
              <a:t>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24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5830" y="27463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fr-FR" dirty="0" smtClean="0"/>
              <a:t>IF and </a:t>
            </a:r>
            <a:r>
              <a:rPr lang="fr-FR" dirty="0" err="1" smtClean="0"/>
              <a:t>investment</a:t>
            </a:r>
            <a:r>
              <a:rPr lang="fr-FR" dirty="0" smtClean="0"/>
              <a:t> </a:t>
            </a:r>
            <a:r>
              <a:rPr lang="fr-FR" dirty="0" err="1" smtClean="0"/>
              <a:t>incentives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0" name="Diagramme 9"/>
          <p:cNvGraphicFramePr/>
          <p:nvPr>
            <p:extLst>
              <p:ext uri="{D42A27DB-BD31-4B8C-83A1-F6EECF244321}">
                <p14:modId xmlns:p14="http://schemas.microsoft.com/office/powerpoint/2010/main" val="2148862485"/>
              </p:ext>
            </p:extLst>
          </p:nvPr>
        </p:nvGraphicFramePr>
        <p:xfrm>
          <a:off x="0" y="1547521"/>
          <a:ext cx="5459759" cy="45934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4233502" y="1883304"/>
            <a:ext cx="41746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Coordination </a:t>
            </a:r>
            <a:r>
              <a:rPr lang="fr-FR" sz="2800" dirty="0" err="1" smtClean="0"/>
              <a:t>between</a:t>
            </a:r>
            <a:r>
              <a:rPr lang="fr-FR" sz="2800" dirty="0" smtClean="0"/>
              <a:t> </a:t>
            </a:r>
            <a:r>
              <a:rPr lang="fr-FR" sz="2800" dirty="0" err="1" smtClean="0"/>
              <a:t>issuing</a:t>
            </a:r>
            <a:r>
              <a:rPr lang="fr-FR" sz="2800" dirty="0" smtClean="0"/>
              <a:t> </a:t>
            </a:r>
            <a:r>
              <a:rPr lang="fr-FR" sz="2800" dirty="0" err="1" smtClean="0"/>
              <a:t>banks</a:t>
            </a:r>
            <a:r>
              <a:rPr lang="fr-FR" sz="2800" dirty="0" smtClean="0"/>
              <a:t> and </a:t>
            </a:r>
            <a:r>
              <a:rPr lang="fr-FR" sz="2800" dirty="0" err="1" smtClean="0"/>
              <a:t>acquirers</a:t>
            </a:r>
            <a:r>
              <a:rPr lang="fr-FR" sz="2800" dirty="0"/>
              <a:t> </a:t>
            </a:r>
            <a:r>
              <a:rPr lang="fr-FR" sz="2800" dirty="0" smtClean="0"/>
              <a:t>on </a:t>
            </a:r>
            <a:r>
              <a:rPr lang="fr-FR" sz="2800" dirty="0" err="1" smtClean="0"/>
              <a:t>investments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679575" y="3875210"/>
            <a:ext cx="34638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/>
              <a:t>Competition</a:t>
            </a:r>
            <a:r>
              <a:rPr lang="fr-FR" sz="2800" dirty="0" smtClean="0"/>
              <a:t> on </a:t>
            </a:r>
            <a:r>
              <a:rPr lang="fr-FR" sz="2800" dirty="0" err="1" smtClean="0"/>
              <a:t>banking</a:t>
            </a:r>
            <a:r>
              <a:rPr lang="fr-FR" sz="2800" dirty="0" smtClean="0"/>
              <a:t> </a:t>
            </a:r>
            <a:r>
              <a:rPr lang="fr-FR" sz="2800" dirty="0" err="1" smtClean="0"/>
              <a:t>retail</a:t>
            </a:r>
            <a:r>
              <a:rPr lang="fr-FR" sz="2800" dirty="0" smtClean="0"/>
              <a:t> </a:t>
            </a:r>
            <a:r>
              <a:rPr lang="fr-FR" sz="2800" dirty="0" err="1" smtClean="0"/>
              <a:t>markets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9122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92683" y="456057"/>
            <a:ext cx="8151317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IF and </a:t>
            </a:r>
            <a:r>
              <a:rPr lang="fr-FR" dirty="0" err="1" smtClean="0"/>
              <a:t>Quality</a:t>
            </a:r>
            <a:r>
              <a:rPr lang="fr-FR" dirty="0" smtClean="0"/>
              <a:t> of Service </a:t>
            </a:r>
            <a:br>
              <a:rPr lang="fr-FR" dirty="0" smtClean="0"/>
            </a:br>
            <a:r>
              <a:rPr lang="fr-FR" dirty="0" smtClean="0"/>
              <a:t>(Verdier (2010)):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5913165"/>
              </p:ext>
            </p:extLst>
          </p:nvPr>
        </p:nvGraphicFramePr>
        <p:xfrm>
          <a:off x="1371337" y="2259374"/>
          <a:ext cx="7449384" cy="40461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83128"/>
                <a:gridCol w="2483128"/>
                <a:gridCol w="2483128"/>
              </a:tblGrid>
              <a:tr h="1668736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If</a:t>
                      </a:r>
                      <a:r>
                        <a:rPr lang="fr-FR" sz="2400" baseline="0" dirty="0" smtClean="0"/>
                        <a:t> the </a:t>
                      </a:r>
                      <a:r>
                        <a:rPr lang="fr-FR" sz="2400" baseline="0" dirty="0" err="1" smtClean="0"/>
                        <a:t>issuers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baseline="0" dirty="0" err="1" smtClean="0"/>
                        <a:t>invest</a:t>
                      </a:r>
                      <a:r>
                        <a:rPr lang="fr-FR" sz="2400" baseline="0" dirty="0" smtClean="0"/>
                        <a:t> more…</a:t>
                      </a:r>
                    </a:p>
                    <a:p>
                      <a:r>
                        <a:rPr lang="fr-FR" sz="2400" baseline="0" dirty="0" smtClean="0"/>
                        <a:t>+ </a:t>
                      </a:r>
                      <a:r>
                        <a:rPr lang="fr-FR" sz="2400" baseline="0" dirty="0" err="1" smtClean="0"/>
                        <a:t>high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baseline="0" dirty="0" err="1" smtClean="0"/>
                        <a:t>merchant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baseline="0" dirty="0" err="1" smtClean="0"/>
                        <a:t>benefit</a:t>
                      </a:r>
                      <a:r>
                        <a:rPr lang="fr-FR" sz="2400" baseline="0" dirty="0" smtClean="0"/>
                        <a:t> of </a:t>
                      </a:r>
                      <a:r>
                        <a:rPr lang="fr-FR" sz="2400" baseline="0" dirty="0" err="1" smtClean="0"/>
                        <a:t>quality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If</a:t>
                      </a:r>
                      <a:r>
                        <a:rPr lang="fr-FR" sz="2400" baseline="0" dirty="0" smtClean="0"/>
                        <a:t> the </a:t>
                      </a:r>
                      <a:r>
                        <a:rPr lang="fr-FR" sz="2400" baseline="0" dirty="0" err="1" smtClean="0"/>
                        <a:t>acquirers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baseline="0" dirty="0" err="1" smtClean="0"/>
                        <a:t>invest</a:t>
                      </a:r>
                      <a:r>
                        <a:rPr lang="fr-FR" sz="2400" baseline="0" dirty="0" smtClean="0"/>
                        <a:t> more...</a:t>
                      </a:r>
                    </a:p>
                    <a:p>
                      <a:r>
                        <a:rPr lang="fr-FR" sz="2400" baseline="0" dirty="0" smtClean="0"/>
                        <a:t>+ </a:t>
                      </a:r>
                      <a:r>
                        <a:rPr lang="fr-FR" sz="2400" baseline="0" dirty="0" err="1" smtClean="0"/>
                        <a:t>high</a:t>
                      </a:r>
                      <a:r>
                        <a:rPr lang="fr-FR" sz="2400" baseline="0" dirty="0" smtClean="0"/>
                        <a:t> consumer </a:t>
                      </a:r>
                      <a:r>
                        <a:rPr lang="fr-FR" sz="2400" baseline="0" dirty="0" err="1" smtClean="0"/>
                        <a:t>benefit</a:t>
                      </a:r>
                      <a:r>
                        <a:rPr lang="fr-FR" sz="2400" baseline="0" dirty="0" smtClean="0"/>
                        <a:t> of </a:t>
                      </a:r>
                      <a:r>
                        <a:rPr lang="fr-FR" sz="2400" baseline="0" dirty="0" err="1" smtClean="0"/>
                        <a:t>quality</a:t>
                      </a:r>
                      <a:endParaRPr lang="fr-FR" sz="2400" dirty="0"/>
                    </a:p>
                  </a:txBody>
                  <a:tcPr/>
                </a:tc>
              </a:tr>
              <a:tr h="1034180"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Profit </a:t>
                      </a:r>
                      <a:r>
                        <a:rPr lang="fr-FR" sz="2400" dirty="0" err="1" smtClean="0"/>
                        <a:t>maximising</a:t>
                      </a:r>
                      <a:r>
                        <a:rPr lang="fr-FR" sz="2400" dirty="0" smtClean="0"/>
                        <a:t> IF </a:t>
                      </a:r>
                      <a:r>
                        <a:rPr lang="fr-FR" sz="2400" dirty="0" err="1" smtClean="0"/>
                        <a:t>compared</a:t>
                      </a:r>
                      <a:r>
                        <a:rPr lang="fr-FR" sz="2400" dirty="0" smtClean="0"/>
                        <a:t> to IF </a:t>
                      </a:r>
                      <a:r>
                        <a:rPr lang="fr-FR" sz="2400" dirty="0" err="1" smtClean="0"/>
                        <a:t>without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baseline="0" dirty="0" err="1" smtClean="0"/>
                        <a:t>investment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Higher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Lower</a:t>
                      </a:r>
                      <a:endParaRPr lang="fr-FR" sz="2400" dirty="0"/>
                    </a:p>
                  </a:txBody>
                  <a:tcPr/>
                </a:tc>
              </a:tr>
              <a:tr h="648952"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Examples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err="1" smtClean="0"/>
                        <a:t>Payment</a:t>
                      </a:r>
                      <a:r>
                        <a:rPr lang="fr-FR" sz="2400" dirty="0" smtClean="0"/>
                        <a:t> </a:t>
                      </a:r>
                      <a:r>
                        <a:rPr lang="fr-FR" sz="2400" dirty="0" err="1" smtClean="0"/>
                        <a:t>guarantee</a:t>
                      </a:r>
                      <a:endParaRPr lang="fr-F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 smtClean="0"/>
                        <a:t>EMV standard</a:t>
                      </a:r>
                      <a:r>
                        <a:rPr lang="fr-FR" sz="2400" baseline="0" dirty="0" smtClean="0"/>
                        <a:t> UK</a:t>
                      </a:r>
                      <a:endParaRPr lang="fr-FR" sz="24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0110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IF and the </a:t>
            </a:r>
            <a:r>
              <a:rPr lang="fr-FR" dirty="0" err="1"/>
              <a:t>C</a:t>
            </a:r>
            <a:r>
              <a:rPr lang="fr-FR" dirty="0" err="1" smtClean="0"/>
              <a:t>osts</a:t>
            </a:r>
            <a:r>
              <a:rPr lang="fr-FR" dirty="0" smtClean="0"/>
              <a:t> of </a:t>
            </a:r>
            <a:r>
              <a:rPr lang="fr-FR" dirty="0" err="1" smtClean="0"/>
              <a:t>Accepting</a:t>
            </a:r>
            <a:r>
              <a:rPr lang="fr-FR" dirty="0" smtClean="0"/>
              <a:t>/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Payment</a:t>
            </a:r>
            <a:r>
              <a:rPr lang="fr-FR" dirty="0" smtClean="0"/>
              <a:t> Instruments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16" name="Espace réservé du contenu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4666596"/>
              </p:ext>
            </p:extLst>
          </p:nvPr>
        </p:nvGraphicFramePr>
        <p:xfrm>
          <a:off x="-1263905" y="1902849"/>
          <a:ext cx="6885414" cy="4231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7" name="Grouper 16"/>
          <p:cNvGrpSpPr/>
          <p:nvPr/>
        </p:nvGrpSpPr>
        <p:grpSpPr>
          <a:xfrm rot="2911425">
            <a:off x="1925550" y="4487272"/>
            <a:ext cx="485000" cy="573432"/>
            <a:chOff x="3202149" y="1530164"/>
            <a:chExt cx="485000" cy="573432"/>
          </a:xfrm>
        </p:grpSpPr>
        <p:sp>
          <p:nvSpPr>
            <p:cNvPr id="18" name="Flèche vers la droite 17"/>
            <p:cNvSpPr/>
            <p:nvPr/>
          </p:nvSpPr>
          <p:spPr>
            <a:xfrm rot="20779964">
              <a:off x="3202149" y="1530164"/>
              <a:ext cx="485000" cy="57343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lèche vers la droite 4"/>
            <p:cNvSpPr/>
            <p:nvPr/>
          </p:nvSpPr>
          <p:spPr>
            <a:xfrm rot="20779964">
              <a:off x="3204209" y="1662040"/>
              <a:ext cx="339500" cy="34406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400" kern="1200"/>
            </a:p>
          </p:txBody>
        </p:sp>
      </p:grpSp>
      <p:grpSp>
        <p:nvGrpSpPr>
          <p:cNvPr id="22" name="Grouper 21"/>
          <p:cNvGrpSpPr/>
          <p:nvPr/>
        </p:nvGrpSpPr>
        <p:grpSpPr>
          <a:xfrm>
            <a:off x="2637857" y="4510217"/>
            <a:ext cx="1528567" cy="1491572"/>
            <a:chOff x="3853223" y="785892"/>
            <a:chExt cx="1528567" cy="1491572"/>
          </a:xfrm>
        </p:grpSpPr>
        <p:sp>
          <p:nvSpPr>
            <p:cNvPr id="23" name="Ellipse 22"/>
            <p:cNvSpPr/>
            <p:nvPr/>
          </p:nvSpPr>
          <p:spPr>
            <a:xfrm>
              <a:off x="3853223" y="785892"/>
              <a:ext cx="1528567" cy="1491572"/>
            </a:xfrm>
            <a:prstGeom prst="ellipse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Ellipse 4"/>
            <p:cNvSpPr/>
            <p:nvPr/>
          </p:nvSpPr>
          <p:spPr>
            <a:xfrm>
              <a:off x="4091674" y="1004328"/>
              <a:ext cx="1080861" cy="10547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dirty="0" smtClean="0"/>
                <a:t>Allocation of </a:t>
              </a:r>
              <a:r>
                <a:rPr lang="fr-FR" dirty="0" err="1" smtClean="0"/>
                <a:t>fraud</a:t>
              </a:r>
              <a:r>
                <a:rPr lang="fr-FR" dirty="0" smtClean="0"/>
                <a:t> </a:t>
              </a:r>
              <a:r>
                <a:rPr lang="fr-FR" dirty="0" err="1" smtClean="0"/>
                <a:t>losses</a:t>
              </a:r>
              <a:endParaRPr lang="fr-FR" sz="1800" kern="1200" dirty="0"/>
            </a:p>
          </p:txBody>
        </p:sp>
      </p:grpSp>
      <p:graphicFrame>
        <p:nvGraphicFramePr>
          <p:cNvPr id="28" name="Diagramme 27"/>
          <p:cNvGraphicFramePr/>
          <p:nvPr>
            <p:extLst>
              <p:ext uri="{D42A27DB-BD31-4B8C-83A1-F6EECF244321}">
                <p14:modId xmlns:p14="http://schemas.microsoft.com/office/powerpoint/2010/main" val="3375345577"/>
              </p:ext>
            </p:extLst>
          </p:nvPr>
        </p:nvGraphicFramePr>
        <p:xfrm>
          <a:off x="3339767" y="2196606"/>
          <a:ext cx="4913844" cy="39375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3" name="Diagramme 2"/>
          <p:cNvGraphicFramePr/>
          <p:nvPr>
            <p:extLst>
              <p:ext uri="{D42A27DB-BD31-4B8C-83A1-F6EECF244321}">
                <p14:modId xmlns:p14="http://schemas.microsoft.com/office/powerpoint/2010/main" val="3703879779"/>
              </p:ext>
            </p:extLst>
          </p:nvPr>
        </p:nvGraphicFramePr>
        <p:xfrm>
          <a:off x="7226151" y="2759259"/>
          <a:ext cx="1844698" cy="2657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1227913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1448</TotalTime>
  <Words>1416</Words>
  <Application>Microsoft Macintosh PowerPoint</Application>
  <PresentationFormat>Présentation à l'écran (4:3)</PresentationFormat>
  <Paragraphs>149</Paragraphs>
  <Slides>12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Solstice</vt:lpstr>
      <vt:lpstr>Interchange fees and the quality of service obtained by consumers and merchants</vt:lpstr>
      <vt:lpstr>Introduction </vt:lpstr>
      <vt:lpstr>Common view:  Interchange fees impact prices</vt:lpstr>
      <vt:lpstr>Broader view:  potential IF impact on consumers</vt:lpstr>
      <vt:lpstr>Broader view:  potential IF impact on merchants</vt:lpstr>
      <vt:lpstr>A challenge of the common view: Interchange fees impact prices</vt:lpstr>
      <vt:lpstr>IF and investment incentives</vt:lpstr>
      <vt:lpstr>IF and Quality of Service  (Verdier (2010)):  </vt:lpstr>
      <vt:lpstr>IF and the Costs of Accepting/Using Payment Instruments</vt:lpstr>
      <vt:lpstr>IF and the Costs of Accepting Payment Instruments</vt:lpstr>
      <vt:lpstr>Conclusion</vt:lpstr>
      <vt:lpstr>References</vt:lpstr>
    </vt:vector>
  </TitlesOfParts>
  <Company>Université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of interchange fees on consumers and merchants</dc:title>
  <dc:creator>Marianne Verdier</dc:creator>
  <cp:lastModifiedBy>Marianne Verdier</cp:lastModifiedBy>
  <cp:revision>77</cp:revision>
  <dcterms:created xsi:type="dcterms:W3CDTF">2011-05-27T06:51:47Z</dcterms:created>
  <dcterms:modified xsi:type="dcterms:W3CDTF">2011-06-13T07:12:25Z</dcterms:modified>
</cp:coreProperties>
</file>