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notesSlides/notesSlide23.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Default Extension="bin" ContentType="application/vnd.openxmlformats-officedocument.oleObject"/>
  <Override PartName="/ppt/diagrams/colors12.xml" ContentType="application/vnd.openxmlformats-officedocument.drawingml.diagramColors+xml"/>
  <Override PartName="/ppt/diagrams/layout20.xml" ContentType="application/vnd.openxmlformats-officedocument.drawingml.diagramLayout+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Default Extension="vml" ContentType="application/vnd.openxmlformats-officedocument.vmlDrawing"/>
  <Override PartName="/ppt/notesSlides/notesSlide20.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charts/chart4.xml" ContentType="application/vnd.openxmlformats-officedocument.drawingml.chart+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notesSlides/notesSlide4.xml" ContentType="application/vnd.openxmlformats-officedocument.presentationml.notes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Default Extension="wmf" ContentType="image/x-wmf"/>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diagrams/layout15.xml" ContentType="application/vnd.openxmlformats-officedocument.drawingml.diagramLayout+xml"/>
  <Override PartName="/ppt/notesSlides/notesSlide21.xml" ContentType="application/vnd.openxmlformats-officedocument.presentationml.notesSlide+xml"/>
  <Override PartName="/ppt/diagrams/quickStyle22.xml" ContentType="application/vnd.openxmlformats-officedocument.drawingml.diagramStyl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charts/chart2.xml" ContentType="application/vnd.openxmlformats-officedocument.drawingml.chart+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30"/>
  </p:notesMasterIdLst>
  <p:sldIdLst>
    <p:sldId id="256" r:id="rId3"/>
    <p:sldId id="360" r:id="rId4"/>
    <p:sldId id="260" r:id="rId5"/>
    <p:sldId id="294" r:id="rId6"/>
    <p:sldId id="337" r:id="rId7"/>
    <p:sldId id="338" r:id="rId8"/>
    <p:sldId id="339" r:id="rId9"/>
    <p:sldId id="340" r:id="rId10"/>
    <p:sldId id="362" r:id="rId11"/>
    <p:sldId id="342" r:id="rId12"/>
    <p:sldId id="343" r:id="rId13"/>
    <p:sldId id="344" r:id="rId14"/>
    <p:sldId id="345" r:id="rId15"/>
    <p:sldId id="346" r:id="rId16"/>
    <p:sldId id="347" r:id="rId17"/>
    <p:sldId id="348" r:id="rId18"/>
    <p:sldId id="349" r:id="rId19"/>
    <p:sldId id="350" r:id="rId20"/>
    <p:sldId id="351" r:id="rId21"/>
    <p:sldId id="352" r:id="rId22"/>
    <p:sldId id="310" r:id="rId23"/>
    <p:sldId id="353" r:id="rId24"/>
    <p:sldId id="354" r:id="rId25"/>
    <p:sldId id="355" r:id="rId26"/>
    <p:sldId id="356" r:id="rId27"/>
    <p:sldId id="357" r:id="rId28"/>
    <p:sldId id="36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DEDE"/>
    <a:srgbClr val="EFEFEF"/>
    <a:srgbClr val="B0CCB0"/>
    <a:srgbClr val="4F9DFF"/>
    <a:srgbClr val="BEDBFF"/>
    <a:srgbClr val="75B3FF"/>
    <a:srgbClr val="5BA5FF"/>
    <a:srgbClr val="69ADFF"/>
    <a:srgbClr val="D1E6FF"/>
    <a:srgbClr val="E1E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01" autoAdjust="0"/>
    <p:restoredTop sz="89412" autoAdjust="0"/>
  </p:normalViewPr>
  <p:slideViewPr>
    <p:cSldViewPr>
      <p:cViewPr varScale="1">
        <p:scale>
          <a:sx n="93" d="100"/>
          <a:sy n="9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_rels/chart3.xml.rels><?xml version="1.0" encoding="UTF-8" standalone="yes"?>
<Relationships xmlns="http://schemas.openxmlformats.org/package/2006/relationships"><Relationship Id="rId2" Type="http://schemas.openxmlformats.org/officeDocument/2006/relationships/package" Target="../embeddings/Hoja_de_c_lculo_de_Microsoft_Office_Excel3.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Gr&#225;fico%20en%20Microsoft%20Office%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AR"/>
  <c:chart>
    <c:title>
      <c:tx>
        <c:rich>
          <a:bodyPr/>
          <a:lstStyle/>
          <a:p>
            <a:pPr>
              <a:defRPr lang="en-US" sz="1500" b="1" i="0" u="none" strike="noStrike" baseline="0" noProof="0">
                <a:solidFill>
                  <a:srgbClr val="000000"/>
                </a:solidFill>
                <a:latin typeface="Century Gothic" pitchFamily="34" charset="0"/>
                <a:ea typeface="Arial"/>
                <a:cs typeface="Arial"/>
              </a:defRPr>
            </a:pPr>
            <a:r>
              <a:rPr lang="en-US" sz="1500" noProof="0" dirty="0">
                <a:latin typeface="Century Gothic" pitchFamily="34" charset="0"/>
                <a:ea typeface="Century Gothic"/>
                <a:cs typeface="Century Gothic"/>
              </a:rPr>
              <a:t>Demand and Marginal Revenue</a:t>
            </a:r>
          </a:p>
        </c:rich>
      </c:tx>
      <c:layout>
        <c:manualLayout>
          <c:xMode val="edge"/>
          <c:yMode val="edge"/>
          <c:x val="0.14289423675636506"/>
          <c:y val="5.5926432043728699E-2"/>
        </c:manualLayout>
      </c:layout>
      <c:spPr>
        <a:noFill/>
        <a:ln w="28547">
          <a:noFill/>
        </a:ln>
      </c:spPr>
    </c:title>
    <c:plotArea>
      <c:layout>
        <c:manualLayout>
          <c:layoutTarget val="inner"/>
          <c:xMode val="edge"/>
          <c:yMode val="edge"/>
          <c:x val="0.12869198312236305"/>
          <c:y val="0.18108108108108104"/>
          <c:w val="0.83122362869198407"/>
          <c:h val="0.64594594594594601"/>
        </c:manualLayout>
      </c:layout>
      <c:lineChart>
        <c:grouping val="standard"/>
        <c:ser>
          <c:idx val="0"/>
          <c:order val="0"/>
          <c:tx>
            <c:v>Demand</c:v>
          </c:tx>
          <c:spPr>
            <a:ln w="34925">
              <a:solidFill>
                <a:srgbClr val="000080"/>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MR'!$B$8:$B$32</c:f>
              <c:numCache>
                <c:formatCode>General</c:formatCode>
                <c:ptCount val="25"/>
                <c:pt idx="0">
                  <c:v>6</c:v>
                </c:pt>
                <c:pt idx="1">
                  <c:v>5.75</c:v>
                </c:pt>
                <c:pt idx="2">
                  <c:v>5.5</c:v>
                </c:pt>
                <c:pt idx="3">
                  <c:v>5.25</c:v>
                </c:pt>
                <c:pt idx="4">
                  <c:v>5</c:v>
                </c:pt>
                <c:pt idx="5">
                  <c:v>4.75</c:v>
                </c:pt>
                <c:pt idx="6">
                  <c:v>4.5</c:v>
                </c:pt>
                <c:pt idx="7">
                  <c:v>4.25</c:v>
                </c:pt>
                <c:pt idx="8">
                  <c:v>4</c:v>
                </c:pt>
                <c:pt idx="9">
                  <c:v>3.75</c:v>
                </c:pt>
                <c:pt idx="10">
                  <c:v>3.5</c:v>
                </c:pt>
                <c:pt idx="11">
                  <c:v>3.25</c:v>
                </c:pt>
                <c:pt idx="12">
                  <c:v>3</c:v>
                </c:pt>
                <c:pt idx="13">
                  <c:v>2.75</c:v>
                </c:pt>
                <c:pt idx="14">
                  <c:v>2.5</c:v>
                </c:pt>
                <c:pt idx="15">
                  <c:v>2.25</c:v>
                </c:pt>
                <c:pt idx="16">
                  <c:v>2</c:v>
                </c:pt>
                <c:pt idx="17">
                  <c:v>1.75</c:v>
                </c:pt>
                <c:pt idx="18">
                  <c:v>1.5</c:v>
                </c:pt>
                <c:pt idx="19">
                  <c:v>1.25</c:v>
                </c:pt>
                <c:pt idx="20">
                  <c:v>1</c:v>
                </c:pt>
                <c:pt idx="21">
                  <c:v>0.75000000000000011</c:v>
                </c:pt>
                <c:pt idx="22">
                  <c:v>0.5</c:v>
                </c:pt>
                <c:pt idx="23">
                  <c:v>0.25</c:v>
                </c:pt>
                <c:pt idx="24">
                  <c:v>0</c:v>
                </c:pt>
              </c:numCache>
            </c:numRef>
          </c:val>
        </c:ser>
        <c:ser>
          <c:idx val="1"/>
          <c:order val="1"/>
          <c:tx>
            <c:v>Marginal Revenue</c:v>
          </c:tx>
          <c:spPr>
            <a:ln w="34925">
              <a:solidFill>
                <a:schemeClr val="accent1"/>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MR'!$C$8:$C$33</c:f>
              <c:numCache>
                <c:formatCode>General</c:formatCode>
                <c:ptCount val="26"/>
                <c:pt idx="0">
                  <c:v>6</c:v>
                </c:pt>
                <c:pt idx="1">
                  <c:v>5.5</c:v>
                </c:pt>
                <c:pt idx="2">
                  <c:v>5</c:v>
                </c:pt>
                <c:pt idx="3">
                  <c:v>4.5</c:v>
                </c:pt>
                <c:pt idx="4">
                  <c:v>4</c:v>
                </c:pt>
                <c:pt idx="5">
                  <c:v>3.5</c:v>
                </c:pt>
                <c:pt idx="6">
                  <c:v>3</c:v>
                </c:pt>
                <c:pt idx="7">
                  <c:v>2.5</c:v>
                </c:pt>
                <c:pt idx="8">
                  <c:v>2</c:v>
                </c:pt>
                <c:pt idx="9">
                  <c:v>1.5</c:v>
                </c:pt>
                <c:pt idx="10">
                  <c:v>1</c:v>
                </c:pt>
                <c:pt idx="11">
                  <c:v>0.5</c:v>
                </c:pt>
                <c:pt idx="12">
                  <c:v>0</c:v>
                </c:pt>
              </c:numCache>
            </c:numRef>
          </c:val>
        </c:ser>
        <c:dLbls/>
        <c:marker val="1"/>
        <c:axId val="119089024"/>
        <c:axId val="119095296"/>
      </c:lineChart>
      <c:catAx>
        <c:axId val="119089024"/>
        <c:scaling>
          <c:orientation val="minMax"/>
        </c:scaling>
        <c:axPos val="b"/>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Units</a:t>
                </a:r>
              </a:p>
            </c:rich>
          </c:tx>
          <c:layout>
            <c:manualLayout>
              <c:xMode val="edge"/>
              <c:yMode val="edge"/>
              <c:x val="0.506329113924051"/>
              <c:y val="0.90810810810810905"/>
            </c:manualLayout>
          </c:layout>
          <c:spPr>
            <a:noFill/>
            <a:ln w="28547">
              <a:noFill/>
            </a:ln>
          </c:spPr>
        </c:title>
        <c:numFmt formatCode="General" sourceLinked="1"/>
        <c:tickLblPos val="nextTo"/>
        <c:spPr>
          <a:ln w="3568">
            <a:solidFill>
              <a:srgbClr val="000000"/>
            </a:solidFill>
            <a:prstDash val="solid"/>
          </a:ln>
        </c:spPr>
        <c:txPr>
          <a:bodyPr rot="0" vert="horz"/>
          <a:lstStyle/>
          <a:p>
            <a:pPr>
              <a:defRPr sz="1096" b="0" i="0" u="none" strike="noStrike" baseline="0">
                <a:solidFill>
                  <a:srgbClr val="000000"/>
                </a:solidFill>
                <a:latin typeface="Arial"/>
                <a:ea typeface="Arial"/>
                <a:cs typeface="Arial"/>
              </a:defRPr>
            </a:pPr>
            <a:endParaRPr lang="es-AR"/>
          </a:p>
        </c:txPr>
        <c:crossAx val="119095296"/>
        <c:crosses val="autoZero"/>
        <c:auto val="1"/>
        <c:lblAlgn val="ctr"/>
        <c:lblOffset val="100"/>
        <c:tickLblSkip val="2"/>
        <c:tickMarkSkip val="1"/>
      </c:catAx>
      <c:valAx>
        <c:axId val="119095296"/>
        <c:scaling>
          <c:orientation val="minMax"/>
          <c:max val="10"/>
        </c:scaling>
        <c:axPos val="l"/>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Price</a:t>
                </a:r>
              </a:p>
            </c:rich>
          </c:tx>
          <c:layout>
            <c:manualLayout>
              <c:xMode val="edge"/>
              <c:yMode val="edge"/>
              <c:x val="2.3206751054852301E-2"/>
              <c:y val="0.45135135135135102"/>
            </c:manualLayout>
          </c:layout>
          <c:spPr>
            <a:noFill/>
            <a:ln w="28547">
              <a:noFill/>
            </a:ln>
          </c:spPr>
        </c:title>
        <c:numFmt formatCode="General" sourceLinked="1"/>
        <c:tickLblPos val="nextTo"/>
        <c:spPr>
          <a:ln w="3568">
            <a:solidFill>
              <a:srgbClr val="000000"/>
            </a:solidFill>
            <a:prstDash val="solid"/>
          </a:ln>
        </c:spPr>
        <c:txPr>
          <a:bodyPr rot="0" vert="horz"/>
          <a:lstStyle/>
          <a:p>
            <a:pPr>
              <a:defRPr sz="1096" b="0" i="0" u="none" strike="noStrike" baseline="0">
                <a:solidFill>
                  <a:srgbClr val="000000"/>
                </a:solidFill>
                <a:latin typeface="Arial"/>
                <a:ea typeface="Arial"/>
                <a:cs typeface="Arial"/>
              </a:defRPr>
            </a:pPr>
            <a:endParaRPr lang="es-AR"/>
          </a:p>
        </c:txPr>
        <c:crossAx val="119089024"/>
        <c:crosses val="autoZero"/>
        <c:crossBetween val="midCat"/>
      </c:valAx>
      <c:spPr>
        <a:noFill/>
        <a:ln w="28547">
          <a:noFill/>
        </a:ln>
      </c:spPr>
    </c:plotArea>
    <c:plotVisOnly val="1"/>
    <c:dispBlanksAs val="gap"/>
  </c:chart>
  <c:spPr>
    <a:solidFill>
      <a:srgbClr val="FFFFFF"/>
    </a:solidFill>
    <a:ln>
      <a:noFill/>
    </a:ln>
  </c:spPr>
  <c:txPr>
    <a:bodyPr/>
    <a:lstStyle/>
    <a:p>
      <a:pPr>
        <a:defRPr sz="1096" b="0" i="0" u="none" strike="noStrike" baseline="0">
          <a:solidFill>
            <a:srgbClr val="000000"/>
          </a:solidFill>
          <a:latin typeface="Arial"/>
          <a:ea typeface="Arial"/>
          <a:cs typeface="Arial"/>
        </a:defRPr>
      </a:pPr>
      <a:endParaRPr lang="es-A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AR"/>
  <c:chart>
    <c:title>
      <c:tx>
        <c:rich>
          <a:bodyPr/>
          <a:lstStyle/>
          <a:p>
            <a:pPr>
              <a:defRPr sz="1600" b="1" i="0" u="none" strike="noStrike" baseline="0">
                <a:solidFill>
                  <a:srgbClr val="000000"/>
                </a:solidFill>
                <a:latin typeface="Century Gothic" pitchFamily="34" charset="0"/>
                <a:ea typeface="Arial"/>
                <a:cs typeface="Arial"/>
              </a:defRPr>
            </a:pPr>
            <a:r>
              <a:rPr lang="es-AR" sz="1600" dirty="0">
                <a:latin typeface="Century Gothic" pitchFamily="34" charset="0"/>
                <a:ea typeface="Century Gothic"/>
                <a:cs typeface="Century Gothic"/>
              </a:rPr>
              <a:t>Marginal Cost</a:t>
            </a:r>
          </a:p>
        </c:rich>
      </c:tx>
      <c:layout>
        <c:manualLayout>
          <c:xMode val="edge"/>
          <c:yMode val="edge"/>
          <c:x val="0.39043824701195307"/>
          <c:y val="1.91256830601093E-2"/>
        </c:manualLayout>
      </c:layout>
      <c:spPr>
        <a:noFill/>
        <a:ln w="30326">
          <a:noFill/>
        </a:ln>
      </c:spPr>
    </c:title>
    <c:plotArea>
      <c:layout>
        <c:manualLayout>
          <c:layoutTarget val="inner"/>
          <c:xMode val="edge"/>
          <c:yMode val="edge"/>
          <c:x val="0.12749003984063803"/>
          <c:y val="0.183060109289617"/>
          <c:w val="0.83466135458167512"/>
          <c:h val="0.63661202185792187"/>
        </c:manualLayout>
      </c:layout>
      <c:lineChart>
        <c:grouping val="standard"/>
        <c:ser>
          <c:idx val="0"/>
          <c:order val="0"/>
          <c:tx>
            <c:v>Demand</c:v>
          </c:tx>
          <c:spPr>
            <a:ln w="34925">
              <a:solidFill>
                <a:srgbClr val="000080"/>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MR'!$B$8:$B$32</c:f>
              <c:numCache>
                <c:formatCode>General</c:formatCode>
                <c:ptCount val="25"/>
                <c:pt idx="0">
                  <c:v>6</c:v>
                </c:pt>
                <c:pt idx="1">
                  <c:v>5.75</c:v>
                </c:pt>
                <c:pt idx="2">
                  <c:v>5.5</c:v>
                </c:pt>
                <c:pt idx="3">
                  <c:v>5.25</c:v>
                </c:pt>
                <c:pt idx="4">
                  <c:v>5</c:v>
                </c:pt>
                <c:pt idx="5">
                  <c:v>4.75</c:v>
                </c:pt>
                <c:pt idx="6">
                  <c:v>4.5</c:v>
                </c:pt>
                <c:pt idx="7">
                  <c:v>4.25</c:v>
                </c:pt>
                <c:pt idx="8">
                  <c:v>4</c:v>
                </c:pt>
                <c:pt idx="9">
                  <c:v>3.75</c:v>
                </c:pt>
                <c:pt idx="10">
                  <c:v>3.5</c:v>
                </c:pt>
                <c:pt idx="11">
                  <c:v>3.25</c:v>
                </c:pt>
                <c:pt idx="12">
                  <c:v>3</c:v>
                </c:pt>
                <c:pt idx="13">
                  <c:v>2.75</c:v>
                </c:pt>
                <c:pt idx="14">
                  <c:v>2.5</c:v>
                </c:pt>
                <c:pt idx="15">
                  <c:v>2.25</c:v>
                </c:pt>
                <c:pt idx="16">
                  <c:v>2</c:v>
                </c:pt>
                <c:pt idx="17">
                  <c:v>1.75</c:v>
                </c:pt>
                <c:pt idx="18">
                  <c:v>1.5</c:v>
                </c:pt>
                <c:pt idx="19">
                  <c:v>1.25</c:v>
                </c:pt>
                <c:pt idx="20">
                  <c:v>1</c:v>
                </c:pt>
                <c:pt idx="21">
                  <c:v>0.75000000000000111</c:v>
                </c:pt>
                <c:pt idx="22">
                  <c:v>0.5</c:v>
                </c:pt>
                <c:pt idx="23">
                  <c:v>0.25</c:v>
                </c:pt>
                <c:pt idx="24">
                  <c:v>0</c:v>
                </c:pt>
              </c:numCache>
            </c:numRef>
          </c:val>
        </c:ser>
        <c:ser>
          <c:idx val="1"/>
          <c:order val="1"/>
          <c:tx>
            <c:v>Marginal Revenue</c:v>
          </c:tx>
          <c:spPr>
            <a:ln w="34925">
              <a:solidFill>
                <a:schemeClr val="accent1"/>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MR'!$C$8:$C$20</c:f>
              <c:numCache>
                <c:formatCode>General</c:formatCode>
                <c:ptCount val="13"/>
                <c:pt idx="0">
                  <c:v>6</c:v>
                </c:pt>
                <c:pt idx="1">
                  <c:v>5.5</c:v>
                </c:pt>
                <c:pt idx="2">
                  <c:v>5</c:v>
                </c:pt>
                <c:pt idx="3">
                  <c:v>4.5</c:v>
                </c:pt>
                <c:pt idx="4">
                  <c:v>4</c:v>
                </c:pt>
                <c:pt idx="5">
                  <c:v>3.5</c:v>
                </c:pt>
                <c:pt idx="6">
                  <c:v>3</c:v>
                </c:pt>
                <c:pt idx="7">
                  <c:v>2.5</c:v>
                </c:pt>
                <c:pt idx="8">
                  <c:v>2</c:v>
                </c:pt>
                <c:pt idx="9">
                  <c:v>1.5</c:v>
                </c:pt>
                <c:pt idx="10">
                  <c:v>1</c:v>
                </c:pt>
                <c:pt idx="11">
                  <c:v>0.5</c:v>
                </c:pt>
                <c:pt idx="12">
                  <c:v>0</c:v>
                </c:pt>
              </c:numCache>
            </c:numRef>
          </c:val>
        </c:ser>
        <c:ser>
          <c:idx val="2"/>
          <c:order val="2"/>
          <c:tx>
            <c:v>Marginal Cost</c:v>
          </c:tx>
          <c:spPr>
            <a:ln w="34925">
              <a:solidFill>
                <a:schemeClr val="accent6">
                  <a:lumMod val="75000"/>
                </a:schemeClr>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MR'!$D$8:$D$32</c:f>
              <c:numCache>
                <c:formatCode>General</c:formatCode>
                <c:ptCount val="25"/>
                <c:pt idx="2">
                  <c:v>4.25</c:v>
                </c:pt>
                <c:pt idx="3">
                  <c:v>3</c:v>
                </c:pt>
                <c:pt idx="4">
                  <c:v>2.25</c:v>
                </c:pt>
                <c:pt idx="5">
                  <c:v>2</c:v>
                </c:pt>
                <c:pt idx="6">
                  <c:v>2.25</c:v>
                </c:pt>
                <c:pt idx="7">
                  <c:v>3</c:v>
                </c:pt>
                <c:pt idx="8">
                  <c:v>4.25</c:v>
                </c:pt>
                <c:pt idx="9">
                  <c:v>6</c:v>
                </c:pt>
                <c:pt idx="10">
                  <c:v>8.25</c:v>
                </c:pt>
                <c:pt idx="11">
                  <c:v>11</c:v>
                </c:pt>
                <c:pt idx="12">
                  <c:v>14.25</c:v>
                </c:pt>
                <c:pt idx="13">
                  <c:v>18</c:v>
                </c:pt>
                <c:pt idx="14">
                  <c:v>22.25</c:v>
                </c:pt>
                <c:pt idx="15">
                  <c:v>27</c:v>
                </c:pt>
                <c:pt idx="16">
                  <c:v>32.25</c:v>
                </c:pt>
                <c:pt idx="17">
                  <c:v>38</c:v>
                </c:pt>
                <c:pt idx="18">
                  <c:v>44.25</c:v>
                </c:pt>
                <c:pt idx="19">
                  <c:v>51</c:v>
                </c:pt>
                <c:pt idx="20">
                  <c:v>58.25</c:v>
                </c:pt>
                <c:pt idx="21">
                  <c:v>66</c:v>
                </c:pt>
                <c:pt idx="22">
                  <c:v>74.25</c:v>
                </c:pt>
                <c:pt idx="23">
                  <c:v>83</c:v>
                </c:pt>
                <c:pt idx="24">
                  <c:v>92.25</c:v>
                </c:pt>
              </c:numCache>
            </c:numRef>
          </c:val>
        </c:ser>
        <c:dLbls/>
        <c:marker val="1"/>
        <c:axId val="121383168"/>
        <c:axId val="121397632"/>
      </c:lineChart>
      <c:catAx>
        <c:axId val="121383168"/>
        <c:scaling>
          <c:orientation val="minMax"/>
        </c:scaling>
        <c:axPos val="b"/>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Units</a:t>
                </a:r>
              </a:p>
            </c:rich>
          </c:tx>
          <c:layout>
            <c:manualLayout>
              <c:xMode val="edge"/>
              <c:yMode val="edge"/>
              <c:x val="0.50199203187250996"/>
              <c:y val="0.904371584699454"/>
            </c:manualLayout>
          </c:layout>
          <c:spPr>
            <a:noFill/>
            <a:ln w="30326">
              <a:noFill/>
            </a:ln>
          </c:spPr>
        </c:title>
        <c:numFmt formatCode="General" sourceLinked="1"/>
        <c:tickLblPos val="nextTo"/>
        <c:spPr>
          <a:ln w="3791">
            <a:solidFill>
              <a:srgbClr val="000000"/>
            </a:solidFill>
            <a:prstDash val="solid"/>
          </a:ln>
        </c:spPr>
        <c:txPr>
          <a:bodyPr rot="0" vert="horz"/>
          <a:lstStyle/>
          <a:p>
            <a:pPr>
              <a:defRPr sz="1254" b="0" i="0" u="none" strike="noStrike" baseline="0">
                <a:solidFill>
                  <a:srgbClr val="000000"/>
                </a:solidFill>
                <a:latin typeface="Arial"/>
                <a:ea typeface="Arial"/>
                <a:cs typeface="Arial"/>
              </a:defRPr>
            </a:pPr>
            <a:endParaRPr lang="es-AR"/>
          </a:p>
        </c:txPr>
        <c:crossAx val="121397632"/>
        <c:crosses val="autoZero"/>
        <c:auto val="1"/>
        <c:lblAlgn val="ctr"/>
        <c:lblOffset val="100"/>
        <c:tickLblSkip val="2"/>
        <c:tickMarkSkip val="1"/>
      </c:catAx>
      <c:valAx>
        <c:axId val="121397632"/>
        <c:scaling>
          <c:orientation val="minMax"/>
          <c:max val="10"/>
        </c:scaling>
        <c:axPos val="l"/>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Price</a:t>
                </a:r>
              </a:p>
            </c:rich>
          </c:tx>
          <c:layout>
            <c:manualLayout>
              <c:xMode val="edge"/>
              <c:yMode val="edge"/>
              <c:x val="2.1912350597609608E-2"/>
              <c:y val="0.44262295081967307"/>
            </c:manualLayout>
          </c:layout>
          <c:spPr>
            <a:noFill/>
            <a:ln w="30326">
              <a:noFill/>
            </a:ln>
          </c:spPr>
        </c:title>
        <c:numFmt formatCode="General" sourceLinked="1"/>
        <c:tickLblPos val="nextTo"/>
        <c:spPr>
          <a:ln w="3791">
            <a:solidFill>
              <a:srgbClr val="000000"/>
            </a:solidFill>
            <a:prstDash val="solid"/>
          </a:ln>
        </c:spPr>
        <c:txPr>
          <a:bodyPr rot="0" vert="horz"/>
          <a:lstStyle/>
          <a:p>
            <a:pPr>
              <a:defRPr sz="1254" b="0" i="0" u="none" strike="noStrike" baseline="0">
                <a:solidFill>
                  <a:srgbClr val="000000"/>
                </a:solidFill>
                <a:latin typeface="Arial"/>
                <a:ea typeface="Arial"/>
                <a:cs typeface="Arial"/>
              </a:defRPr>
            </a:pPr>
            <a:endParaRPr lang="es-AR"/>
          </a:p>
        </c:txPr>
        <c:crossAx val="121383168"/>
        <c:crosses val="autoZero"/>
        <c:crossBetween val="midCat"/>
      </c:valAx>
      <c:spPr>
        <a:noFill/>
        <a:ln w="30326">
          <a:noFill/>
        </a:ln>
      </c:spPr>
    </c:plotArea>
    <c:plotVisOnly val="1"/>
    <c:dispBlanksAs val="gap"/>
  </c:chart>
  <c:spPr>
    <a:solidFill>
      <a:srgbClr val="FFFFFF"/>
    </a:solidFill>
    <a:ln>
      <a:noFill/>
    </a:ln>
  </c:spPr>
  <c:txPr>
    <a:bodyPr/>
    <a:lstStyle/>
    <a:p>
      <a:pPr>
        <a:defRPr sz="1254" b="0" i="0" u="none" strike="noStrike" baseline="0">
          <a:solidFill>
            <a:srgbClr val="000000"/>
          </a:solidFill>
          <a:latin typeface="Arial"/>
          <a:ea typeface="Arial"/>
          <a:cs typeface="Arial"/>
        </a:defRPr>
      </a:pPr>
      <a:endParaRPr lang="es-A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AR"/>
  <c:clrMapOvr bg1="lt1" tx1="dk1" bg2="lt2" tx2="dk2" accent1="accent1" accent2="accent2" accent3="accent3" accent4="accent4" accent5="accent5" accent6="accent6" hlink="hlink" folHlink="folHlink"/>
  <c:chart>
    <c:title>
      <c:tx>
        <c:rich>
          <a:bodyPr/>
          <a:lstStyle/>
          <a:p>
            <a:pPr>
              <a:defRPr sz="1600" b="1" i="0" u="none" strike="noStrike" baseline="0">
                <a:solidFill>
                  <a:srgbClr val="000000"/>
                </a:solidFill>
                <a:latin typeface="Century Gothic" pitchFamily="34" charset="0"/>
                <a:ea typeface="Arial"/>
                <a:cs typeface="Arial"/>
              </a:defRPr>
            </a:pPr>
            <a:r>
              <a:rPr lang="es-AR" sz="1600" dirty="0">
                <a:latin typeface="Century Gothic" pitchFamily="34" charset="0"/>
                <a:ea typeface="Century Gothic"/>
                <a:cs typeface="Century Gothic"/>
              </a:rPr>
              <a:t>Marginal Cost</a:t>
            </a:r>
          </a:p>
        </c:rich>
      </c:tx>
      <c:layout>
        <c:manualLayout>
          <c:xMode val="edge"/>
          <c:yMode val="edge"/>
          <c:x val="0.39043824701195307"/>
          <c:y val="1.91256830601093E-2"/>
        </c:manualLayout>
      </c:layout>
      <c:spPr>
        <a:noFill/>
        <a:ln w="30326">
          <a:noFill/>
        </a:ln>
      </c:spPr>
    </c:title>
    <c:plotArea>
      <c:layout>
        <c:manualLayout>
          <c:layoutTarget val="inner"/>
          <c:xMode val="edge"/>
          <c:yMode val="edge"/>
          <c:x val="0.12749003984063803"/>
          <c:y val="0.183060109289617"/>
          <c:w val="0.83466135458167512"/>
          <c:h val="0.63661202185792187"/>
        </c:manualLayout>
      </c:layout>
      <c:lineChart>
        <c:grouping val="standard"/>
        <c:ser>
          <c:idx val="0"/>
          <c:order val="0"/>
          <c:tx>
            <c:v>Demand</c:v>
          </c:tx>
          <c:spPr>
            <a:ln w="34925">
              <a:solidFill>
                <a:srgbClr val="000080"/>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MR'!$B$8:$B$32</c:f>
              <c:numCache>
                <c:formatCode>General</c:formatCode>
                <c:ptCount val="25"/>
                <c:pt idx="0">
                  <c:v>6</c:v>
                </c:pt>
                <c:pt idx="1">
                  <c:v>5.75</c:v>
                </c:pt>
                <c:pt idx="2">
                  <c:v>5.5</c:v>
                </c:pt>
                <c:pt idx="3">
                  <c:v>5.25</c:v>
                </c:pt>
                <c:pt idx="4">
                  <c:v>5</c:v>
                </c:pt>
                <c:pt idx="5">
                  <c:v>4.75</c:v>
                </c:pt>
                <c:pt idx="6">
                  <c:v>4.5</c:v>
                </c:pt>
                <c:pt idx="7">
                  <c:v>4.25</c:v>
                </c:pt>
                <c:pt idx="8">
                  <c:v>4</c:v>
                </c:pt>
                <c:pt idx="9">
                  <c:v>3.75</c:v>
                </c:pt>
                <c:pt idx="10">
                  <c:v>3.5</c:v>
                </c:pt>
                <c:pt idx="11">
                  <c:v>3.25</c:v>
                </c:pt>
                <c:pt idx="12">
                  <c:v>3</c:v>
                </c:pt>
                <c:pt idx="13">
                  <c:v>2.75</c:v>
                </c:pt>
                <c:pt idx="14">
                  <c:v>2.5</c:v>
                </c:pt>
                <c:pt idx="15">
                  <c:v>2.25</c:v>
                </c:pt>
                <c:pt idx="16">
                  <c:v>2</c:v>
                </c:pt>
                <c:pt idx="17">
                  <c:v>1.75</c:v>
                </c:pt>
                <c:pt idx="18">
                  <c:v>1.5</c:v>
                </c:pt>
                <c:pt idx="19">
                  <c:v>1.25</c:v>
                </c:pt>
                <c:pt idx="20">
                  <c:v>1</c:v>
                </c:pt>
                <c:pt idx="21">
                  <c:v>0.75000000000000111</c:v>
                </c:pt>
                <c:pt idx="22">
                  <c:v>0.5</c:v>
                </c:pt>
                <c:pt idx="23">
                  <c:v>0.25</c:v>
                </c:pt>
                <c:pt idx="24">
                  <c:v>0</c:v>
                </c:pt>
              </c:numCache>
            </c:numRef>
          </c:val>
        </c:ser>
        <c:ser>
          <c:idx val="1"/>
          <c:order val="1"/>
          <c:tx>
            <c:v>Marginal Revenue</c:v>
          </c:tx>
          <c:spPr>
            <a:ln w="34925">
              <a:solidFill>
                <a:schemeClr val="accent1"/>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MR'!$C$8:$C$20</c:f>
              <c:numCache>
                <c:formatCode>General</c:formatCode>
                <c:ptCount val="13"/>
                <c:pt idx="0">
                  <c:v>6</c:v>
                </c:pt>
                <c:pt idx="1">
                  <c:v>5.5</c:v>
                </c:pt>
                <c:pt idx="2">
                  <c:v>5</c:v>
                </c:pt>
                <c:pt idx="3">
                  <c:v>4.5</c:v>
                </c:pt>
                <c:pt idx="4">
                  <c:v>4</c:v>
                </c:pt>
                <c:pt idx="5">
                  <c:v>3.5</c:v>
                </c:pt>
                <c:pt idx="6">
                  <c:v>3</c:v>
                </c:pt>
                <c:pt idx="7">
                  <c:v>2.5</c:v>
                </c:pt>
                <c:pt idx="8">
                  <c:v>2</c:v>
                </c:pt>
                <c:pt idx="9">
                  <c:v>1.5</c:v>
                </c:pt>
                <c:pt idx="10">
                  <c:v>1</c:v>
                </c:pt>
                <c:pt idx="11">
                  <c:v>0.5</c:v>
                </c:pt>
                <c:pt idx="12">
                  <c:v>0</c:v>
                </c:pt>
              </c:numCache>
            </c:numRef>
          </c:val>
        </c:ser>
        <c:ser>
          <c:idx val="2"/>
          <c:order val="2"/>
          <c:tx>
            <c:v>Marginal Cost</c:v>
          </c:tx>
          <c:spPr>
            <a:ln w="34925">
              <a:solidFill>
                <a:schemeClr val="accent6">
                  <a:lumMod val="75000"/>
                </a:schemeClr>
              </a:solidFill>
              <a:prstDash val="solid"/>
            </a:ln>
          </c:spPr>
          <c:marker>
            <c:symbol val="none"/>
          </c:marker>
          <c:cat>
            <c:numRef>
              <c:f>'Monopoly MR'!$A$8:$A$32</c:f>
              <c:numCache>
                <c:formatCode>General</c:formatCode>
                <c:ptCount val="25"/>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numCache>
            </c:numRef>
          </c:cat>
          <c:val>
            <c:numRef>
              <c:f>'Monopoly MR'!$D$8:$D$32</c:f>
              <c:numCache>
                <c:formatCode>General</c:formatCode>
                <c:ptCount val="25"/>
                <c:pt idx="2">
                  <c:v>4.25</c:v>
                </c:pt>
                <c:pt idx="3">
                  <c:v>3</c:v>
                </c:pt>
                <c:pt idx="4">
                  <c:v>2.25</c:v>
                </c:pt>
                <c:pt idx="5">
                  <c:v>2</c:v>
                </c:pt>
                <c:pt idx="6">
                  <c:v>2.25</c:v>
                </c:pt>
                <c:pt idx="7">
                  <c:v>3</c:v>
                </c:pt>
                <c:pt idx="8">
                  <c:v>4.25</c:v>
                </c:pt>
                <c:pt idx="9">
                  <c:v>6</c:v>
                </c:pt>
                <c:pt idx="10">
                  <c:v>8.25</c:v>
                </c:pt>
                <c:pt idx="11">
                  <c:v>11</c:v>
                </c:pt>
                <c:pt idx="12">
                  <c:v>14.25</c:v>
                </c:pt>
                <c:pt idx="13">
                  <c:v>18</c:v>
                </c:pt>
                <c:pt idx="14">
                  <c:v>22.25</c:v>
                </c:pt>
                <c:pt idx="15">
                  <c:v>27</c:v>
                </c:pt>
                <c:pt idx="16">
                  <c:v>32.25</c:v>
                </c:pt>
                <c:pt idx="17">
                  <c:v>38</c:v>
                </c:pt>
                <c:pt idx="18">
                  <c:v>44.25</c:v>
                </c:pt>
                <c:pt idx="19">
                  <c:v>51</c:v>
                </c:pt>
                <c:pt idx="20">
                  <c:v>58.25</c:v>
                </c:pt>
                <c:pt idx="21">
                  <c:v>66</c:v>
                </c:pt>
                <c:pt idx="22">
                  <c:v>74.25</c:v>
                </c:pt>
                <c:pt idx="23">
                  <c:v>83</c:v>
                </c:pt>
                <c:pt idx="24">
                  <c:v>92.25</c:v>
                </c:pt>
              </c:numCache>
            </c:numRef>
          </c:val>
        </c:ser>
        <c:dLbls/>
        <c:marker val="1"/>
        <c:axId val="142729216"/>
        <c:axId val="142731136"/>
      </c:lineChart>
      <c:catAx>
        <c:axId val="142729216"/>
        <c:scaling>
          <c:orientation val="minMax"/>
        </c:scaling>
        <c:axPos val="b"/>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Units</a:t>
                </a:r>
              </a:p>
            </c:rich>
          </c:tx>
          <c:layout>
            <c:manualLayout>
              <c:xMode val="edge"/>
              <c:yMode val="edge"/>
              <c:x val="0.50199203187250996"/>
              <c:y val="0.904371584699454"/>
            </c:manualLayout>
          </c:layout>
          <c:spPr>
            <a:noFill/>
            <a:ln w="30326">
              <a:noFill/>
            </a:ln>
          </c:spPr>
        </c:title>
        <c:numFmt formatCode="General" sourceLinked="1"/>
        <c:tickLblPos val="nextTo"/>
        <c:spPr>
          <a:ln w="3791">
            <a:solidFill>
              <a:srgbClr val="000000"/>
            </a:solidFill>
            <a:prstDash val="solid"/>
          </a:ln>
        </c:spPr>
        <c:txPr>
          <a:bodyPr rot="0" vert="horz"/>
          <a:lstStyle/>
          <a:p>
            <a:pPr>
              <a:defRPr sz="1254" b="0" i="0" u="none" strike="noStrike" baseline="0">
                <a:solidFill>
                  <a:srgbClr val="000000"/>
                </a:solidFill>
                <a:latin typeface="Arial"/>
                <a:ea typeface="Arial"/>
                <a:cs typeface="Arial"/>
              </a:defRPr>
            </a:pPr>
            <a:endParaRPr lang="es-AR"/>
          </a:p>
        </c:txPr>
        <c:crossAx val="142731136"/>
        <c:crosses val="autoZero"/>
        <c:auto val="1"/>
        <c:lblAlgn val="ctr"/>
        <c:lblOffset val="100"/>
        <c:tickLblSkip val="2"/>
        <c:tickMarkSkip val="1"/>
      </c:catAx>
      <c:valAx>
        <c:axId val="142731136"/>
        <c:scaling>
          <c:orientation val="minMax"/>
          <c:max val="10"/>
        </c:scaling>
        <c:axPos val="l"/>
        <c:title>
          <c:tx>
            <c:rich>
              <a:bodyPr/>
              <a:lstStyle/>
              <a:p>
                <a:pPr>
                  <a:defRPr sz="1200" b="1" i="0" u="none" strike="noStrike" baseline="0">
                    <a:solidFill>
                      <a:srgbClr val="000000"/>
                    </a:solidFill>
                    <a:latin typeface="Century Gothic" pitchFamily="34" charset="0"/>
                    <a:ea typeface="Arial"/>
                    <a:cs typeface="Arial"/>
                  </a:defRPr>
                </a:pPr>
                <a:r>
                  <a:rPr lang="es-AR" sz="1200" dirty="0">
                    <a:latin typeface="Century Gothic" pitchFamily="34" charset="0"/>
                    <a:ea typeface="Century Gothic"/>
                    <a:cs typeface="Century Gothic"/>
                  </a:rPr>
                  <a:t>Price</a:t>
                </a:r>
              </a:p>
            </c:rich>
          </c:tx>
          <c:layout>
            <c:manualLayout>
              <c:xMode val="edge"/>
              <c:yMode val="edge"/>
              <c:x val="2.1912350597609608E-2"/>
              <c:y val="0.44262295081967307"/>
            </c:manualLayout>
          </c:layout>
          <c:spPr>
            <a:noFill/>
            <a:ln w="30326">
              <a:noFill/>
            </a:ln>
          </c:spPr>
        </c:title>
        <c:numFmt formatCode="General" sourceLinked="1"/>
        <c:tickLblPos val="nextTo"/>
        <c:spPr>
          <a:ln w="3791">
            <a:solidFill>
              <a:srgbClr val="000000"/>
            </a:solidFill>
            <a:prstDash val="solid"/>
          </a:ln>
        </c:spPr>
        <c:txPr>
          <a:bodyPr rot="0" vert="horz"/>
          <a:lstStyle/>
          <a:p>
            <a:pPr>
              <a:defRPr sz="1254" b="0" i="0" u="none" strike="noStrike" baseline="0">
                <a:solidFill>
                  <a:srgbClr val="000000"/>
                </a:solidFill>
                <a:latin typeface="Arial"/>
                <a:ea typeface="Arial"/>
                <a:cs typeface="Arial"/>
              </a:defRPr>
            </a:pPr>
            <a:endParaRPr lang="es-AR"/>
          </a:p>
        </c:txPr>
        <c:crossAx val="142729216"/>
        <c:crosses val="autoZero"/>
        <c:crossBetween val="midCat"/>
      </c:valAx>
      <c:spPr>
        <a:noFill/>
        <a:ln w="30326">
          <a:noFill/>
        </a:ln>
      </c:spPr>
    </c:plotArea>
    <c:plotVisOnly val="1"/>
    <c:dispBlanksAs val="gap"/>
  </c:chart>
  <c:spPr>
    <a:solidFill>
      <a:srgbClr val="FFFFFF"/>
    </a:solidFill>
    <a:ln>
      <a:noFill/>
    </a:ln>
  </c:spPr>
  <c:txPr>
    <a:bodyPr/>
    <a:lstStyle/>
    <a:p>
      <a:pPr>
        <a:defRPr sz="1254" b="0" i="0" u="none" strike="noStrike" baseline="0">
          <a:solidFill>
            <a:srgbClr val="000000"/>
          </a:solidFill>
          <a:latin typeface="Arial"/>
          <a:ea typeface="Arial"/>
          <a:cs typeface="Arial"/>
        </a:defRPr>
      </a:pPr>
      <a:endParaRPr lang="es-AR"/>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s-AR"/>
  <c:chart>
    <c:plotArea>
      <c:layout/>
      <c:lineChart>
        <c:grouping val="standard"/>
        <c:ser>
          <c:idx val="3"/>
          <c:order val="0"/>
          <c:spPr>
            <a:ln w="34925">
              <a:solidFill>
                <a:srgbClr val="002060"/>
              </a:solidFill>
            </a:ln>
          </c:spPr>
          <c:marker>
            <c:symbol val="none"/>
          </c:marker>
          <c:cat>
            <c:numRef>
              <c:f>'[Gráfico en Microsoft Office PowerPoint]Different Profit'!$B$4:$B$12</c:f>
              <c:numCache>
                <c:formatCode>General</c:formatCode>
                <c:ptCount val="9"/>
                <c:pt idx="0">
                  <c:v>2</c:v>
                </c:pt>
                <c:pt idx="1">
                  <c:v>2.5</c:v>
                </c:pt>
                <c:pt idx="2">
                  <c:v>3</c:v>
                </c:pt>
                <c:pt idx="3">
                  <c:v>3.5</c:v>
                </c:pt>
                <c:pt idx="4">
                  <c:v>4</c:v>
                </c:pt>
                <c:pt idx="5">
                  <c:v>4.5</c:v>
                </c:pt>
                <c:pt idx="6">
                  <c:v>5</c:v>
                </c:pt>
                <c:pt idx="7">
                  <c:v>5.5</c:v>
                </c:pt>
                <c:pt idx="8">
                  <c:v>6</c:v>
                </c:pt>
              </c:numCache>
            </c:numRef>
          </c:cat>
          <c:val>
            <c:numRef>
              <c:f>'[Gráfico en Microsoft Office PowerPoint]Different Profit'!$D$4:$D$13</c:f>
              <c:numCache>
                <c:formatCode>General</c:formatCode>
                <c:ptCount val="10"/>
                <c:pt idx="0">
                  <c:v>0</c:v>
                </c:pt>
                <c:pt idx="1">
                  <c:v>3.5999999999999988</c:v>
                </c:pt>
                <c:pt idx="2">
                  <c:v>6.6499999999999977</c:v>
                </c:pt>
                <c:pt idx="3">
                  <c:v>8.7000000000000011</c:v>
                </c:pt>
                <c:pt idx="4">
                  <c:v>9.75</c:v>
                </c:pt>
                <c:pt idx="5">
                  <c:v>9.8000000000000007</c:v>
                </c:pt>
                <c:pt idx="6">
                  <c:v>8.850000000000005</c:v>
                </c:pt>
                <c:pt idx="7">
                  <c:v>5.5</c:v>
                </c:pt>
                <c:pt idx="8">
                  <c:v>0</c:v>
                </c:pt>
              </c:numCache>
            </c:numRef>
          </c:val>
        </c:ser>
        <c:dLbls/>
        <c:marker val="1"/>
        <c:axId val="105116800"/>
        <c:axId val="74772480"/>
      </c:lineChart>
      <c:catAx>
        <c:axId val="105116800"/>
        <c:scaling>
          <c:orientation val="minMax"/>
        </c:scaling>
        <c:axPos val="b"/>
        <c:numFmt formatCode="&quot;$&quot;\ #,##0.00" sourceLinked="0"/>
        <c:tickLblPos val="nextTo"/>
        <c:txPr>
          <a:bodyPr rot="-2640000"/>
          <a:lstStyle/>
          <a:p>
            <a:pPr>
              <a:defRPr sz="1000"/>
            </a:pPr>
            <a:endParaRPr lang="es-AR"/>
          </a:p>
        </c:txPr>
        <c:crossAx val="74772480"/>
        <c:crosses val="autoZero"/>
        <c:auto val="1"/>
        <c:lblAlgn val="ctr"/>
        <c:lblOffset val="100"/>
      </c:catAx>
      <c:valAx>
        <c:axId val="74772480"/>
        <c:scaling>
          <c:orientation val="minMax"/>
        </c:scaling>
        <c:axPos val="l"/>
        <c:majorGridlines/>
        <c:numFmt formatCode="&quot;$&quot;\ #,##0.00" sourceLinked="0"/>
        <c:tickLblPos val="nextTo"/>
        <c:crossAx val="105116800"/>
        <c:crosses val="autoZero"/>
        <c:crossBetween val="between"/>
      </c:val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59C89A54-8015-4C87-8F3D-7409F5AFB0E9}"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Entry barriers prevent competition from new comers.</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9DA1E2B1-DAE6-481C-9B81-AA1D4C3E1362}">
      <dgm:prSet custT="1"/>
      <dgm:spPr/>
      <dgm:t>
        <a:bodyPr/>
        <a:lstStyle/>
        <a:p>
          <a:pPr rtl="0"/>
          <a:r>
            <a:rPr lang="en-US" sz="1800" dirty="0" smtClean="0">
              <a:solidFill>
                <a:schemeClr val="tx1"/>
              </a:solidFill>
              <a:latin typeface="Century Gothic"/>
              <a:cs typeface="Century Gothic"/>
            </a:rPr>
            <a:t>The firm faces a downward-sloping demand curve.</a:t>
          </a:r>
          <a:endParaRPr lang="en-US" sz="1800" dirty="0">
            <a:solidFill>
              <a:schemeClr val="tx1"/>
            </a:solidFill>
            <a:latin typeface="Century Gothic"/>
            <a:cs typeface="Century Gothic"/>
          </a:endParaRPr>
        </a:p>
      </dgm:t>
    </dgm:pt>
    <dgm:pt modelId="{17DE5BD0-4496-4056-9DD5-49773C6142CF}" type="parTrans" cxnId="{8FEC4C3B-1631-4F20-BE4B-A3DECA1F3506}">
      <dgm:prSet/>
      <dgm:spPr/>
      <dgm:t>
        <a:bodyPr/>
        <a:lstStyle/>
        <a:p>
          <a:endParaRPr lang="es-AR">
            <a:solidFill>
              <a:schemeClr val="tx1"/>
            </a:solidFill>
          </a:endParaRPr>
        </a:p>
      </dgm:t>
    </dgm:pt>
    <dgm:pt modelId="{CEBFE6C1-3916-48EE-8033-781B1F5183ED}" type="sibTrans" cxnId="{8FEC4C3B-1631-4F20-BE4B-A3DECA1F3506}">
      <dgm:prSet/>
      <dgm:spPr/>
      <dgm:t>
        <a:bodyPr/>
        <a:lstStyle/>
        <a:p>
          <a:endParaRPr lang="es-AR">
            <a:solidFill>
              <a:schemeClr val="tx1"/>
            </a:solidFill>
          </a:endParaRPr>
        </a:p>
      </dgm:t>
    </dgm:pt>
    <dgm:pt modelId="{BE9C592E-6E77-46CC-A055-AA549C9937E6}">
      <dgm:prSet custT="1"/>
      <dgm:spPr/>
      <dgm:t>
        <a:bodyPr/>
        <a:lstStyle/>
        <a:p>
          <a:pPr rtl="0"/>
          <a:r>
            <a:rPr lang="en-US" sz="1800" dirty="0" smtClean="0">
              <a:solidFill>
                <a:schemeClr val="tx1"/>
              </a:solidFill>
              <a:latin typeface="Century Gothic"/>
              <a:cs typeface="Century Gothic"/>
            </a:rPr>
            <a:t>The profit maximizing price exceeds marginal cost.</a:t>
          </a:r>
          <a:endParaRPr lang="en-US" sz="1800" dirty="0">
            <a:solidFill>
              <a:schemeClr val="tx1"/>
            </a:solidFill>
            <a:latin typeface="Century Gothic"/>
            <a:cs typeface="Century Gothic"/>
          </a:endParaRPr>
        </a:p>
      </dgm:t>
    </dgm:pt>
    <dgm:pt modelId="{F0500B8C-0239-4109-B7F3-6BC070EBE840}" type="parTrans" cxnId="{91AF1FBE-88BB-4BEB-A5A4-B2638B7C7272}">
      <dgm:prSet/>
      <dgm:spPr/>
      <dgm:t>
        <a:bodyPr/>
        <a:lstStyle/>
        <a:p>
          <a:endParaRPr lang="es-AR">
            <a:solidFill>
              <a:schemeClr val="tx1"/>
            </a:solidFill>
          </a:endParaRPr>
        </a:p>
      </dgm:t>
    </dgm:pt>
    <dgm:pt modelId="{3133DEDF-FAB2-4B5E-B136-D9C681D1748E}" type="sibTrans" cxnId="{91AF1FBE-88BB-4BEB-A5A4-B2638B7C7272}">
      <dgm:prSet/>
      <dgm:spPr/>
      <dgm:t>
        <a:bodyPr/>
        <a:lstStyle/>
        <a:p>
          <a:endParaRPr lang="es-AR">
            <a:solidFill>
              <a:schemeClr val="tx1"/>
            </a:solidFill>
          </a:endParaRPr>
        </a:p>
      </dgm:t>
    </dgm:pt>
    <dgm:pt modelId="{DA4C3423-22BF-45E4-A31D-C2E158E6A028}">
      <dgm:prSet custT="1"/>
      <dgm:spPr/>
      <dgm:t>
        <a:bodyPr/>
        <a:lstStyle/>
        <a:p>
          <a:pPr rtl="0"/>
          <a:r>
            <a:rPr lang="en-US" sz="1800" dirty="0" smtClean="0">
              <a:solidFill>
                <a:schemeClr val="tx1"/>
              </a:solidFill>
              <a:latin typeface="Century Gothic"/>
              <a:cs typeface="Century Gothic"/>
            </a:rPr>
            <a:t>Quantity supplied is below the competitive level.</a:t>
          </a:r>
          <a:endParaRPr lang="en-US" sz="1800" dirty="0">
            <a:solidFill>
              <a:schemeClr val="tx1"/>
            </a:solidFill>
            <a:latin typeface="Century Gothic"/>
            <a:cs typeface="Century Gothic"/>
          </a:endParaRPr>
        </a:p>
      </dgm:t>
    </dgm:pt>
    <dgm:pt modelId="{EF8BCEDB-4CD2-4771-A501-274A32D0BFD1}" type="parTrans" cxnId="{93F1AD69-3AFA-4A08-ACE4-60F8C8C34C92}">
      <dgm:prSet/>
      <dgm:spPr/>
      <dgm:t>
        <a:bodyPr/>
        <a:lstStyle/>
        <a:p>
          <a:endParaRPr lang="es-AR">
            <a:solidFill>
              <a:schemeClr val="tx1"/>
            </a:solidFill>
          </a:endParaRPr>
        </a:p>
      </dgm:t>
    </dgm:pt>
    <dgm:pt modelId="{E58B246A-7742-4FF8-AA34-9F6AC533BBFF}" type="sibTrans" cxnId="{93F1AD69-3AFA-4A08-ACE4-60F8C8C34C92}">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102654"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9B76D447-E1C6-464D-A2DE-CA986566BB1A}" type="pres">
      <dgm:prSet presAssocID="{9DA1E2B1-DAE6-481C-9B81-AA1D4C3E1362}" presName="parentLin" presStyleCnt="0"/>
      <dgm:spPr/>
    </dgm:pt>
    <dgm:pt modelId="{6F679FC8-739C-499E-B9DD-FCAB33DD2E2E}" type="pres">
      <dgm:prSet presAssocID="{9DA1E2B1-DAE6-481C-9B81-AA1D4C3E1362}" presName="parentLeftMargin" presStyleLbl="node1" presStyleIdx="0" presStyleCnt="4"/>
      <dgm:spPr/>
      <dgm:t>
        <a:bodyPr/>
        <a:lstStyle/>
        <a:p>
          <a:endParaRPr lang="es-AR"/>
        </a:p>
      </dgm:t>
    </dgm:pt>
    <dgm:pt modelId="{C1D599D4-854D-4861-BCD8-15DA39A0057E}" type="pres">
      <dgm:prSet presAssocID="{9DA1E2B1-DAE6-481C-9B81-AA1D4C3E1362}" presName="parentText" presStyleLbl="node1" presStyleIdx="1" presStyleCnt="4" custScaleX="135013" custScaleY="93139" custLinFactX="3610" custLinFactNeighborX="100000" custLinFactNeighborY="4810">
        <dgm:presLayoutVars>
          <dgm:chMax val="0"/>
          <dgm:bulletEnabled val="1"/>
        </dgm:presLayoutVars>
      </dgm:prSet>
      <dgm:spPr/>
      <dgm:t>
        <a:bodyPr/>
        <a:lstStyle/>
        <a:p>
          <a:endParaRPr lang="es-AR"/>
        </a:p>
      </dgm:t>
    </dgm:pt>
    <dgm:pt modelId="{B3CBF6A8-B592-4219-81A3-CFE68889D4C4}" type="pres">
      <dgm:prSet presAssocID="{9DA1E2B1-DAE6-481C-9B81-AA1D4C3E1362}" presName="negativeSpace" presStyleCnt="0"/>
      <dgm:spPr/>
    </dgm:pt>
    <dgm:pt modelId="{CDFCF60B-8DAB-48D0-BC4E-DFF0DF9B2AE1}" type="pres">
      <dgm:prSet presAssocID="{9DA1E2B1-DAE6-481C-9B81-AA1D4C3E1362}" presName="childText" presStyleLbl="conFgAcc1" presStyleIdx="1" presStyleCnt="4">
        <dgm:presLayoutVars>
          <dgm:bulletEnabled val="1"/>
        </dgm:presLayoutVars>
      </dgm:prSet>
      <dgm:spPr/>
      <dgm:t>
        <a:bodyPr/>
        <a:lstStyle/>
        <a:p>
          <a:endParaRPr lang="es-AR"/>
        </a:p>
      </dgm:t>
    </dgm:pt>
    <dgm:pt modelId="{AB97A69D-169D-458D-8586-98A78EDE5CF4}" type="pres">
      <dgm:prSet presAssocID="{CEBFE6C1-3916-48EE-8033-781B1F5183ED}" presName="spaceBetweenRectangles" presStyleCnt="0"/>
      <dgm:spPr/>
    </dgm:pt>
    <dgm:pt modelId="{D32BB992-CBA1-420E-B1C8-CC017DB3AE89}" type="pres">
      <dgm:prSet presAssocID="{BE9C592E-6E77-46CC-A055-AA549C9937E6}" presName="parentLin" presStyleCnt="0"/>
      <dgm:spPr/>
    </dgm:pt>
    <dgm:pt modelId="{E2C7825A-AFFB-40A1-A92B-89911C513141}" type="pres">
      <dgm:prSet presAssocID="{BE9C592E-6E77-46CC-A055-AA549C9937E6}" presName="parentLeftMargin" presStyleLbl="node1" presStyleIdx="1" presStyleCnt="4"/>
      <dgm:spPr/>
      <dgm:t>
        <a:bodyPr/>
        <a:lstStyle/>
        <a:p>
          <a:endParaRPr lang="es-AR"/>
        </a:p>
      </dgm:t>
    </dgm:pt>
    <dgm:pt modelId="{B92EA8DF-9AF6-44BD-8A67-E0531D09FBA2}" type="pres">
      <dgm:prSet presAssocID="{BE9C592E-6E77-46CC-A055-AA549C9937E6}" presName="parentText" presStyleLbl="node1" presStyleIdx="2" presStyleCnt="4" custScaleX="135393" custScaleY="94950" custLinFactX="2445" custLinFactNeighborX="100000" custLinFactNeighborY="-7771">
        <dgm:presLayoutVars>
          <dgm:chMax val="0"/>
          <dgm:bulletEnabled val="1"/>
        </dgm:presLayoutVars>
      </dgm:prSet>
      <dgm:spPr/>
      <dgm:t>
        <a:bodyPr/>
        <a:lstStyle/>
        <a:p>
          <a:endParaRPr lang="es-AR"/>
        </a:p>
      </dgm:t>
    </dgm:pt>
    <dgm:pt modelId="{60706359-0E07-4ACE-84DD-9CF9299AEF7E}" type="pres">
      <dgm:prSet presAssocID="{BE9C592E-6E77-46CC-A055-AA549C9937E6}" presName="negativeSpace" presStyleCnt="0"/>
      <dgm:spPr/>
    </dgm:pt>
    <dgm:pt modelId="{09A29AE3-B3CE-4EB3-B722-8D2D24111603}" type="pres">
      <dgm:prSet presAssocID="{BE9C592E-6E77-46CC-A055-AA549C9937E6}" presName="childText" presStyleLbl="conFgAcc1" presStyleIdx="2" presStyleCnt="4">
        <dgm:presLayoutVars>
          <dgm:bulletEnabled val="1"/>
        </dgm:presLayoutVars>
      </dgm:prSet>
      <dgm:spPr/>
    </dgm:pt>
    <dgm:pt modelId="{0F720B8D-E01D-42B0-874A-3DB9AA2DAC03}" type="pres">
      <dgm:prSet presAssocID="{3133DEDF-FAB2-4B5E-B136-D9C681D1748E}" presName="spaceBetweenRectangles" presStyleCnt="0"/>
      <dgm:spPr/>
    </dgm:pt>
    <dgm:pt modelId="{423D942E-7346-4F00-A878-5E9359505979}" type="pres">
      <dgm:prSet presAssocID="{DA4C3423-22BF-45E4-A31D-C2E158E6A028}" presName="parentLin" presStyleCnt="0"/>
      <dgm:spPr/>
    </dgm:pt>
    <dgm:pt modelId="{57EFBD24-A023-40A2-9E78-3BDAE25C3046}" type="pres">
      <dgm:prSet presAssocID="{DA4C3423-22BF-45E4-A31D-C2E158E6A028}" presName="parentLeftMargin" presStyleLbl="node1" presStyleIdx="2" presStyleCnt="4"/>
      <dgm:spPr/>
      <dgm:t>
        <a:bodyPr/>
        <a:lstStyle/>
        <a:p>
          <a:endParaRPr lang="es-AR"/>
        </a:p>
      </dgm:t>
    </dgm:pt>
    <dgm:pt modelId="{96C5212D-9E42-42C3-AF14-0F57674EDEFF}" type="pres">
      <dgm:prSet presAssocID="{DA4C3423-22BF-45E4-A31D-C2E158E6A028}" presName="parentText" presStyleLbl="node1" presStyleIdx="3" presStyleCnt="4" custScaleX="142857" custScaleY="89152">
        <dgm:presLayoutVars>
          <dgm:chMax val="0"/>
          <dgm:bulletEnabled val="1"/>
        </dgm:presLayoutVars>
      </dgm:prSet>
      <dgm:spPr/>
      <dgm:t>
        <a:bodyPr/>
        <a:lstStyle/>
        <a:p>
          <a:endParaRPr lang="es-AR"/>
        </a:p>
      </dgm:t>
    </dgm:pt>
    <dgm:pt modelId="{222354BE-2C76-4DD5-9BEB-89E1257E36F8}" type="pres">
      <dgm:prSet presAssocID="{DA4C3423-22BF-45E4-A31D-C2E158E6A028}" presName="negativeSpace" presStyleCnt="0"/>
      <dgm:spPr/>
    </dgm:pt>
    <dgm:pt modelId="{72466606-790C-414C-94DC-9705EA3D3E5D}" type="pres">
      <dgm:prSet presAssocID="{DA4C3423-22BF-45E4-A31D-C2E158E6A028}" presName="childText" presStyleLbl="conFgAcc1" presStyleIdx="3" presStyleCnt="4" custLinFactNeighborY="1714">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889BC648-22C2-4DCF-956C-CC3816D50859}" type="presOf" srcId="{BE9C592E-6E77-46CC-A055-AA549C9937E6}" destId="{E2C7825A-AFFB-40A1-A92B-89911C513141}" srcOrd="0" destOrd="0" presId="urn:microsoft.com/office/officeart/2005/8/layout/list1"/>
    <dgm:cxn modelId="{B5D07573-F877-4786-A3FE-C1761DE1321F}" type="presOf" srcId="{53C38150-BFFA-964C-AB0F-91416B2E3117}" destId="{7BFBB581-108E-624E-9A82-54FDCD3A7DF1}" srcOrd="0" destOrd="0" presId="urn:microsoft.com/office/officeart/2005/8/layout/list1"/>
    <dgm:cxn modelId="{E1C05D19-40D3-4A8D-8C01-F98D91427699}" type="presOf" srcId="{DA4C3423-22BF-45E4-A31D-C2E158E6A028}" destId="{96C5212D-9E42-42C3-AF14-0F57674EDEFF}" srcOrd="1" destOrd="0" presId="urn:microsoft.com/office/officeart/2005/8/layout/list1"/>
    <dgm:cxn modelId="{8FEC4C3B-1631-4F20-BE4B-A3DECA1F3506}" srcId="{BE246436-190B-C043-B624-2367FFD151E1}" destId="{9DA1E2B1-DAE6-481C-9B81-AA1D4C3E1362}" srcOrd="1" destOrd="0" parTransId="{17DE5BD0-4496-4056-9DD5-49773C6142CF}" sibTransId="{CEBFE6C1-3916-48EE-8033-781B1F5183ED}"/>
    <dgm:cxn modelId="{91AF1FBE-88BB-4BEB-A5A4-B2638B7C7272}" srcId="{BE246436-190B-C043-B624-2367FFD151E1}" destId="{BE9C592E-6E77-46CC-A055-AA549C9937E6}" srcOrd="2" destOrd="0" parTransId="{F0500B8C-0239-4109-B7F3-6BC070EBE840}" sibTransId="{3133DEDF-FAB2-4B5E-B136-D9C681D1748E}"/>
    <dgm:cxn modelId="{B4E03861-3663-4A4F-B4F5-B0CF8B494797}" type="presOf" srcId="{53C38150-BFFA-964C-AB0F-91416B2E3117}" destId="{9514EDE9-45DB-A04D-93D4-CB8C956199C1}" srcOrd="1" destOrd="0" presId="urn:microsoft.com/office/officeart/2005/8/layout/list1"/>
    <dgm:cxn modelId="{1DBF13A0-16B5-44F6-9572-458E0A555B99}" type="presOf" srcId="{9DA1E2B1-DAE6-481C-9B81-AA1D4C3E1362}" destId="{6F679FC8-739C-499E-B9DD-FCAB33DD2E2E}" srcOrd="0" destOrd="0" presId="urn:microsoft.com/office/officeart/2005/8/layout/list1"/>
    <dgm:cxn modelId="{66735998-921A-4575-9C42-79C4C5677D62}" type="presOf" srcId="{BE246436-190B-C043-B624-2367FFD151E1}" destId="{AE5E0F38-F17C-2548-975F-7AA43CF5EFCC}" srcOrd="0" destOrd="0" presId="urn:microsoft.com/office/officeart/2005/8/layout/list1"/>
    <dgm:cxn modelId="{003B05BD-F7AA-4987-B70F-1B0B77D07BD6}" type="presOf" srcId="{DA4C3423-22BF-45E4-A31D-C2E158E6A028}" destId="{57EFBD24-A023-40A2-9E78-3BDAE25C3046}" srcOrd="0" destOrd="0" presId="urn:microsoft.com/office/officeart/2005/8/layout/list1"/>
    <dgm:cxn modelId="{FBB13A53-C5F3-4462-9341-394B911C886F}" type="presOf" srcId="{BE9C592E-6E77-46CC-A055-AA549C9937E6}" destId="{B92EA8DF-9AF6-44BD-8A67-E0531D09FBA2}" srcOrd="1" destOrd="0" presId="urn:microsoft.com/office/officeart/2005/8/layout/list1"/>
    <dgm:cxn modelId="{06CA78E5-21C3-4DB5-B858-7D58C07E97BE}" type="presOf" srcId="{9DA1E2B1-DAE6-481C-9B81-AA1D4C3E1362}" destId="{C1D599D4-854D-4861-BCD8-15DA39A0057E}" srcOrd="1" destOrd="0" presId="urn:microsoft.com/office/officeart/2005/8/layout/list1"/>
    <dgm:cxn modelId="{93F1AD69-3AFA-4A08-ACE4-60F8C8C34C92}" srcId="{BE246436-190B-C043-B624-2367FFD151E1}" destId="{DA4C3423-22BF-45E4-A31D-C2E158E6A028}" srcOrd="3" destOrd="0" parTransId="{EF8BCEDB-4CD2-4771-A501-274A32D0BFD1}" sibTransId="{E58B246A-7742-4FF8-AA34-9F6AC533BBFF}"/>
    <dgm:cxn modelId="{39856E90-15EB-4AA8-9F35-9D12A24AAE71}" type="presParOf" srcId="{AE5E0F38-F17C-2548-975F-7AA43CF5EFCC}" destId="{8C139F1F-C693-FA4C-9C3F-82C925758D73}" srcOrd="0" destOrd="0" presId="urn:microsoft.com/office/officeart/2005/8/layout/list1"/>
    <dgm:cxn modelId="{7614E8A2-8707-41A6-8012-CCC81028BAD6}" type="presParOf" srcId="{8C139F1F-C693-FA4C-9C3F-82C925758D73}" destId="{7BFBB581-108E-624E-9A82-54FDCD3A7DF1}" srcOrd="0" destOrd="0" presId="urn:microsoft.com/office/officeart/2005/8/layout/list1"/>
    <dgm:cxn modelId="{7C0E6649-6ACE-4DF5-A4E0-DBF9B3B00D51}" type="presParOf" srcId="{8C139F1F-C693-FA4C-9C3F-82C925758D73}" destId="{9514EDE9-45DB-A04D-93D4-CB8C956199C1}" srcOrd="1" destOrd="0" presId="urn:microsoft.com/office/officeart/2005/8/layout/list1"/>
    <dgm:cxn modelId="{CFA6F0FA-CCA1-43BC-811F-C2DC96C734A3}" type="presParOf" srcId="{AE5E0F38-F17C-2548-975F-7AA43CF5EFCC}" destId="{4EF86513-B7E8-C84C-9614-4891A667CC98}" srcOrd="1" destOrd="0" presId="urn:microsoft.com/office/officeart/2005/8/layout/list1"/>
    <dgm:cxn modelId="{5CA1B55A-D2E6-4F31-96E2-0FA9587A4FE3}" type="presParOf" srcId="{AE5E0F38-F17C-2548-975F-7AA43CF5EFCC}" destId="{D15AFA3C-46C9-3E49-B115-304369B5D8C1}" srcOrd="2" destOrd="0" presId="urn:microsoft.com/office/officeart/2005/8/layout/list1"/>
    <dgm:cxn modelId="{764321D6-0AA8-4FF1-AD28-05C0F29F7838}" type="presParOf" srcId="{AE5E0F38-F17C-2548-975F-7AA43CF5EFCC}" destId="{99718E86-112B-8045-A7C9-6BFF9E7A051F}" srcOrd="3" destOrd="0" presId="urn:microsoft.com/office/officeart/2005/8/layout/list1"/>
    <dgm:cxn modelId="{FF703C0B-CED5-48D0-BC8E-74B1B8C427DA}" type="presParOf" srcId="{AE5E0F38-F17C-2548-975F-7AA43CF5EFCC}" destId="{9B76D447-E1C6-464D-A2DE-CA986566BB1A}" srcOrd="4" destOrd="0" presId="urn:microsoft.com/office/officeart/2005/8/layout/list1"/>
    <dgm:cxn modelId="{F77AEF66-8D77-49FE-B008-3678CE4F772B}" type="presParOf" srcId="{9B76D447-E1C6-464D-A2DE-CA986566BB1A}" destId="{6F679FC8-739C-499E-B9DD-FCAB33DD2E2E}" srcOrd="0" destOrd="0" presId="urn:microsoft.com/office/officeart/2005/8/layout/list1"/>
    <dgm:cxn modelId="{2CA1EE07-6B32-40DF-8C5C-9F935490E20A}" type="presParOf" srcId="{9B76D447-E1C6-464D-A2DE-CA986566BB1A}" destId="{C1D599D4-854D-4861-BCD8-15DA39A0057E}" srcOrd="1" destOrd="0" presId="urn:microsoft.com/office/officeart/2005/8/layout/list1"/>
    <dgm:cxn modelId="{38E66F18-F315-44D5-BA09-572AE0617A87}" type="presParOf" srcId="{AE5E0F38-F17C-2548-975F-7AA43CF5EFCC}" destId="{B3CBF6A8-B592-4219-81A3-CFE68889D4C4}" srcOrd="5" destOrd="0" presId="urn:microsoft.com/office/officeart/2005/8/layout/list1"/>
    <dgm:cxn modelId="{4A29D383-8130-4E0E-8C3E-C98CF9A23DE9}" type="presParOf" srcId="{AE5E0F38-F17C-2548-975F-7AA43CF5EFCC}" destId="{CDFCF60B-8DAB-48D0-BC4E-DFF0DF9B2AE1}" srcOrd="6" destOrd="0" presId="urn:microsoft.com/office/officeart/2005/8/layout/list1"/>
    <dgm:cxn modelId="{58659CEE-94F6-43AB-ACD7-90330145539E}" type="presParOf" srcId="{AE5E0F38-F17C-2548-975F-7AA43CF5EFCC}" destId="{AB97A69D-169D-458D-8586-98A78EDE5CF4}" srcOrd="7" destOrd="0" presId="urn:microsoft.com/office/officeart/2005/8/layout/list1"/>
    <dgm:cxn modelId="{99E8A3A7-B9E7-4BD6-9191-BB534C132AC0}" type="presParOf" srcId="{AE5E0F38-F17C-2548-975F-7AA43CF5EFCC}" destId="{D32BB992-CBA1-420E-B1C8-CC017DB3AE89}" srcOrd="8" destOrd="0" presId="urn:microsoft.com/office/officeart/2005/8/layout/list1"/>
    <dgm:cxn modelId="{42713E49-2F63-4417-A4CF-6EA8DA2A598B}" type="presParOf" srcId="{D32BB992-CBA1-420E-B1C8-CC017DB3AE89}" destId="{E2C7825A-AFFB-40A1-A92B-89911C513141}" srcOrd="0" destOrd="0" presId="urn:microsoft.com/office/officeart/2005/8/layout/list1"/>
    <dgm:cxn modelId="{966607EB-8F42-440B-93FD-39CD35A73FA4}" type="presParOf" srcId="{D32BB992-CBA1-420E-B1C8-CC017DB3AE89}" destId="{B92EA8DF-9AF6-44BD-8A67-E0531D09FBA2}" srcOrd="1" destOrd="0" presId="urn:microsoft.com/office/officeart/2005/8/layout/list1"/>
    <dgm:cxn modelId="{9845B422-CC68-444F-8DF0-67C3DBAD3888}" type="presParOf" srcId="{AE5E0F38-F17C-2548-975F-7AA43CF5EFCC}" destId="{60706359-0E07-4ACE-84DD-9CF9299AEF7E}" srcOrd="9" destOrd="0" presId="urn:microsoft.com/office/officeart/2005/8/layout/list1"/>
    <dgm:cxn modelId="{83686C6E-46A8-4FC5-A879-9782A1B25CD0}" type="presParOf" srcId="{AE5E0F38-F17C-2548-975F-7AA43CF5EFCC}" destId="{09A29AE3-B3CE-4EB3-B722-8D2D24111603}" srcOrd="10" destOrd="0" presId="urn:microsoft.com/office/officeart/2005/8/layout/list1"/>
    <dgm:cxn modelId="{331DB5FB-0663-484D-8D0E-12E2AFD48E71}" type="presParOf" srcId="{AE5E0F38-F17C-2548-975F-7AA43CF5EFCC}" destId="{0F720B8D-E01D-42B0-874A-3DB9AA2DAC03}" srcOrd="11" destOrd="0" presId="urn:microsoft.com/office/officeart/2005/8/layout/list1"/>
    <dgm:cxn modelId="{0C3713DC-6F57-45FF-9AFB-CF03A018397F}" type="presParOf" srcId="{AE5E0F38-F17C-2548-975F-7AA43CF5EFCC}" destId="{423D942E-7346-4F00-A878-5E9359505979}" srcOrd="12" destOrd="0" presId="urn:microsoft.com/office/officeart/2005/8/layout/list1"/>
    <dgm:cxn modelId="{D7DEE34E-5A83-4543-BA81-706C5A3BCE9D}" type="presParOf" srcId="{423D942E-7346-4F00-A878-5E9359505979}" destId="{57EFBD24-A023-40A2-9E78-3BDAE25C3046}" srcOrd="0" destOrd="0" presId="urn:microsoft.com/office/officeart/2005/8/layout/list1"/>
    <dgm:cxn modelId="{E9554554-2759-44F7-AB63-1B5FC2268190}" type="presParOf" srcId="{423D942E-7346-4F00-A878-5E9359505979}" destId="{96C5212D-9E42-42C3-AF14-0F57674EDEFF}" srcOrd="1" destOrd="0" presId="urn:microsoft.com/office/officeart/2005/8/layout/list1"/>
    <dgm:cxn modelId="{D3655391-4E8D-4C0B-9480-355E5AA3D3E9}" type="presParOf" srcId="{AE5E0F38-F17C-2548-975F-7AA43CF5EFCC}" destId="{222354BE-2C76-4DD5-9BEB-89E1257E36F8}" srcOrd="13" destOrd="0" presId="urn:microsoft.com/office/officeart/2005/8/layout/list1"/>
    <dgm:cxn modelId="{D3A8BDC3-6806-4038-A40B-C109ABED88F7}" type="presParOf" srcId="{AE5E0F38-F17C-2548-975F-7AA43CF5EFCC}" destId="{72466606-790C-414C-94DC-9705EA3D3E5D}"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As with perfect competition, examples of a perfect monopoly are rare.</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9DA1E2B1-DAE6-481C-9B81-AA1D4C3E1362}">
      <dgm:prSet custT="1"/>
      <dgm:spPr/>
      <dgm:t>
        <a:bodyPr/>
        <a:lstStyle/>
        <a:p>
          <a:pPr rtl="0"/>
          <a:r>
            <a:rPr lang="en-US" sz="1800" dirty="0" smtClean="0">
              <a:solidFill>
                <a:schemeClr val="tx1"/>
              </a:solidFill>
              <a:latin typeface="Century Gothic"/>
              <a:cs typeface="Century Gothic"/>
            </a:rPr>
            <a:t>Although not a perfect monopoly, De Beers is likely as close as it gets.</a:t>
          </a:r>
          <a:endParaRPr lang="en-US" sz="1800" dirty="0">
            <a:solidFill>
              <a:schemeClr val="tx1"/>
            </a:solidFill>
            <a:latin typeface="Century Gothic"/>
            <a:cs typeface="Century Gothic"/>
          </a:endParaRPr>
        </a:p>
      </dgm:t>
    </dgm:pt>
    <dgm:pt modelId="{17DE5BD0-4496-4056-9DD5-49773C6142CF}" type="parTrans" cxnId="{8FEC4C3B-1631-4F20-BE4B-A3DECA1F3506}">
      <dgm:prSet/>
      <dgm:spPr/>
      <dgm:t>
        <a:bodyPr/>
        <a:lstStyle/>
        <a:p>
          <a:endParaRPr lang="es-AR">
            <a:solidFill>
              <a:schemeClr val="tx1"/>
            </a:solidFill>
          </a:endParaRPr>
        </a:p>
      </dgm:t>
    </dgm:pt>
    <dgm:pt modelId="{CEBFE6C1-3916-48EE-8033-781B1F5183ED}" type="sibTrans" cxnId="{8FEC4C3B-1631-4F20-BE4B-A3DECA1F3506}">
      <dgm:prSet/>
      <dgm:spPr/>
      <dgm:t>
        <a:bodyPr/>
        <a:lstStyle/>
        <a:p>
          <a:endParaRPr lang="es-AR">
            <a:solidFill>
              <a:schemeClr val="tx1"/>
            </a:solidFill>
          </a:endParaRPr>
        </a:p>
      </dgm:t>
    </dgm:pt>
    <dgm:pt modelId="{B669B6B7-E68B-4223-807A-BE4DC5300032}">
      <dgm:prSet custT="1"/>
      <dgm:spPr/>
      <dgm:t>
        <a:bodyPr/>
        <a:lstStyle/>
        <a:p>
          <a:pPr rtl="0"/>
          <a:r>
            <a:rPr lang="en-US" sz="1800" dirty="0" smtClean="0">
              <a:solidFill>
                <a:schemeClr val="tx1"/>
              </a:solidFill>
              <a:latin typeface="Century Gothic"/>
              <a:cs typeface="Century Gothic"/>
            </a:rPr>
            <a:t>De Beers Group’s Diamond Trading Company (DTC), based in London, sorts, values and currently sells about two thirds of the world’s annual supply of rough diamonds.</a:t>
          </a:r>
          <a:endParaRPr lang="en-US" sz="1800" dirty="0">
            <a:solidFill>
              <a:schemeClr val="tx1"/>
            </a:solidFill>
            <a:latin typeface="Century Gothic"/>
            <a:cs typeface="Century Gothic"/>
          </a:endParaRPr>
        </a:p>
      </dgm:t>
    </dgm:pt>
    <dgm:pt modelId="{C316F9E7-A09F-447A-8B88-E83297823AE7}" type="parTrans" cxnId="{9FBB22EE-23C5-458E-BC03-08EEE9CEDB16}">
      <dgm:prSet/>
      <dgm:spPr/>
      <dgm:t>
        <a:bodyPr/>
        <a:lstStyle/>
        <a:p>
          <a:endParaRPr lang="es-AR">
            <a:solidFill>
              <a:schemeClr val="tx1"/>
            </a:solidFill>
          </a:endParaRPr>
        </a:p>
      </dgm:t>
    </dgm:pt>
    <dgm:pt modelId="{B60A5B3D-6ECB-458F-8EAF-C35AA12D8208}" type="sibTrans" cxnId="{9FBB22EE-23C5-458E-BC03-08EEE9CEDB16}">
      <dgm:prSet/>
      <dgm:spPr/>
      <dgm:t>
        <a:bodyPr/>
        <a:lstStyle/>
        <a:p>
          <a:endParaRPr lang="es-AR">
            <a:solidFill>
              <a:schemeClr val="tx1"/>
            </a:solidFill>
          </a:endParaRPr>
        </a:p>
      </dgm:t>
    </dgm:pt>
    <dgm:pt modelId="{EE4AB9EF-E55C-478A-8311-5140411F8D10}">
      <dgm:prSet custT="1"/>
      <dgm:spPr/>
      <dgm:t>
        <a:bodyPr/>
        <a:lstStyle/>
        <a:p>
          <a:pPr rtl="0"/>
          <a:r>
            <a:rPr lang="en-US" sz="1800" dirty="0" smtClean="0">
              <a:solidFill>
                <a:schemeClr val="tx1"/>
              </a:solidFill>
              <a:latin typeface="Century Gothic"/>
              <a:cs typeface="Century Gothic"/>
            </a:rPr>
            <a:t>In 2003 De Beers produced $8.9 Billion in diamonds.</a:t>
          </a:r>
          <a:endParaRPr lang="en-US" sz="1800" dirty="0">
            <a:solidFill>
              <a:schemeClr val="tx1"/>
            </a:solidFill>
            <a:latin typeface="Century Gothic"/>
            <a:cs typeface="Century Gothic"/>
          </a:endParaRPr>
        </a:p>
      </dgm:t>
    </dgm:pt>
    <dgm:pt modelId="{158D3B21-D516-4F00-AE87-F9FCCDE21B2E}" type="parTrans" cxnId="{DC8C6EB0-15CB-44E9-9CD9-37E24D218BD0}">
      <dgm:prSet/>
      <dgm:spPr/>
      <dgm:t>
        <a:bodyPr/>
        <a:lstStyle/>
        <a:p>
          <a:endParaRPr lang="es-AR">
            <a:solidFill>
              <a:schemeClr val="tx1"/>
            </a:solidFill>
          </a:endParaRPr>
        </a:p>
      </dgm:t>
    </dgm:pt>
    <dgm:pt modelId="{DF89F1F2-2619-46EC-8F3D-B47DC13E4FC3}" type="sibTrans" cxnId="{DC8C6EB0-15CB-44E9-9CD9-37E24D218BD0}">
      <dgm:prSet/>
      <dgm:spPr/>
      <dgm:t>
        <a:bodyPr/>
        <a:lstStyle/>
        <a:p>
          <a:endParaRPr lang="es-AR">
            <a:solidFill>
              <a:schemeClr val="tx1"/>
            </a:solidFill>
          </a:endParaRPr>
        </a:p>
      </dgm:t>
    </dgm:pt>
    <dgm:pt modelId="{44955126-9AAC-48D9-BE51-505C13300BC0}">
      <dgm:prSet custT="1"/>
      <dgm:spPr/>
      <dgm:t>
        <a:bodyPr/>
        <a:lstStyle/>
        <a:p>
          <a:pPr rtl="0"/>
          <a:r>
            <a:rPr lang="en-US" sz="1800" dirty="0" smtClean="0">
              <a:solidFill>
                <a:schemeClr val="tx1"/>
              </a:solidFill>
              <a:latin typeface="Century Gothic"/>
              <a:cs typeface="Century Gothic"/>
            </a:rPr>
            <a:t>In 2004, De Beers spent approximately $180 million promoting diamond jewelry in 18 languages, in 16 countries around the world.</a:t>
          </a:r>
          <a:endParaRPr lang="en-US" sz="1800" dirty="0">
            <a:solidFill>
              <a:schemeClr val="tx1"/>
            </a:solidFill>
            <a:latin typeface="Century Gothic"/>
            <a:cs typeface="Century Gothic"/>
          </a:endParaRPr>
        </a:p>
      </dgm:t>
    </dgm:pt>
    <dgm:pt modelId="{12A0A344-67FA-45E2-B0D1-16187010694B}" type="parTrans" cxnId="{637CA353-EB7C-44AA-8C01-0346635E1A57}">
      <dgm:prSet/>
      <dgm:spPr/>
      <dgm:t>
        <a:bodyPr/>
        <a:lstStyle/>
        <a:p>
          <a:endParaRPr lang="es-AR">
            <a:solidFill>
              <a:schemeClr val="tx1"/>
            </a:solidFill>
          </a:endParaRPr>
        </a:p>
      </dgm:t>
    </dgm:pt>
    <dgm:pt modelId="{D71854E4-845B-4457-B8C8-6BA3FA57E13F}" type="sibTrans" cxnId="{637CA353-EB7C-44AA-8C01-0346635E1A57}">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102654"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9B76D447-E1C6-464D-A2DE-CA986566BB1A}" type="pres">
      <dgm:prSet presAssocID="{9DA1E2B1-DAE6-481C-9B81-AA1D4C3E1362}" presName="parentLin" presStyleCnt="0"/>
      <dgm:spPr/>
    </dgm:pt>
    <dgm:pt modelId="{6F679FC8-739C-499E-B9DD-FCAB33DD2E2E}" type="pres">
      <dgm:prSet presAssocID="{9DA1E2B1-DAE6-481C-9B81-AA1D4C3E1362}" presName="parentLeftMargin" presStyleLbl="node1" presStyleIdx="0" presStyleCnt="2"/>
      <dgm:spPr/>
      <dgm:t>
        <a:bodyPr/>
        <a:lstStyle/>
        <a:p>
          <a:endParaRPr lang="es-AR"/>
        </a:p>
      </dgm:t>
    </dgm:pt>
    <dgm:pt modelId="{C1D599D4-854D-4861-BCD8-15DA39A0057E}" type="pres">
      <dgm:prSet presAssocID="{9DA1E2B1-DAE6-481C-9B81-AA1D4C3E1362}" presName="parentText" presStyleLbl="node1" presStyleIdx="1" presStyleCnt="2" custScaleX="135013" custScaleY="93139" custLinFactNeighborX="26126" custLinFactNeighborY="2741">
        <dgm:presLayoutVars>
          <dgm:chMax val="0"/>
          <dgm:bulletEnabled val="1"/>
        </dgm:presLayoutVars>
      </dgm:prSet>
      <dgm:spPr/>
      <dgm:t>
        <a:bodyPr/>
        <a:lstStyle/>
        <a:p>
          <a:endParaRPr lang="es-AR"/>
        </a:p>
      </dgm:t>
    </dgm:pt>
    <dgm:pt modelId="{B3CBF6A8-B592-4219-81A3-CFE68889D4C4}" type="pres">
      <dgm:prSet presAssocID="{9DA1E2B1-DAE6-481C-9B81-AA1D4C3E1362}" presName="negativeSpace" presStyleCnt="0"/>
      <dgm:spPr/>
    </dgm:pt>
    <dgm:pt modelId="{CDFCF60B-8DAB-48D0-BC4E-DFF0DF9B2AE1}" type="pres">
      <dgm:prSet presAssocID="{9DA1E2B1-DAE6-481C-9B81-AA1D4C3E1362}" presName="childText" presStyleLbl="conFgAcc1" presStyleIdx="1" presStyleCnt="2">
        <dgm:presLayoutVars>
          <dgm:bulletEnabled val="1"/>
        </dgm:presLayoutVars>
      </dgm:prSet>
      <dgm:spPr/>
      <dgm:t>
        <a:bodyPr/>
        <a:lstStyle/>
        <a:p>
          <a:endParaRPr lang="es-AR"/>
        </a:p>
      </dgm:t>
    </dgm:pt>
  </dgm:ptLst>
  <dgm:cxnLst>
    <dgm:cxn modelId="{DC8C6EB0-15CB-44E9-9CD9-37E24D218BD0}" srcId="{9DA1E2B1-DAE6-481C-9B81-AA1D4C3E1362}" destId="{EE4AB9EF-E55C-478A-8311-5140411F8D10}" srcOrd="1" destOrd="0" parTransId="{158D3B21-D516-4F00-AE87-F9FCCDE21B2E}" sibTransId="{DF89F1F2-2619-46EC-8F3D-B47DC13E4FC3}"/>
    <dgm:cxn modelId="{700EEDEC-9083-4586-B205-030F9B435BD4}" type="presOf" srcId="{B669B6B7-E68B-4223-807A-BE4DC5300032}" destId="{CDFCF60B-8DAB-48D0-BC4E-DFF0DF9B2AE1}" srcOrd="0" destOrd="0" presId="urn:microsoft.com/office/officeart/2005/8/layout/list1"/>
    <dgm:cxn modelId="{08AC0A1C-AA50-41EB-BEC8-0332EB49F441}" type="presOf" srcId="{53C38150-BFFA-964C-AB0F-91416B2E3117}" destId="{9514EDE9-45DB-A04D-93D4-CB8C956199C1}" srcOrd="1" destOrd="0" presId="urn:microsoft.com/office/officeart/2005/8/layout/list1"/>
    <dgm:cxn modelId="{663F5BB7-8C70-4D08-B84C-829B82FB310C}" type="presOf" srcId="{44955126-9AAC-48D9-BE51-505C13300BC0}" destId="{CDFCF60B-8DAB-48D0-BC4E-DFF0DF9B2AE1}" srcOrd="0" destOrd="2" presId="urn:microsoft.com/office/officeart/2005/8/layout/list1"/>
    <dgm:cxn modelId="{A771697C-D075-44BB-B6CD-7741E4B7C7CD}" type="presOf" srcId="{53C38150-BFFA-964C-AB0F-91416B2E3117}" destId="{7BFBB581-108E-624E-9A82-54FDCD3A7DF1}" srcOrd="0" destOrd="0" presId="urn:microsoft.com/office/officeart/2005/8/layout/list1"/>
    <dgm:cxn modelId="{7A21DF61-9B36-48A8-8986-356D459D387A}" type="presOf" srcId="{9DA1E2B1-DAE6-481C-9B81-AA1D4C3E1362}" destId="{6F679FC8-739C-499E-B9DD-FCAB33DD2E2E}" srcOrd="0" destOrd="0" presId="urn:microsoft.com/office/officeart/2005/8/layout/list1"/>
    <dgm:cxn modelId="{663CFCD7-EB9B-4336-9ED4-6C0557AE16A0}" type="presOf" srcId="{EE4AB9EF-E55C-478A-8311-5140411F8D10}" destId="{CDFCF60B-8DAB-48D0-BC4E-DFF0DF9B2AE1}" srcOrd="0" destOrd="1" presId="urn:microsoft.com/office/officeart/2005/8/layout/list1"/>
    <dgm:cxn modelId="{637CA353-EB7C-44AA-8C01-0346635E1A57}" srcId="{9DA1E2B1-DAE6-481C-9B81-AA1D4C3E1362}" destId="{44955126-9AAC-48D9-BE51-505C13300BC0}" srcOrd="2" destOrd="0" parTransId="{12A0A344-67FA-45E2-B0D1-16187010694B}" sibTransId="{D71854E4-845B-4457-B8C8-6BA3FA57E13F}"/>
    <dgm:cxn modelId="{9FBB22EE-23C5-458E-BC03-08EEE9CEDB16}" srcId="{9DA1E2B1-DAE6-481C-9B81-AA1D4C3E1362}" destId="{B669B6B7-E68B-4223-807A-BE4DC5300032}" srcOrd="0" destOrd="0" parTransId="{C316F9E7-A09F-447A-8B88-E83297823AE7}" sibTransId="{B60A5B3D-6ECB-458F-8EAF-C35AA12D8208}"/>
    <dgm:cxn modelId="{CA6399E2-54F2-9749-810B-EEAB40519520}" srcId="{BE246436-190B-C043-B624-2367FFD151E1}" destId="{53C38150-BFFA-964C-AB0F-91416B2E3117}" srcOrd="0" destOrd="0" parTransId="{D6AFCB33-5E67-6840-B6E6-683747C6C7E8}" sibTransId="{90C83909-0064-0247-B714-12E3EBE790B9}"/>
    <dgm:cxn modelId="{8FEC4C3B-1631-4F20-BE4B-A3DECA1F3506}" srcId="{BE246436-190B-C043-B624-2367FFD151E1}" destId="{9DA1E2B1-DAE6-481C-9B81-AA1D4C3E1362}" srcOrd="1" destOrd="0" parTransId="{17DE5BD0-4496-4056-9DD5-49773C6142CF}" sibTransId="{CEBFE6C1-3916-48EE-8033-781B1F5183ED}"/>
    <dgm:cxn modelId="{716A3DC7-1092-42CA-8AD6-A62DA40BD825}" type="presOf" srcId="{9DA1E2B1-DAE6-481C-9B81-AA1D4C3E1362}" destId="{C1D599D4-854D-4861-BCD8-15DA39A0057E}" srcOrd="1" destOrd="0" presId="urn:microsoft.com/office/officeart/2005/8/layout/list1"/>
    <dgm:cxn modelId="{78AF6913-768E-4DFB-9A06-4A62DE079D6E}" type="presOf" srcId="{BE246436-190B-C043-B624-2367FFD151E1}" destId="{AE5E0F38-F17C-2548-975F-7AA43CF5EFCC}" srcOrd="0" destOrd="0" presId="urn:microsoft.com/office/officeart/2005/8/layout/list1"/>
    <dgm:cxn modelId="{331AC36E-99A8-4088-8389-CE87CEF1A2E6}" type="presParOf" srcId="{AE5E0F38-F17C-2548-975F-7AA43CF5EFCC}" destId="{8C139F1F-C693-FA4C-9C3F-82C925758D73}" srcOrd="0" destOrd="0" presId="urn:microsoft.com/office/officeart/2005/8/layout/list1"/>
    <dgm:cxn modelId="{F5186860-5130-4ED7-BE03-4685EC3713B9}" type="presParOf" srcId="{8C139F1F-C693-FA4C-9C3F-82C925758D73}" destId="{7BFBB581-108E-624E-9A82-54FDCD3A7DF1}" srcOrd="0" destOrd="0" presId="urn:microsoft.com/office/officeart/2005/8/layout/list1"/>
    <dgm:cxn modelId="{0CCEB473-C46A-4997-9EBE-A00E29878693}" type="presParOf" srcId="{8C139F1F-C693-FA4C-9C3F-82C925758D73}" destId="{9514EDE9-45DB-A04D-93D4-CB8C956199C1}" srcOrd="1" destOrd="0" presId="urn:microsoft.com/office/officeart/2005/8/layout/list1"/>
    <dgm:cxn modelId="{7354EF95-39DD-4EA1-ADCE-2C8017377CB6}" type="presParOf" srcId="{AE5E0F38-F17C-2548-975F-7AA43CF5EFCC}" destId="{4EF86513-B7E8-C84C-9614-4891A667CC98}" srcOrd="1" destOrd="0" presId="urn:microsoft.com/office/officeart/2005/8/layout/list1"/>
    <dgm:cxn modelId="{D295C05E-E059-4373-8A03-9BA80B99E169}" type="presParOf" srcId="{AE5E0F38-F17C-2548-975F-7AA43CF5EFCC}" destId="{D15AFA3C-46C9-3E49-B115-304369B5D8C1}" srcOrd="2" destOrd="0" presId="urn:microsoft.com/office/officeart/2005/8/layout/list1"/>
    <dgm:cxn modelId="{AC928A47-963B-4976-9FC1-0D398E8FAEE5}" type="presParOf" srcId="{AE5E0F38-F17C-2548-975F-7AA43CF5EFCC}" destId="{99718E86-112B-8045-A7C9-6BFF9E7A051F}" srcOrd="3" destOrd="0" presId="urn:microsoft.com/office/officeart/2005/8/layout/list1"/>
    <dgm:cxn modelId="{567DBA17-6786-4FB5-84F8-3C9BA164F7B6}" type="presParOf" srcId="{AE5E0F38-F17C-2548-975F-7AA43CF5EFCC}" destId="{9B76D447-E1C6-464D-A2DE-CA986566BB1A}" srcOrd="4" destOrd="0" presId="urn:microsoft.com/office/officeart/2005/8/layout/list1"/>
    <dgm:cxn modelId="{5F28553D-6BE8-4128-8972-B5FD0FDC612F}" type="presParOf" srcId="{9B76D447-E1C6-464D-A2DE-CA986566BB1A}" destId="{6F679FC8-739C-499E-B9DD-FCAB33DD2E2E}" srcOrd="0" destOrd="0" presId="urn:microsoft.com/office/officeart/2005/8/layout/list1"/>
    <dgm:cxn modelId="{4CC4DEA3-CE7F-48B8-A078-8E66C1050630}" type="presParOf" srcId="{9B76D447-E1C6-464D-A2DE-CA986566BB1A}" destId="{C1D599D4-854D-4861-BCD8-15DA39A0057E}" srcOrd="1" destOrd="0" presId="urn:microsoft.com/office/officeart/2005/8/layout/list1"/>
    <dgm:cxn modelId="{025AB564-73E1-4C8F-B87D-F9379AEF7DDC}" type="presParOf" srcId="{AE5E0F38-F17C-2548-975F-7AA43CF5EFCC}" destId="{B3CBF6A8-B592-4219-81A3-CFE68889D4C4}" srcOrd="5" destOrd="0" presId="urn:microsoft.com/office/officeart/2005/8/layout/list1"/>
    <dgm:cxn modelId="{392614DD-0CAE-456B-B006-A0AF6F39B3D3}" type="presParOf" srcId="{AE5E0F38-F17C-2548-975F-7AA43CF5EFCC}" destId="{CDFCF60B-8DAB-48D0-BC4E-DFF0DF9B2AE1}"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Consumers are worse-off under perfect monopoly than they are under perfect competition (all other things held constant)</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9DA1E2B1-DAE6-481C-9B81-AA1D4C3E1362}">
      <dgm:prSet custT="1"/>
      <dgm:spPr/>
      <dgm:t>
        <a:bodyPr/>
        <a:lstStyle/>
        <a:p>
          <a:pPr rtl="0"/>
          <a:r>
            <a:rPr lang="en-US" sz="1800" dirty="0" smtClean="0">
              <a:solidFill>
                <a:schemeClr val="tx1"/>
              </a:solidFill>
              <a:latin typeface="Century Gothic"/>
              <a:cs typeface="Century Gothic"/>
            </a:rPr>
            <a:t>Under perfect monopoly, prices are higher and output is lower than under perfect competition</a:t>
          </a:r>
          <a:endParaRPr lang="en-US" sz="1800" dirty="0">
            <a:solidFill>
              <a:schemeClr val="tx1"/>
            </a:solidFill>
            <a:latin typeface="Century Gothic"/>
            <a:cs typeface="Century Gothic"/>
          </a:endParaRPr>
        </a:p>
      </dgm:t>
    </dgm:pt>
    <dgm:pt modelId="{17DE5BD0-4496-4056-9DD5-49773C6142CF}" type="parTrans" cxnId="{8FEC4C3B-1631-4F20-BE4B-A3DECA1F3506}">
      <dgm:prSet/>
      <dgm:spPr/>
      <dgm:t>
        <a:bodyPr/>
        <a:lstStyle/>
        <a:p>
          <a:endParaRPr lang="es-AR">
            <a:solidFill>
              <a:schemeClr val="tx1"/>
            </a:solidFill>
          </a:endParaRPr>
        </a:p>
      </dgm:t>
    </dgm:pt>
    <dgm:pt modelId="{CEBFE6C1-3916-48EE-8033-781B1F5183ED}" type="sibTrans" cxnId="{8FEC4C3B-1631-4F20-BE4B-A3DECA1F3506}">
      <dgm:prSet/>
      <dgm:spPr/>
      <dgm:t>
        <a:bodyPr/>
        <a:lstStyle/>
        <a:p>
          <a:endParaRPr lang="es-AR">
            <a:solidFill>
              <a:schemeClr val="tx1"/>
            </a:solidFill>
          </a:endParaRPr>
        </a:p>
      </dgm:t>
    </dgm:pt>
    <dgm:pt modelId="{B669B6B7-E68B-4223-807A-BE4DC5300032}">
      <dgm:prSet custT="1"/>
      <dgm:spPr/>
      <dgm:t>
        <a:bodyPr/>
        <a:lstStyle/>
        <a:p>
          <a:pPr rtl="0"/>
          <a:endParaRPr lang="en-US" sz="1800" dirty="0">
            <a:solidFill>
              <a:schemeClr val="tx1"/>
            </a:solidFill>
            <a:latin typeface="Century Gothic"/>
            <a:cs typeface="Century Gothic"/>
          </a:endParaRPr>
        </a:p>
      </dgm:t>
    </dgm:pt>
    <dgm:pt modelId="{C316F9E7-A09F-447A-8B88-E83297823AE7}" type="parTrans" cxnId="{9FBB22EE-23C5-458E-BC03-08EEE9CEDB16}">
      <dgm:prSet/>
      <dgm:spPr/>
      <dgm:t>
        <a:bodyPr/>
        <a:lstStyle/>
        <a:p>
          <a:endParaRPr lang="es-AR">
            <a:solidFill>
              <a:schemeClr val="tx1"/>
            </a:solidFill>
          </a:endParaRPr>
        </a:p>
      </dgm:t>
    </dgm:pt>
    <dgm:pt modelId="{B60A5B3D-6ECB-458F-8EAF-C35AA12D8208}" type="sibTrans" cxnId="{9FBB22EE-23C5-458E-BC03-08EEE9CEDB16}">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102654"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9B76D447-E1C6-464D-A2DE-CA986566BB1A}" type="pres">
      <dgm:prSet presAssocID="{9DA1E2B1-DAE6-481C-9B81-AA1D4C3E1362}" presName="parentLin" presStyleCnt="0"/>
      <dgm:spPr/>
    </dgm:pt>
    <dgm:pt modelId="{6F679FC8-739C-499E-B9DD-FCAB33DD2E2E}" type="pres">
      <dgm:prSet presAssocID="{9DA1E2B1-DAE6-481C-9B81-AA1D4C3E1362}" presName="parentLeftMargin" presStyleLbl="node1" presStyleIdx="0" presStyleCnt="2"/>
      <dgm:spPr/>
      <dgm:t>
        <a:bodyPr/>
        <a:lstStyle/>
        <a:p>
          <a:endParaRPr lang="es-AR"/>
        </a:p>
      </dgm:t>
    </dgm:pt>
    <dgm:pt modelId="{C1D599D4-854D-4861-BCD8-15DA39A0057E}" type="pres">
      <dgm:prSet presAssocID="{9DA1E2B1-DAE6-481C-9B81-AA1D4C3E1362}" presName="parentText" presStyleLbl="node1" presStyleIdx="1" presStyleCnt="2" custScaleX="135013" custScaleY="93139" custLinFactNeighborX="26126" custLinFactNeighborY="2741">
        <dgm:presLayoutVars>
          <dgm:chMax val="0"/>
          <dgm:bulletEnabled val="1"/>
        </dgm:presLayoutVars>
      </dgm:prSet>
      <dgm:spPr/>
      <dgm:t>
        <a:bodyPr/>
        <a:lstStyle/>
        <a:p>
          <a:endParaRPr lang="es-AR"/>
        </a:p>
      </dgm:t>
    </dgm:pt>
    <dgm:pt modelId="{B3CBF6A8-B592-4219-81A3-CFE68889D4C4}" type="pres">
      <dgm:prSet presAssocID="{9DA1E2B1-DAE6-481C-9B81-AA1D4C3E1362}" presName="negativeSpace" presStyleCnt="0"/>
      <dgm:spPr/>
    </dgm:pt>
    <dgm:pt modelId="{CDFCF60B-8DAB-48D0-BC4E-DFF0DF9B2AE1}" type="pres">
      <dgm:prSet presAssocID="{9DA1E2B1-DAE6-481C-9B81-AA1D4C3E1362}" presName="childText" presStyleLbl="conFgAcc1" presStyleIdx="1" presStyleCnt="2">
        <dgm:presLayoutVars>
          <dgm:bulletEnabled val="1"/>
        </dgm:presLayoutVars>
      </dgm:prSet>
      <dgm:spPr/>
      <dgm:t>
        <a:bodyPr/>
        <a:lstStyle/>
        <a:p>
          <a:endParaRPr lang="es-AR"/>
        </a:p>
      </dgm:t>
    </dgm:pt>
  </dgm:ptLst>
  <dgm:cxnLst>
    <dgm:cxn modelId="{7CBC026C-1A9C-4B4E-A24D-C00E6B3154BA}" type="presOf" srcId="{9DA1E2B1-DAE6-481C-9B81-AA1D4C3E1362}" destId="{C1D599D4-854D-4861-BCD8-15DA39A0057E}" srcOrd="1" destOrd="0" presId="urn:microsoft.com/office/officeart/2005/8/layout/list1"/>
    <dgm:cxn modelId="{F69C1B8E-3750-4B36-8B71-E7FB90C7459A}" type="presOf" srcId="{9DA1E2B1-DAE6-481C-9B81-AA1D4C3E1362}" destId="{6F679FC8-739C-499E-B9DD-FCAB33DD2E2E}" srcOrd="0" destOrd="0" presId="urn:microsoft.com/office/officeart/2005/8/layout/list1"/>
    <dgm:cxn modelId="{9FBB22EE-23C5-458E-BC03-08EEE9CEDB16}" srcId="{9DA1E2B1-DAE6-481C-9B81-AA1D4C3E1362}" destId="{B669B6B7-E68B-4223-807A-BE4DC5300032}" srcOrd="0" destOrd="0" parTransId="{C316F9E7-A09F-447A-8B88-E83297823AE7}" sibTransId="{B60A5B3D-6ECB-458F-8EAF-C35AA12D8208}"/>
    <dgm:cxn modelId="{CA6399E2-54F2-9749-810B-EEAB40519520}" srcId="{BE246436-190B-C043-B624-2367FFD151E1}" destId="{53C38150-BFFA-964C-AB0F-91416B2E3117}" srcOrd="0" destOrd="0" parTransId="{D6AFCB33-5E67-6840-B6E6-683747C6C7E8}" sibTransId="{90C83909-0064-0247-B714-12E3EBE790B9}"/>
    <dgm:cxn modelId="{8FEC4C3B-1631-4F20-BE4B-A3DECA1F3506}" srcId="{BE246436-190B-C043-B624-2367FFD151E1}" destId="{9DA1E2B1-DAE6-481C-9B81-AA1D4C3E1362}" srcOrd="1" destOrd="0" parTransId="{17DE5BD0-4496-4056-9DD5-49773C6142CF}" sibTransId="{CEBFE6C1-3916-48EE-8033-781B1F5183ED}"/>
    <dgm:cxn modelId="{24155EE7-8A8C-4D14-B91E-D3AEBA1D6A52}" type="presOf" srcId="{B669B6B7-E68B-4223-807A-BE4DC5300032}" destId="{CDFCF60B-8DAB-48D0-BC4E-DFF0DF9B2AE1}" srcOrd="0" destOrd="0" presId="urn:microsoft.com/office/officeart/2005/8/layout/list1"/>
    <dgm:cxn modelId="{F85E87ED-DFD2-44B7-A625-F577E7384E56}" type="presOf" srcId="{BE246436-190B-C043-B624-2367FFD151E1}" destId="{AE5E0F38-F17C-2548-975F-7AA43CF5EFCC}" srcOrd="0" destOrd="0" presId="urn:microsoft.com/office/officeart/2005/8/layout/list1"/>
    <dgm:cxn modelId="{354F6DAD-B082-4757-A565-2E3692AC449A}" type="presOf" srcId="{53C38150-BFFA-964C-AB0F-91416B2E3117}" destId="{7BFBB581-108E-624E-9A82-54FDCD3A7DF1}" srcOrd="0" destOrd="0" presId="urn:microsoft.com/office/officeart/2005/8/layout/list1"/>
    <dgm:cxn modelId="{8F34D264-0655-46E0-9B45-A173AF8C6269}" type="presOf" srcId="{53C38150-BFFA-964C-AB0F-91416B2E3117}" destId="{9514EDE9-45DB-A04D-93D4-CB8C956199C1}" srcOrd="1" destOrd="0" presId="urn:microsoft.com/office/officeart/2005/8/layout/list1"/>
    <dgm:cxn modelId="{B8836AF2-450E-4B2A-83B0-3627392E9680}" type="presParOf" srcId="{AE5E0F38-F17C-2548-975F-7AA43CF5EFCC}" destId="{8C139F1F-C693-FA4C-9C3F-82C925758D73}" srcOrd="0" destOrd="0" presId="urn:microsoft.com/office/officeart/2005/8/layout/list1"/>
    <dgm:cxn modelId="{836C7A11-4A86-4DD6-A258-D9C8C2E1C1AA}" type="presParOf" srcId="{8C139F1F-C693-FA4C-9C3F-82C925758D73}" destId="{7BFBB581-108E-624E-9A82-54FDCD3A7DF1}" srcOrd="0" destOrd="0" presId="urn:microsoft.com/office/officeart/2005/8/layout/list1"/>
    <dgm:cxn modelId="{30B01ED4-787F-4086-B7BC-C7C77C73092E}" type="presParOf" srcId="{8C139F1F-C693-FA4C-9C3F-82C925758D73}" destId="{9514EDE9-45DB-A04D-93D4-CB8C956199C1}" srcOrd="1" destOrd="0" presId="urn:microsoft.com/office/officeart/2005/8/layout/list1"/>
    <dgm:cxn modelId="{7716B0D5-0B8D-4A9E-8DC4-440E162F0A55}" type="presParOf" srcId="{AE5E0F38-F17C-2548-975F-7AA43CF5EFCC}" destId="{4EF86513-B7E8-C84C-9614-4891A667CC98}" srcOrd="1" destOrd="0" presId="urn:microsoft.com/office/officeart/2005/8/layout/list1"/>
    <dgm:cxn modelId="{49701F54-9FCF-486F-8FA5-076077E1A80A}" type="presParOf" srcId="{AE5E0F38-F17C-2548-975F-7AA43CF5EFCC}" destId="{D15AFA3C-46C9-3E49-B115-304369B5D8C1}" srcOrd="2" destOrd="0" presId="urn:microsoft.com/office/officeart/2005/8/layout/list1"/>
    <dgm:cxn modelId="{33F3F355-2568-4D5F-8B7A-F95218992167}" type="presParOf" srcId="{AE5E0F38-F17C-2548-975F-7AA43CF5EFCC}" destId="{99718E86-112B-8045-A7C9-6BFF9E7A051F}" srcOrd="3" destOrd="0" presId="urn:microsoft.com/office/officeart/2005/8/layout/list1"/>
    <dgm:cxn modelId="{3290F2F8-F3E7-4DF9-A369-6486E287B720}" type="presParOf" srcId="{AE5E0F38-F17C-2548-975F-7AA43CF5EFCC}" destId="{9B76D447-E1C6-464D-A2DE-CA986566BB1A}" srcOrd="4" destOrd="0" presId="urn:microsoft.com/office/officeart/2005/8/layout/list1"/>
    <dgm:cxn modelId="{E3C00580-7DA4-442B-A59A-719C6E45634F}" type="presParOf" srcId="{9B76D447-E1C6-464D-A2DE-CA986566BB1A}" destId="{6F679FC8-739C-499E-B9DD-FCAB33DD2E2E}" srcOrd="0" destOrd="0" presId="urn:microsoft.com/office/officeart/2005/8/layout/list1"/>
    <dgm:cxn modelId="{4DC15609-061D-467B-9DAC-51F8392D8C42}" type="presParOf" srcId="{9B76D447-E1C6-464D-A2DE-CA986566BB1A}" destId="{C1D599D4-854D-4861-BCD8-15DA39A0057E}" srcOrd="1" destOrd="0" presId="urn:microsoft.com/office/officeart/2005/8/layout/list1"/>
    <dgm:cxn modelId="{9C6069ED-0EDB-471B-80D2-35BDE1AEF449}" type="presParOf" srcId="{AE5E0F38-F17C-2548-975F-7AA43CF5EFCC}" destId="{B3CBF6A8-B592-4219-81A3-CFE68889D4C4}" srcOrd="5" destOrd="0" presId="urn:microsoft.com/office/officeart/2005/8/layout/list1"/>
    <dgm:cxn modelId="{5616B3EF-9311-4D39-A519-008ACD074DE3}" type="presParOf" srcId="{AE5E0F38-F17C-2548-975F-7AA43CF5EFCC}" destId="{CDFCF60B-8DAB-48D0-BC4E-DFF0DF9B2AE1}"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700" dirty="0" smtClean="0">
              <a:solidFill>
                <a:schemeClr val="tx1"/>
              </a:solidFill>
              <a:latin typeface="Century Gothic"/>
              <a:cs typeface="Century Gothic"/>
            </a:rPr>
            <a:t>Almost all firms have some degree of market power that enables them to raise price above marginal cost. They face a downward sloping demand curve and choose the profit maximizing price that corresponds to MR = MC.</a:t>
          </a:r>
          <a:endParaRPr lang="en-US" sz="17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928457CD-0E6F-44A6-A508-B3E2D542A51A}">
      <dgm:prSet custT="1"/>
      <dgm:spPr/>
      <dgm:t>
        <a:bodyPr/>
        <a:lstStyle/>
        <a:p>
          <a:pPr rtl="0"/>
          <a:r>
            <a:rPr lang="en-US" sz="1700" dirty="0" smtClean="0">
              <a:solidFill>
                <a:schemeClr val="tx1"/>
              </a:solidFill>
              <a:latin typeface="Century Gothic"/>
              <a:cs typeface="Century Gothic"/>
            </a:rPr>
            <a:t>For competition policy, market power is a matter of degree. It can be measured by how large the deviation is between price and marginal cost or how much greater the risk-adjusted rate of return of the firm is from the competitive level.</a:t>
          </a:r>
          <a:endParaRPr lang="en-US" sz="1700" dirty="0">
            <a:solidFill>
              <a:schemeClr val="tx1"/>
            </a:solidFill>
            <a:latin typeface="Century Gothic"/>
            <a:cs typeface="Century Gothic"/>
          </a:endParaRPr>
        </a:p>
      </dgm:t>
    </dgm:pt>
    <dgm:pt modelId="{055779E4-0F7D-48E2-9799-9172CB36FA30}" type="parTrans" cxnId="{4DBE1815-D528-41EB-A6C1-97B451C3DBEB}">
      <dgm:prSet/>
      <dgm:spPr/>
      <dgm:t>
        <a:bodyPr/>
        <a:lstStyle/>
        <a:p>
          <a:endParaRPr lang="es-AR">
            <a:solidFill>
              <a:schemeClr val="tx1"/>
            </a:solidFill>
          </a:endParaRPr>
        </a:p>
      </dgm:t>
    </dgm:pt>
    <dgm:pt modelId="{9A2D26E1-6E35-45CF-B1D3-6D35B1E4887E}" type="sibTrans" cxnId="{4DBE1815-D528-41EB-A6C1-97B451C3DBEB}">
      <dgm:prSet/>
      <dgm:spPr/>
      <dgm:t>
        <a:bodyPr/>
        <a:lstStyle/>
        <a:p>
          <a:endParaRPr lang="es-AR">
            <a:solidFill>
              <a:schemeClr val="tx1"/>
            </a:solidFill>
          </a:endParaRPr>
        </a:p>
      </dgm:t>
    </dgm:pt>
    <dgm:pt modelId="{AD0D64EE-618D-4ECF-85FD-0B3C88DE7DDA}">
      <dgm:prSet custT="1"/>
      <dgm:spPr/>
      <dgm:t>
        <a:bodyPr/>
        <a:lstStyle/>
        <a:p>
          <a:pPr rtl="0"/>
          <a:r>
            <a:rPr lang="en-US" sz="1700" dirty="0" smtClean="0">
              <a:solidFill>
                <a:schemeClr val="tx1"/>
              </a:solidFill>
              <a:latin typeface="Century Gothic"/>
              <a:cs typeface="Century Gothic"/>
            </a:rPr>
            <a:t>To understand the sources or consequences of significant market power we consider the extreme case of “monopoly” where there are no substitutes for a firm’s product and it does not have to worry about any competitor.</a:t>
          </a:r>
          <a:endParaRPr lang="en-US" sz="1700" dirty="0">
            <a:solidFill>
              <a:schemeClr val="tx1"/>
            </a:solidFill>
            <a:latin typeface="Century Gothic"/>
            <a:cs typeface="Century Gothic"/>
          </a:endParaRPr>
        </a:p>
      </dgm:t>
    </dgm:pt>
    <dgm:pt modelId="{472EC9FC-D28F-4006-BAC7-0F4526C4E9B3}" type="parTrans" cxnId="{40588BCB-3278-44C4-AFD8-BE4AF6B36CAA}">
      <dgm:prSet/>
      <dgm:spPr/>
      <dgm:t>
        <a:bodyPr/>
        <a:lstStyle/>
        <a:p>
          <a:endParaRPr lang="es-AR">
            <a:solidFill>
              <a:schemeClr val="tx1"/>
            </a:solidFill>
          </a:endParaRPr>
        </a:p>
      </dgm:t>
    </dgm:pt>
    <dgm:pt modelId="{412808A2-E0B0-402C-936A-7A5FB95B7772}" type="sibTrans" cxnId="{40588BCB-3278-44C4-AFD8-BE4AF6B36CAA}">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35318" custScaleY="121232" custLinFactNeighborX="26126" custLinFactNeighborY="-3622">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A9F1A294-5550-435D-B685-438063C70539}" type="pres">
      <dgm:prSet presAssocID="{928457CD-0E6F-44A6-A508-B3E2D542A51A}" presName="parentLin" presStyleCnt="0"/>
      <dgm:spPr/>
    </dgm:pt>
    <dgm:pt modelId="{BDFBC394-B1E2-443D-A2A7-EF7758FB4DC0}" type="pres">
      <dgm:prSet presAssocID="{928457CD-0E6F-44A6-A508-B3E2D542A51A}" presName="parentLeftMargin" presStyleLbl="node1" presStyleIdx="0" presStyleCnt="3"/>
      <dgm:spPr/>
      <dgm:t>
        <a:bodyPr/>
        <a:lstStyle/>
        <a:p>
          <a:endParaRPr lang="es-AR"/>
        </a:p>
      </dgm:t>
    </dgm:pt>
    <dgm:pt modelId="{B35494B9-676F-46AA-9E1D-855BEC8E4AA1}" type="pres">
      <dgm:prSet presAssocID="{928457CD-0E6F-44A6-A508-B3E2D542A51A}" presName="parentText" presStyleLbl="node1" presStyleIdx="1" presStyleCnt="3" custScaleX="142857" custScaleY="124761">
        <dgm:presLayoutVars>
          <dgm:chMax val="0"/>
          <dgm:bulletEnabled val="1"/>
        </dgm:presLayoutVars>
      </dgm:prSet>
      <dgm:spPr/>
      <dgm:t>
        <a:bodyPr/>
        <a:lstStyle/>
        <a:p>
          <a:endParaRPr lang="es-AR"/>
        </a:p>
      </dgm:t>
    </dgm:pt>
    <dgm:pt modelId="{F2292E9A-FC7B-4775-84F1-1BB73E1BD3FD}" type="pres">
      <dgm:prSet presAssocID="{928457CD-0E6F-44A6-A508-B3E2D542A51A}" presName="negativeSpace" presStyleCnt="0"/>
      <dgm:spPr/>
    </dgm:pt>
    <dgm:pt modelId="{AC16E834-FE22-4300-A51F-EC762E0F34FD}" type="pres">
      <dgm:prSet presAssocID="{928457CD-0E6F-44A6-A508-B3E2D542A51A}" presName="childText" presStyleLbl="conFgAcc1" presStyleIdx="1" presStyleCnt="3">
        <dgm:presLayoutVars>
          <dgm:bulletEnabled val="1"/>
        </dgm:presLayoutVars>
      </dgm:prSet>
      <dgm:spPr/>
    </dgm:pt>
    <dgm:pt modelId="{6678A7F0-09AD-4EF1-BE28-15C73B75D0B8}" type="pres">
      <dgm:prSet presAssocID="{9A2D26E1-6E35-45CF-B1D3-6D35B1E4887E}" presName="spaceBetweenRectangles" presStyleCnt="0"/>
      <dgm:spPr/>
    </dgm:pt>
    <dgm:pt modelId="{4466145B-B967-4FA2-989D-68E292C311E5}" type="pres">
      <dgm:prSet presAssocID="{AD0D64EE-618D-4ECF-85FD-0B3C88DE7DDA}" presName="parentLin" presStyleCnt="0"/>
      <dgm:spPr/>
    </dgm:pt>
    <dgm:pt modelId="{745DE435-27AD-4C35-B2AA-5E20AF0B41B6}" type="pres">
      <dgm:prSet presAssocID="{AD0D64EE-618D-4ECF-85FD-0B3C88DE7DDA}" presName="parentLeftMargin" presStyleLbl="node1" presStyleIdx="1" presStyleCnt="3"/>
      <dgm:spPr/>
      <dgm:t>
        <a:bodyPr/>
        <a:lstStyle/>
        <a:p>
          <a:endParaRPr lang="es-AR"/>
        </a:p>
      </dgm:t>
    </dgm:pt>
    <dgm:pt modelId="{438BF8F3-BE52-44AF-9A4E-75BCADB29F76}" type="pres">
      <dgm:prSet presAssocID="{AD0D64EE-618D-4ECF-85FD-0B3C88DE7DDA}" presName="parentText" presStyleLbl="node1" presStyleIdx="2" presStyleCnt="3" custScaleX="142857" custScaleY="112273">
        <dgm:presLayoutVars>
          <dgm:chMax val="0"/>
          <dgm:bulletEnabled val="1"/>
        </dgm:presLayoutVars>
      </dgm:prSet>
      <dgm:spPr/>
      <dgm:t>
        <a:bodyPr/>
        <a:lstStyle/>
        <a:p>
          <a:endParaRPr lang="es-AR"/>
        </a:p>
      </dgm:t>
    </dgm:pt>
    <dgm:pt modelId="{1F568271-624D-40D7-BA0F-B3FBD2BD338D}" type="pres">
      <dgm:prSet presAssocID="{AD0D64EE-618D-4ECF-85FD-0B3C88DE7DDA}" presName="negativeSpace" presStyleCnt="0"/>
      <dgm:spPr/>
    </dgm:pt>
    <dgm:pt modelId="{FC825704-11A2-4800-ACAE-40665088720F}" type="pres">
      <dgm:prSet presAssocID="{AD0D64EE-618D-4ECF-85FD-0B3C88DE7DDA}" presName="childText" presStyleLbl="conFgAcc1" presStyleIdx="2" presStyleCnt="3">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8D47C00D-C278-4DDC-BB95-1BC474F8647F}" type="presOf" srcId="{928457CD-0E6F-44A6-A508-B3E2D542A51A}" destId="{BDFBC394-B1E2-443D-A2A7-EF7758FB4DC0}" srcOrd="0" destOrd="0" presId="urn:microsoft.com/office/officeart/2005/8/layout/list1"/>
    <dgm:cxn modelId="{4B7B94A4-49D1-439F-B8EE-E8E4CEE65F0E}" type="presOf" srcId="{AD0D64EE-618D-4ECF-85FD-0B3C88DE7DDA}" destId="{438BF8F3-BE52-44AF-9A4E-75BCADB29F76}" srcOrd="1" destOrd="0" presId="urn:microsoft.com/office/officeart/2005/8/layout/list1"/>
    <dgm:cxn modelId="{A59629AB-473F-46E2-8370-FC7AC0A114AF}" type="presOf" srcId="{BE246436-190B-C043-B624-2367FFD151E1}" destId="{AE5E0F38-F17C-2548-975F-7AA43CF5EFCC}" srcOrd="0" destOrd="0" presId="urn:microsoft.com/office/officeart/2005/8/layout/list1"/>
    <dgm:cxn modelId="{40588BCB-3278-44C4-AFD8-BE4AF6B36CAA}" srcId="{BE246436-190B-C043-B624-2367FFD151E1}" destId="{AD0D64EE-618D-4ECF-85FD-0B3C88DE7DDA}" srcOrd="2" destOrd="0" parTransId="{472EC9FC-D28F-4006-BAC7-0F4526C4E9B3}" sibTransId="{412808A2-E0B0-402C-936A-7A5FB95B7772}"/>
    <dgm:cxn modelId="{4245E0A1-38C0-4FA3-A616-8EC2EA93341B}" type="presOf" srcId="{53C38150-BFFA-964C-AB0F-91416B2E3117}" destId="{9514EDE9-45DB-A04D-93D4-CB8C956199C1}" srcOrd="1" destOrd="0" presId="urn:microsoft.com/office/officeart/2005/8/layout/list1"/>
    <dgm:cxn modelId="{75FB73F3-9209-4079-9537-0E80FB4B1177}" type="presOf" srcId="{928457CD-0E6F-44A6-A508-B3E2D542A51A}" destId="{B35494B9-676F-46AA-9E1D-855BEC8E4AA1}" srcOrd="1" destOrd="0" presId="urn:microsoft.com/office/officeart/2005/8/layout/list1"/>
    <dgm:cxn modelId="{4DBE1815-D528-41EB-A6C1-97B451C3DBEB}" srcId="{BE246436-190B-C043-B624-2367FFD151E1}" destId="{928457CD-0E6F-44A6-A508-B3E2D542A51A}" srcOrd="1" destOrd="0" parTransId="{055779E4-0F7D-48E2-9799-9172CB36FA30}" sibTransId="{9A2D26E1-6E35-45CF-B1D3-6D35B1E4887E}"/>
    <dgm:cxn modelId="{D87F163D-1777-41D4-95DF-59AB1C444F52}" type="presOf" srcId="{AD0D64EE-618D-4ECF-85FD-0B3C88DE7DDA}" destId="{745DE435-27AD-4C35-B2AA-5E20AF0B41B6}" srcOrd="0" destOrd="0" presId="urn:microsoft.com/office/officeart/2005/8/layout/list1"/>
    <dgm:cxn modelId="{CCAAD802-05F3-4B12-A2C1-661C98FF1846}" type="presOf" srcId="{53C38150-BFFA-964C-AB0F-91416B2E3117}" destId="{7BFBB581-108E-624E-9A82-54FDCD3A7DF1}" srcOrd="0" destOrd="0" presId="urn:microsoft.com/office/officeart/2005/8/layout/list1"/>
    <dgm:cxn modelId="{BAE7B337-E8A4-4DC9-B7A0-EC2B31E21AC4}" type="presParOf" srcId="{AE5E0F38-F17C-2548-975F-7AA43CF5EFCC}" destId="{8C139F1F-C693-FA4C-9C3F-82C925758D73}" srcOrd="0" destOrd="0" presId="urn:microsoft.com/office/officeart/2005/8/layout/list1"/>
    <dgm:cxn modelId="{500C9422-EF7D-430B-A869-2FC4BC612173}" type="presParOf" srcId="{8C139F1F-C693-FA4C-9C3F-82C925758D73}" destId="{7BFBB581-108E-624E-9A82-54FDCD3A7DF1}" srcOrd="0" destOrd="0" presId="urn:microsoft.com/office/officeart/2005/8/layout/list1"/>
    <dgm:cxn modelId="{651E976B-CDE2-4A0E-B72C-327647225836}" type="presParOf" srcId="{8C139F1F-C693-FA4C-9C3F-82C925758D73}" destId="{9514EDE9-45DB-A04D-93D4-CB8C956199C1}" srcOrd="1" destOrd="0" presId="urn:microsoft.com/office/officeart/2005/8/layout/list1"/>
    <dgm:cxn modelId="{40FECD59-7DC2-44BD-9D7A-A1B5BDDFA2FC}" type="presParOf" srcId="{AE5E0F38-F17C-2548-975F-7AA43CF5EFCC}" destId="{4EF86513-B7E8-C84C-9614-4891A667CC98}" srcOrd="1" destOrd="0" presId="urn:microsoft.com/office/officeart/2005/8/layout/list1"/>
    <dgm:cxn modelId="{5BF509C1-522F-4B3F-B509-1D928814A20A}" type="presParOf" srcId="{AE5E0F38-F17C-2548-975F-7AA43CF5EFCC}" destId="{D15AFA3C-46C9-3E49-B115-304369B5D8C1}" srcOrd="2" destOrd="0" presId="urn:microsoft.com/office/officeart/2005/8/layout/list1"/>
    <dgm:cxn modelId="{1B8F682E-3A14-45FE-8D6A-FC1108C7C1E0}" type="presParOf" srcId="{AE5E0F38-F17C-2548-975F-7AA43CF5EFCC}" destId="{99718E86-112B-8045-A7C9-6BFF9E7A051F}" srcOrd="3" destOrd="0" presId="urn:microsoft.com/office/officeart/2005/8/layout/list1"/>
    <dgm:cxn modelId="{EEB1E23D-B37A-4010-B491-AB2200448BD7}" type="presParOf" srcId="{AE5E0F38-F17C-2548-975F-7AA43CF5EFCC}" destId="{A9F1A294-5550-435D-B685-438063C70539}" srcOrd="4" destOrd="0" presId="urn:microsoft.com/office/officeart/2005/8/layout/list1"/>
    <dgm:cxn modelId="{6D097278-3BFF-416C-A7F3-8674F40DCADF}" type="presParOf" srcId="{A9F1A294-5550-435D-B685-438063C70539}" destId="{BDFBC394-B1E2-443D-A2A7-EF7758FB4DC0}" srcOrd="0" destOrd="0" presId="urn:microsoft.com/office/officeart/2005/8/layout/list1"/>
    <dgm:cxn modelId="{E1683A28-9238-45EE-A8C2-57ED54749A24}" type="presParOf" srcId="{A9F1A294-5550-435D-B685-438063C70539}" destId="{B35494B9-676F-46AA-9E1D-855BEC8E4AA1}" srcOrd="1" destOrd="0" presId="urn:microsoft.com/office/officeart/2005/8/layout/list1"/>
    <dgm:cxn modelId="{90643974-BCDB-401E-BA76-ED5D5B89A063}" type="presParOf" srcId="{AE5E0F38-F17C-2548-975F-7AA43CF5EFCC}" destId="{F2292E9A-FC7B-4775-84F1-1BB73E1BD3FD}" srcOrd="5" destOrd="0" presId="urn:microsoft.com/office/officeart/2005/8/layout/list1"/>
    <dgm:cxn modelId="{C76230FA-C989-43E5-830C-B4DD25091C80}" type="presParOf" srcId="{AE5E0F38-F17C-2548-975F-7AA43CF5EFCC}" destId="{AC16E834-FE22-4300-A51F-EC762E0F34FD}" srcOrd="6" destOrd="0" presId="urn:microsoft.com/office/officeart/2005/8/layout/list1"/>
    <dgm:cxn modelId="{420D973A-E772-422B-93FD-E8B6CA988693}" type="presParOf" srcId="{AE5E0F38-F17C-2548-975F-7AA43CF5EFCC}" destId="{6678A7F0-09AD-4EF1-BE28-15C73B75D0B8}" srcOrd="7" destOrd="0" presId="urn:microsoft.com/office/officeart/2005/8/layout/list1"/>
    <dgm:cxn modelId="{227CB892-51A6-4EAB-BEBB-79DA7A37CAD9}" type="presParOf" srcId="{AE5E0F38-F17C-2548-975F-7AA43CF5EFCC}" destId="{4466145B-B967-4FA2-989D-68E292C311E5}" srcOrd="8" destOrd="0" presId="urn:microsoft.com/office/officeart/2005/8/layout/list1"/>
    <dgm:cxn modelId="{236F47C4-4EE2-4AD6-9ED0-82E456B066FC}" type="presParOf" srcId="{4466145B-B967-4FA2-989D-68E292C311E5}" destId="{745DE435-27AD-4C35-B2AA-5E20AF0B41B6}" srcOrd="0" destOrd="0" presId="urn:microsoft.com/office/officeart/2005/8/layout/list1"/>
    <dgm:cxn modelId="{9946857B-0959-439B-899D-7B5067FCCF34}" type="presParOf" srcId="{4466145B-B967-4FA2-989D-68E292C311E5}" destId="{438BF8F3-BE52-44AF-9A4E-75BCADB29F76}" srcOrd="1" destOrd="0" presId="urn:microsoft.com/office/officeart/2005/8/layout/list1"/>
    <dgm:cxn modelId="{17094CC3-7CF7-412F-8DB0-6AF59362046E}" type="presParOf" srcId="{AE5E0F38-F17C-2548-975F-7AA43CF5EFCC}" destId="{1F568271-624D-40D7-BA0F-B3FBD2BD338D}" srcOrd="9" destOrd="0" presId="urn:microsoft.com/office/officeart/2005/8/layout/list1"/>
    <dgm:cxn modelId="{BC89BBBF-3562-4A5B-8534-9E30DEBE49C8}" type="presParOf" srcId="{AE5E0F38-F17C-2548-975F-7AA43CF5EFCC}" destId="{FC825704-11A2-4800-ACAE-40665088720F}"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700" b="1" noProof="0" dirty="0" smtClean="0">
              <a:solidFill>
                <a:schemeClr val="tx1"/>
              </a:solidFill>
              <a:latin typeface="Century Gothic" pitchFamily="34" charset="0"/>
            </a:rPr>
            <a:t>Superior efficiency. </a:t>
          </a:r>
          <a:r>
            <a:rPr lang="en-US" sz="1700" noProof="0" dirty="0" smtClean="0">
              <a:solidFill>
                <a:schemeClr val="tx1"/>
              </a:solidFill>
              <a:latin typeface="Century Gothic" pitchFamily="34" charset="0"/>
            </a:rPr>
            <a:t>Some firms are just better at doing things than competitors. This may derive from know-how or superior management.</a:t>
          </a:r>
          <a:endParaRPr lang="en-US" sz="1700" noProof="0" dirty="0">
            <a:solidFill>
              <a:schemeClr val="tx1"/>
            </a:solidFill>
            <a:latin typeface="Century Gothic" pitchFamily="34" charset="0"/>
          </a:endParaRPr>
        </a:p>
      </dgm:t>
    </dgm:pt>
    <dgm:pt modelId="{DF4D0643-4AB9-4C85-990C-D6A6B2B6C5FC}" type="parTrans" cxnId="{A080C1B8-059D-44AA-AAE4-4E8624D1D359}">
      <dgm:prSet/>
      <dgm:spPr/>
      <dgm:t>
        <a:bodyPr/>
        <a:lstStyle/>
        <a:p>
          <a:endParaRPr lang="es-AR" sz="1700">
            <a:solidFill>
              <a:schemeClr val="tx1"/>
            </a:solidFill>
            <a:latin typeface="Century Gothic" pitchFamily="34" charset="0"/>
          </a:endParaRPr>
        </a:p>
      </dgm:t>
    </dgm:pt>
    <dgm:pt modelId="{BF83A9F5-3E53-4A98-B6C4-421777B1E2C4}" type="sibTrans" cxnId="{A080C1B8-059D-44AA-AAE4-4E8624D1D359}">
      <dgm:prSet/>
      <dgm:spPr/>
      <dgm:t>
        <a:bodyPr/>
        <a:lstStyle/>
        <a:p>
          <a:endParaRPr lang="es-AR" sz="1700">
            <a:solidFill>
              <a:schemeClr val="tx1"/>
            </a:solidFill>
            <a:latin typeface="Century Gothic" pitchFamily="34" charset="0"/>
          </a:endParaRPr>
        </a:p>
      </dgm:t>
    </dgm:pt>
    <dgm:pt modelId="{74D79045-6C3B-45E7-8B98-2DB0458575E2}">
      <dgm:prSet custT="1"/>
      <dgm:spPr/>
      <dgm:t>
        <a:bodyPr/>
        <a:lstStyle/>
        <a:p>
          <a:r>
            <a:rPr lang="en-US" sz="1700" b="1" noProof="0" dirty="0" smtClean="0">
              <a:solidFill>
                <a:schemeClr val="tx1"/>
              </a:solidFill>
              <a:latin typeface="Century Gothic" pitchFamily="34" charset="0"/>
            </a:rPr>
            <a:t>Intellectual property rights </a:t>
          </a:r>
          <a:r>
            <a:rPr lang="en-US" sz="1700" noProof="0" dirty="0" smtClean="0">
              <a:solidFill>
                <a:schemeClr val="tx1"/>
              </a:solidFill>
              <a:latin typeface="Century Gothic" pitchFamily="34" charset="0"/>
            </a:rPr>
            <a:t>– a patent or copyright that prevents others from copying (does a patent necessarily confer monopoly power?); trademarks; and trade secrets.</a:t>
          </a:r>
          <a:endParaRPr lang="en-US" sz="1700" noProof="0" dirty="0">
            <a:solidFill>
              <a:schemeClr val="tx1"/>
            </a:solidFill>
            <a:latin typeface="Century Gothic" pitchFamily="34" charset="0"/>
          </a:endParaRPr>
        </a:p>
      </dgm:t>
    </dgm:pt>
    <dgm:pt modelId="{E625F241-6947-45AA-BAAA-34A1DBCD52A4}" type="parTrans" cxnId="{95BC23F2-E93D-455E-ABAC-8D0C1E6FFB47}">
      <dgm:prSet/>
      <dgm:spPr/>
      <dgm:t>
        <a:bodyPr/>
        <a:lstStyle/>
        <a:p>
          <a:endParaRPr lang="es-AR" sz="1700">
            <a:solidFill>
              <a:schemeClr val="tx1"/>
            </a:solidFill>
            <a:latin typeface="Century Gothic" pitchFamily="34" charset="0"/>
          </a:endParaRPr>
        </a:p>
      </dgm:t>
    </dgm:pt>
    <dgm:pt modelId="{4E8DC561-B922-4109-9989-FD1F565E1206}" type="sibTrans" cxnId="{95BC23F2-E93D-455E-ABAC-8D0C1E6FFB47}">
      <dgm:prSet/>
      <dgm:spPr/>
      <dgm:t>
        <a:bodyPr/>
        <a:lstStyle/>
        <a:p>
          <a:endParaRPr lang="es-AR" sz="1700">
            <a:solidFill>
              <a:schemeClr val="tx1"/>
            </a:solidFill>
            <a:latin typeface="Century Gothic" pitchFamily="34" charset="0"/>
          </a:endParaRPr>
        </a:p>
      </dgm:t>
    </dgm:pt>
    <dgm:pt modelId="{6144D848-FC35-4AFE-8E85-811BE4F76970}">
      <dgm:prSet custT="1"/>
      <dgm:spPr/>
      <dgm:t>
        <a:bodyPr/>
        <a:lstStyle/>
        <a:p>
          <a:r>
            <a:rPr lang="en-US" sz="1700" noProof="0" dirty="0" smtClean="0">
              <a:solidFill>
                <a:schemeClr val="tx1"/>
              </a:solidFill>
              <a:latin typeface="Century Gothic" pitchFamily="34" charset="0"/>
            </a:rPr>
            <a:t>Control of a </a:t>
          </a:r>
          <a:r>
            <a:rPr lang="en-US" sz="1700" b="1" noProof="0" dirty="0" smtClean="0">
              <a:solidFill>
                <a:schemeClr val="tx1"/>
              </a:solidFill>
              <a:latin typeface="Century Gothic" pitchFamily="34" charset="0"/>
            </a:rPr>
            <a:t>critical resource </a:t>
          </a:r>
          <a:r>
            <a:rPr lang="en-US" sz="1700" noProof="0" dirty="0" smtClean="0">
              <a:solidFill>
                <a:schemeClr val="tx1"/>
              </a:solidFill>
              <a:latin typeface="Century Gothic" pitchFamily="34" charset="0"/>
            </a:rPr>
            <a:t>such as spectrum rights or diamond mines or a great location.</a:t>
          </a:r>
          <a:endParaRPr lang="en-US" sz="1700" noProof="0" dirty="0">
            <a:solidFill>
              <a:schemeClr val="tx1"/>
            </a:solidFill>
            <a:latin typeface="Century Gothic" pitchFamily="34" charset="0"/>
          </a:endParaRPr>
        </a:p>
      </dgm:t>
    </dgm:pt>
    <dgm:pt modelId="{5A424570-47BE-4321-BD5D-343EAB0642E9}" type="parTrans" cxnId="{2B3B91BA-C42A-4C3E-A06C-54D3C22C3DAF}">
      <dgm:prSet/>
      <dgm:spPr/>
      <dgm:t>
        <a:bodyPr/>
        <a:lstStyle/>
        <a:p>
          <a:endParaRPr lang="es-AR" sz="1700">
            <a:solidFill>
              <a:schemeClr val="tx1"/>
            </a:solidFill>
            <a:latin typeface="Century Gothic" pitchFamily="34" charset="0"/>
          </a:endParaRPr>
        </a:p>
      </dgm:t>
    </dgm:pt>
    <dgm:pt modelId="{2380B6AF-7665-420F-9E1F-157CA6B5CAD7}" type="sibTrans" cxnId="{2B3B91BA-C42A-4C3E-A06C-54D3C22C3DAF}">
      <dgm:prSet/>
      <dgm:spPr/>
      <dgm:t>
        <a:bodyPr/>
        <a:lstStyle/>
        <a:p>
          <a:endParaRPr lang="es-AR" sz="1700">
            <a:solidFill>
              <a:schemeClr val="tx1"/>
            </a:solidFill>
            <a:latin typeface="Century Gothic" pitchFamily="34" charset="0"/>
          </a:endParaRPr>
        </a:p>
      </dgm:t>
    </dgm:pt>
    <dgm:pt modelId="{98C006B9-F80F-4264-B091-B4DCCD28012D}">
      <dgm:prSet custT="1"/>
      <dgm:spPr>
        <a:solidFill>
          <a:schemeClr val="accent1"/>
        </a:solidFill>
      </dgm:spPr>
      <dgm:t>
        <a:bodyPr/>
        <a:lstStyle/>
        <a:p>
          <a:r>
            <a:rPr lang="en-US" sz="1700" b="1" noProof="0" dirty="0" smtClean="0">
              <a:solidFill>
                <a:schemeClr val="tx1"/>
              </a:solidFill>
              <a:latin typeface="Century Gothic" pitchFamily="34" charset="0"/>
            </a:rPr>
            <a:t>Scale economies in supply </a:t>
          </a:r>
          <a:r>
            <a:rPr lang="en-US" sz="1700" noProof="0" dirty="0" smtClean="0">
              <a:solidFill>
                <a:schemeClr val="tx1"/>
              </a:solidFill>
              <a:latin typeface="Century Gothic" pitchFamily="34" charset="0"/>
            </a:rPr>
            <a:t>that limit the market to one firm (theory of contestable markets suggests that if entry is easy, the market equilibrium is competitive even with one firm).</a:t>
          </a:r>
          <a:endParaRPr lang="en-US" sz="1700" noProof="0" dirty="0">
            <a:solidFill>
              <a:schemeClr val="tx1"/>
            </a:solidFill>
            <a:latin typeface="Century Gothic" pitchFamily="34" charset="0"/>
          </a:endParaRPr>
        </a:p>
      </dgm:t>
    </dgm:pt>
    <dgm:pt modelId="{6233FEFF-A188-4B86-A712-A4B3AFF860DF}" type="parTrans" cxnId="{97ECF2B6-4EE4-42D8-A394-1E06189B4F4F}">
      <dgm:prSet/>
      <dgm:spPr/>
      <dgm:t>
        <a:bodyPr/>
        <a:lstStyle/>
        <a:p>
          <a:endParaRPr lang="es-AR" sz="1700">
            <a:solidFill>
              <a:schemeClr val="tx1"/>
            </a:solidFill>
            <a:latin typeface="Century Gothic" pitchFamily="34" charset="0"/>
          </a:endParaRPr>
        </a:p>
      </dgm:t>
    </dgm:pt>
    <dgm:pt modelId="{EE2227C7-AC14-4E49-A223-576E2FC83037}" type="sibTrans" cxnId="{97ECF2B6-4EE4-42D8-A394-1E06189B4F4F}">
      <dgm:prSet/>
      <dgm:spPr/>
      <dgm:t>
        <a:bodyPr/>
        <a:lstStyle/>
        <a:p>
          <a:endParaRPr lang="es-AR" sz="1700">
            <a:solidFill>
              <a:schemeClr val="tx1"/>
            </a:solidFill>
            <a:latin typeface="Century Gothic" pitchFamily="34" charset="0"/>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4"/>
      <dgm:spPr/>
      <dgm:t>
        <a:bodyPr/>
        <a:lstStyle/>
        <a:p>
          <a:endParaRPr lang="es-AR"/>
        </a:p>
      </dgm:t>
    </dgm:pt>
    <dgm:pt modelId="{49745A46-CBEC-479A-9537-B63DF76733AA}" type="pres">
      <dgm:prSet presAssocID="{6D6A41AE-22A5-4440-9069-9B7DA31D4875}" presName="parentText" presStyleLbl="node1" presStyleIdx="0" presStyleCnt="4" custScaleX="156093" custScaleY="203672">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4">
        <dgm:presLayoutVars>
          <dgm:bulletEnabled val="1"/>
        </dgm:presLayoutVars>
      </dgm:prSet>
      <dgm:spPr/>
    </dgm:pt>
    <dgm:pt modelId="{BBF03029-12E0-4432-A0B1-DDB6F43220AF}" type="pres">
      <dgm:prSet presAssocID="{BF83A9F5-3E53-4A98-B6C4-421777B1E2C4}" presName="spaceBetweenRectangles" presStyleCnt="0"/>
      <dgm:spPr/>
    </dgm:pt>
    <dgm:pt modelId="{B09EF674-4AFC-491B-A3E8-699DB46098A8}" type="pres">
      <dgm:prSet presAssocID="{74D79045-6C3B-45E7-8B98-2DB0458575E2}" presName="parentLin" presStyleCnt="0"/>
      <dgm:spPr/>
    </dgm:pt>
    <dgm:pt modelId="{8BD6CF11-151D-46AE-B96D-3CA255CBAFD0}" type="pres">
      <dgm:prSet presAssocID="{74D79045-6C3B-45E7-8B98-2DB0458575E2}" presName="parentLeftMargin" presStyleLbl="node1" presStyleIdx="0" presStyleCnt="4"/>
      <dgm:spPr/>
      <dgm:t>
        <a:bodyPr/>
        <a:lstStyle/>
        <a:p>
          <a:endParaRPr lang="es-AR"/>
        </a:p>
      </dgm:t>
    </dgm:pt>
    <dgm:pt modelId="{71214008-EB45-463E-AE96-D2F7FB2B0B58}" type="pres">
      <dgm:prSet presAssocID="{74D79045-6C3B-45E7-8B98-2DB0458575E2}" presName="parentText" presStyleLbl="node1" presStyleIdx="1" presStyleCnt="4" custScaleX="146839" custScaleY="250729">
        <dgm:presLayoutVars>
          <dgm:chMax val="0"/>
          <dgm:bulletEnabled val="1"/>
        </dgm:presLayoutVars>
      </dgm:prSet>
      <dgm:spPr/>
      <dgm:t>
        <a:bodyPr/>
        <a:lstStyle/>
        <a:p>
          <a:endParaRPr lang="es-AR"/>
        </a:p>
      </dgm:t>
    </dgm:pt>
    <dgm:pt modelId="{3E4CCE24-3F05-49F9-B5E5-1971F79904F5}" type="pres">
      <dgm:prSet presAssocID="{74D79045-6C3B-45E7-8B98-2DB0458575E2}" presName="negativeSpace" presStyleCnt="0"/>
      <dgm:spPr/>
    </dgm:pt>
    <dgm:pt modelId="{AAA77D71-3A55-44E4-BF17-7E6C14C58D81}" type="pres">
      <dgm:prSet presAssocID="{74D79045-6C3B-45E7-8B98-2DB0458575E2}" presName="childText" presStyleLbl="conFgAcc1" presStyleIdx="1" presStyleCnt="4">
        <dgm:presLayoutVars>
          <dgm:bulletEnabled val="1"/>
        </dgm:presLayoutVars>
      </dgm:prSet>
      <dgm:spPr/>
    </dgm:pt>
    <dgm:pt modelId="{3ACAAE57-5F70-4FA2-8E2F-C70D826C6DD4}" type="pres">
      <dgm:prSet presAssocID="{4E8DC561-B922-4109-9989-FD1F565E1206}" presName="spaceBetweenRectangles" presStyleCnt="0"/>
      <dgm:spPr/>
    </dgm:pt>
    <dgm:pt modelId="{7AD37C4A-A9EA-40AA-BAF1-20A78B85AD59}" type="pres">
      <dgm:prSet presAssocID="{6144D848-FC35-4AFE-8E85-811BE4F76970}" presName="parentLin" presStyleCnt="0"/>
      <dgm:spPr/>
    </dgm:pt>
    <dgm:pt modelId="{F28E3B3E-0F8B-4AD9-9A05-47E7DF572474}" type="pres">
      <dgm:prSet presAssocID="{6144D848-FC35-4AFE-8E85-811BE4F76970}" presName="parentLeftMargin" presStyleLbl="node1" presStyleIdx="1" presStyleCnt="4"/>
      <dgm:spPr/>
      <dgm:t>
        <a:bodyPr/>
        <a:lstStyle/>
        <a:p>
          <a:endParaRPr lang="es-AR"/>
        </a:p>
      </dgm:t>
    </dgm:pt>
    <dgm:pt modelId="{447A9BD8-4209-4FCB-9F35-B4201893CD3E}" type="pres">
      <dgm:prSet presAssocID="{6144D848-FC35-4AFE-8E85-811BE4F76970}" presName="parentText" presStyleLbl="node1" presStyleIdx="2" presStyleCnt="4" custScaleX="136035" custScaleY="198315" custLinFactX="28185" custLinFactNeighborX="100000" custLinFactNeighborY="13937">
        <dgm:presLayoutVars>
          <dgm:chMax val="0"/>
          <dgm:bulletEnabled val="1"/>
        </dgm:presLayoutVars>
      </dgm:prSet>
      <dgm:spPr/>
      <dgm:t>
        <a:bodyPr/>
        <a:lstStyle/>
        <a:p>
          <a:endParaRPr lang="es-AR"/>
        </a:p>
      </dgm:t>
    </dgm:pt>
    <dgm:pt modelId="{D168F2A0-DE94-403D-9A4E-15A9F044EFCF}" type="pres">
      <dgm:prSet presAssocID="{6144D848-FC35-4AFE-8E85-811BE4F76970}" presName="negativeSpace" presStyleCnt="0"/>
      <dgm:spPr/>
    </dgm:pt>
    <dgm:pt modelId="{C5D8F2F1-EC57-4556-AA39-B985AD916421}" type="pres">
      <dgm:prSet presAssocID="{6144D848-FC35-4AFE-8E85-811BE4F76970}" presName="childText" presStyleLbl="conFgAcc1" presStyleIdx="2" presStyleCnt="4">
        <dgm:presLayoutVars>
          <dgm:bulletEnabled val="1"/>
        </dgm:presLayoutVars>
      </dgm:prSet>
      <dgm:spPr/>
      <dgm:t>
        <a:bodyPr/>
        <a:lstStyle/>
        <a:p>
          <a:endParaRPr lang="en-US"/>
        </a:p>
      </dgm:t>
    </dgm:pt>
    <dgm:pt modelId="{F36DA179-1367-4C13-BD46-4F2ABCE86B8A}" type="pres">
      <dgm:prSet presAssocID="{2380B6AF-7665-420F-9E1F-157CA6B5CAD7}" presName="spaceBetweenRectangles" presStyleCnt="0"/>
      <dgm:spPr/>
    </dgm:pt>
    <dgm:pt modelId="{2B14F74A-81A0-465B-B344-1D742A1690CC}" type="pres">
      <dgm:prSet presAssocID="{98C006B9-F80F-4264-B091-B4DCCD28012D}" presName="parentLin" presStyleCnt="0"/>
      <dgm:spPr/>
    </dgm:pt>
    <dgm:pt modelId="{6D939EEA-EDE4-4F9C-86D8-E633883747B2}" type="pres">
      <dgm:prSet presAssocID="{98C006B9-F80F-4264-B091-B4DCCD28012D}" presName="parentLeftMargin" presStyleLbl="node1" presStyleIdx="2" presStyleCnt="4"/>
      <dgm:spPr/>
      <dgm:t>
        <a:bodyPr/>
        <a:lstStyle/>
        <a:p>
          <a:endParaRPr lang="es-AR"/>
        </a:p>
      </dgm:t>
    </dgm:pt>
    <dgm:pt modelId="{2F580002-0613-4685-BD35-D8AF3B8FE196}" type="pres">
      <dgm:prSet presAssocID="{98C006B9-F80F-4264-B091-B4DCCD28012D}" presName="parentText" presStyleLbl="node1" presStyleIdx="3" presStyleCnt="4" custScaleX="136808" custScaleY="195007" custLinFactX="29472" custLinFactNeighborX="100000" custLinFactNeighborY="1655">
        <dgm:presLayoutVars>
          <dgm:chMax val="0"/>
          <dgm:bulletEnabled val="1"/>
        </dgm:presLayoutVars>
      </dgm:prSet>
      <dgm:spPr/>
      <dgm:t>
        <a:bodyPr/>
        <a:lstStyle/>
        <a:p>
          <a:endParaRPr lang="es-AR"/>
        </a:p>
      </dgm:t>
    </dgm:pt>
    <dgm:pt modelId="{03FE4F1E-1002-4398-A495-E06FB8C6E1E0}" type="pres">
      <dgm:prSet presAssocID="{98C006B9-F80F-4264-B091-B4DCCD28012D}" presName="negativeSpace" presStyleCnt="0"/>
      <dgm:spPr/>
    </dgm:pt>
    <dgm:pt modelId="{D84D6846-4457-45BA-83CF-A26C84CEFCAF}" type="pres">
      <dgm:prSet presAssocID="{98C006B9-F80F-4264-B091-B4DCCD28012D}" presName="childText" presStyleLbl="conFgAcc1" presStyleIdx="3" presStyleCnt="4">
        <dgm:presLayoutVars>
          <dgm:bulletEnabled val="1"/>
        </dgm:presLayoutVars>
      </dgm:prSet>
      <dgm:spPr/>
    </dgm:pt>
  </dgm:ptLst>
  <dgm:cxnLst>
    <dgm:cxn modelId="{97ECF2B6-4EE4-42D8-A394-1E06189B4F4F}" srcId="{BE246436-190B-C043-B624-2367FFD151E1}" destId="{98C006B9-F80F-4264-B091-B4DCCD28012D}" srcOrd="3" destOrd="0" parTransId="{6233FEFF-A188-4B86-A712-A4B3AFF860DF}" sibTransId="{EE2227C7-AC14-4E49-A223-576E2FC83037}"/>
    <dgm:cxn modelId="{3A61BA3C-EC62-42F7-8A49-5250B459B375}" type="presOf" srcId="{6D6A41AE-22A5-4440-9069-9B7DA31D4875}" destId="{49745A46-CBEC-479A-9537-B63DF76733AA}" srcOrd="1" destOrd="0" presId="urn:microsoft.com/office/officeart/2005/8/layout/list1"/>
    <dgm:cxn modelId="{A991AFEE-CBAF-4156-85F7-2C6BB142E37F}" type="presOf" srcId="{BE246436-190B-C043-B624-2367FFD151E1}" destId="{AE5E0F38-F17C-2548-975F-7AA43CF5EFCC}" srcOrd="0" destOrd="0" presId="urn:microsoft.com/office/officeart/2005/8/layout/list1"/>
    <dgm:cxn modelId="{95BC23F2-E93D-455E-ABAC-8D0C1E6FFB47}" srcId="{BE246436-190B-C043-B624-2367FFD151E1}" destId="{74D79045-6C3B-45E7-8B98-2DB0458575E2}" srcOrd="1" destOrd="0" parTransId="{E625F241-6947-45AA-BAAA-34A1DBCD52A4}" sibTransId="{4E8DC561-B922-4109-9989-FD1F565E1206}"/>
    <dgm:cxn modelId="{A080C1B8-059D-44AA-AAE4-4E8624D1D359}" srcId="{BE246436-190B-C043-B624-2367FFD151E1}" destId="{6D6A41AE-22A5-4440-9069-9B7DA31D4875}" srcOrd="0" destOrd="0" parTransId="{DF4D0643-4AB9-4C85-990C-D6A6B2B6C5FC}" sibTransId="{BF83A9F5-3E53-4A98-B6C4-421777B1E2C4}"/>
    <dgm:cxn modelId="{23E1F136-4DD7-4560-981F-5CF6869DF4F9}" type="presOf" srcId="{98C006B9-F80F-4264-B091-B4DCCD28012D}" destId="{2F580002-0613-4685-BD35-D8AF3B8FE196}" srcOrd="1" destOrd="0" presId="urn:microsoft.com/office/officeart/2005/8/layout/list1"/>
    <dgm:cxn modelId="{6CD99974-A693-4DF0-9A95-22F455960F08}" type="presOf" srcId="{6144D848-FC35-4AFE-8E85-811BE4F76970}" destId="{447A9BD8-4209-4FCB-9F35-B4201893CD3E}" srcOrd="1" destOrd="0" presId="urn:microsoft.com/office/officeart/2005/8/layout/list1"/>
    <dgm:cxn modelId="{85E59053-90B3-4124-9204-C7B248D40168}" type="presOf" srcId="{98C006B9-F80F-4264-B091-B4DCCD28012D}" destId="{6D939EEA-EDE4-4F9C-86D8-E633883747B2}" srcOrd="0" destOrd="0" presId="urn:microsoft.com/office/officeart/2005/8/layout/list1"/>
    <dgm:cxn modelId="{2B3B91BA-C42A-4C3E-A06C-54D3C22C3DAF}" srcId="{BE246436-190B-C043-B624-2367FFD151E1}" destId="{6144D848-FC35-4AFE-8E85-811BE4F76970}" srcOrd="2" destOrd="0" parTransId="{5A424570-47BE-4321-BD5D-343EAB0642E9}" sibTransId="{2380B6AF-7665-420F-9E1F-157CA6B5CAD7}"/>
    <dgm:cxn modelId="{7BC5DB70-2D6B-44E8-B1F7-7A8EC0757A59}" type="presOf" srcId="{6D6A41AE-22A5-4440-9069-9B7DA31D4875}" destId="{22D74CD4-2A7B-45DC-92C7-866B79DE13C2}" srcOrd="0" destOrd="0" presId="urn:microsoft.com/office/officeart/2005/8/layout/list1"/>
    <dgm:cxn modelId="{AA4F54FC-EF16-4B5D-BE0D-C4614516B9B5}" type="presOf" srcId="{74D79045-6C3B-45E7-8B98-2DB0458575E2}" destId="{8BD6CF11-151D-46AE-B96D-3CA255CBAFD0}" srcOrd="0" destOrd="0" presId="urn:microsoft.com/office/officeart/2005/8/layout/list1"/>
    <dgm:cxn modelId="{28241E27-BDC1-4058-A53F-C6C0D1D9335B}" type="presOf" srcId="{74D79045-6C3B-45E7-8B98-2DB0458575E2}" destId="{71214008-EB45-463E-AE96-D2F7FB2B0B58}" srcOrd="1" destOrd="0" presId="urn:microsoft.com/office/officeart/2005/8/layout/list1"/>
    <dgm:cxn modelId="{403EC614-F6B1-45DF-A22A-514A23194A5F}" type="presOf" srcId="{6144D848-FC35-4AFE-8E85-811BE4F76970}" destId="{F28E3B3E-0F8B-4AD9-9A05-47E7DF572474}" srcOrd="0" destOrd="0" presId="urn:microsoft.com/office/officeart/2005/8/layout/list1"/>
    <dgm:cxn modelId="{C385A71A-8829-49EE-8C04-60AC8E859885}" type="presParOf" srcId="{AE5E0F38-F17C-2548-975F-7AA43CF5EFCC}" destId="{6F80D20E-9CDA-4726-B1A0-6F844054AD8B}" srcOrd="0" destOrd="0" presId="urn:microsoft.com/office/officeart/2005/8/layout/list1"/>
    <dgm:cxn modelId="{5C5F9719-A33D-4BE8-B554-1F3A2F50BDEC}" type="presParOf" srcId="{6F80D20E-9CDA-4726-B1A0-6F844054AD8B}" destId="{22D74CD4-2A7B-45DC-92C7-866B79DE13C2}" srcOrd="0" destOrd="0" presId="urn:microsoft.com/office/officeart/2005/8/layout/list1"/>
    <dgm:cxn modelId="{51AB9288-91E1-4692-83D4-2BD2ACFEA0EE}" type="presParOf" srcId="{6F80D20E-9CDA-4726-B1A0-6F844054AD8B}" destId="{49745A46-CBEC-479A-9537-B63DF76733AA}" srcOrd="1" destOrd="0" presId="urn:microsoft.com/office/officeart/2005/8/layout/list1"/>
    <dgm:cxn modelId="{9C43D29A-AF46-40EA-AAB0-233CB6D5597F}" type="presParOf" srcId="{AE5E0F38-F17C-2548-975F-7AA43CF5EFCC}" destId="{1AB59AE7-81F7-4814-BDCA-8F554A6DF6B1}" srcOrd="1" destOrd="0" presId="urn:microsoft.com/office/officeart/2005/8/layout/list1"/>
    <dgm:cxn modelId="{499FA46C-62FB-45E9-BC9C-F3E4BB10D895}" type="presParOf" srcId="{AE5E0F38-F17C-2548-975F-7AA43CF5EFCC}" destId="{FCC33BC1-52BE-4263-927F-28356805D8CB}" srcOrd="2" destOrd="0" presId="urn:microsoft.com/office/officeart/2005/8/layout/list1"/>
    <dgm:cxn modelId="{2FBF0861-0E8B-49D9-B52C-AD68F1E3AB33}" type="presParOf" srcId="{AE5E0F38-F17C-2548-975F-7AA43CF5EFCC}" destId="{BBF03029-12E0-4432-A0B1-DDB6F43220AF}" srcOrd="3" destOrd="0" presId="urn:microsoft.com/office/officeart/2005/8/layout/list1"/>
    <dgm:cxn modelId="{2ED42972-FC8A-4CF6-9CB0-A97A5D3F6E74}" type="presParOf" srcId="{AE5E0F38-F17C-2548-975F-7AA43CF5EFCC}" destId="{B09EF674-4AFC-491B-A3E8-699DB46098A8}" srcOrd="4" destOrd="0" presId="urn:microsoft.com/office/officeart/2005/8/layout/list1"/>
    <dgm:cxn modelId="{7AC810DD-C611-484A-BA8D-915C48513E2E}" type="presParOf" srcId="{B09EF674-4AFC-491B-A3E8-699DB46098A8}" destId="{8BD6CF11-151D-46AE-B96D-3CA255CBAFD0}" srcOrd="0" destOrd="0" presId="urn:microsoft.com/office/officeart/2005/8/layout/list1"/>
    <dgm:cxn modelId="{EB8A3531-807E-4E8F-A832-C3017F594202}" type="presParOf" srcId="{B09EF674-4AFC-491B-A3E8-699DB46098A8}" destId="{71214008-EB45-463E-AE96-D2F7FB2B0B58}" srcOrd="1" destOrd="0" presId="urn:microsoft.com/office/officeart/2005/8/layout/list1"/>
    <dgm:cxn modelId="{8031F6D6-21DC-4CF3-AA84-A1CD4C0F8287}" type="presParOf" srcId="{AE5E0F38-F17C-2548-975F-7AA43CF5EFCC}" destId="{3E4CCE24-3F05-49F9-B5E5-1971F79904F5}" srcOrd="5" destOrd="0" presId="urn:microsoft.com/office/officeart/2005/8/layout/list1"/>
    <dgm:cxn modelId="{9ADF4734-AEC6-4F21-A396-08C0236B5FAF}" type="presParOf" srcId="{AE5E0F38-F17C-2548-975F-7AA43CF5EFCC}" destId="{AAA77D71-3A55-44E4-BF17-7E6C14C58D81}" srcOrd="6" destOrd="0" presId="urn:microsoft.com/office/officeart/2005/8/layout/list1"/>
    <dgm:cxn modelId="{30EF254F-EDCC-4AAC-AB4E-A9EBB6DCD91D}" type="presParOf" srcId="{AE5E0F38-F17C-2548-975F-7AA43CF5EFCC}" destId="{3ACAAE57-5F70-4FA2-8E2F-C70D826C6DD4}" srcOrd="7" destOrd="0" presId="urn:microsoft.com/office/officeart/2005/8/layout/list1"/>
    <dgm:cxn modelId="{3E87AB9C-9E17-4464-884E-E723D9F1AC3F}" type="presParOf" srcId="{AE5E0F38-F17C-2548-975F-7AA43CF5EFCC}" destId="{7AD37C4A-A9EA-40AA-BAF1-20A78B85AD59}" srcOrd="8" destOrd="0" presId="urn:microsoft.com/office/officeart/2005/8/layout/list1"/>
    <dgm:cxn modelId="{18A2EA88-4128-4CDB-A18E-41730E40F6DD}" type="presParOf" srcId="{7AD37C4A-A9EA-40AA-BAF1-20A78B85AD59}" destId="{F28E3B3E-0F8B-4AD9-9A05-47E7DF572474}" srcOrd="0" destOrd="0" presId="urn:microsoft.com/office/officeart/2005/8/layout/list1"/>
    <dgm:cxn modelId="{2DC5DE63-A529-40B6-8AD4-8D10F03B2CAA}" type="presParOf" srcId="{7AD37C4A-A9EA-40AA-BAF1-20A78B85AD59}" destId="{447A9BD8-4209-4FCB-9F35-B4201893CD3E}" srcOrd="1" destOrd="0" presId="urn:microsoft.com/office/officeart/2005/8/layout/list1"/>
    <dgm:cxn modelId="{0658D214-E363-48E1-AA1C-EF84944AAAC1}" type="presParOf" srcId="{AE5E0F38-F17C-2548-975F-7AA43CF5EFCC}" destId="{D168F2A0-DE94-403D-9A4E-15A9F044EFCF}" srcOrd="9" destOrd="0" presId="urn:microsoft.com/office/officeart/2005/8/layout/list1"/>
    <dgm:cxn modelId="{FD96BD3B-7BAE-4C33-822F-B4D85807E294}" type="presParOf" srcId="{AE5E0F38-F17C-2548-975F-7AA43CF5EFCC}" destId="{C5D8F2F1-EC57-4556-AA39-B985AD916421}" srcOrd="10" destOrd="0" presId="urn:microsoft.com/office/officeart/2005/8/layout/list1"/>
    <dgm:cxn modelId="{B51409C0-FF9D-44AE-B2DB-A6E734011336}" type="presParOf" srcId="{AE5E0F38-F17C-2548-975F-7AA43CF5EFCC}" destId="{F36DA179-1367-4C13-BD46-4F2ABCE86B8A}" srcOrd="11" destOrd="0" presId="urn:microsoft.com/office/officeart/2005/8/layout/list1"/>
    <dgm:cxn modelId="{7C148002-B8BE-4372-877B-81C6E3106F7B}" type="presParOf" srcId="{AE5E0F38-F17C-2548-975F-7AA43CF5EFCC}" destId="{2B14F74A-81A0-465B-B344-1D742A1690CC}" srcOrd="12" destOrd="0" presId="urn:microsoft.com/office/officeart/2005/8/layout/list1"/>
    <dgm:cxn modelId="{4B06B1D9-4E96-4751-9BB2-DAF3DC3C5C09}" type="presParOf" srcId="{2B14F74A-81A0-465B-B344-1D742A1690CC}" destId="{6D939EEA-EDE4-4F9C-86D8-E633883747B2}" srcOrd="0" destOrd="0" presId="urn:microsoft.com/office/officeart/2005/8/layout/list1"/>
    <dgm:cxn modelId="{5DD20BD8-1147-466C-B7FE-1723027C2B09}" type="presParOf" srcId="{2B14F74A-81A0-465B-B344-1D742A1690CC}" destId="{2F580002-0613-4685-BD35-D8AF3B8FE196}" srcOrd="1" destOrd="0" presId="urn:microsoft.com/office/officeart/2005/8/layout/list1"/>
    <dgm:cxn modelId="{23BFA24C-2B37-42F9-98DB-E98657D0B5FF}" type="presParOf" srcId="{AE5E0F38-F17C-2548-975F-7AA43CF5EFCC}" destId="{03FE4F1E-1002-4398-A495-E06FB8C6E1E0}" srcOrd="13" destOrd="0" presId="urn:microsoft.com/office/officeart/2005/8/layout/list1"/>
    <dgm:cxn modelId="{02DAE0FA-5343-43AD-8D7A-834951D94073}" type="presParOf" srcId="{AE5E0F38-F17C-2548-975F-7AA43CF5EFCC}" destId="{D84D6846-4457-45BA-83CF-A26C84CEFCAF}"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b="1" noProof="0" dirty="0" smtClean="0">
              <a:solidFill>
                <a:schemeClr val="tx1"/>
              </a:solidFill>
              <a:latin typeface="Century Gothic" pitchFamily="34" charset="0"/>
            </a:rPr>
            <a:t>Scale economies in demand </a:t>
          </a:r>
          <a:r>
            <a:rPr lang="en-US" sz="1800" noProof="0" dirty="0" smtClean="0">
              <a:solidFill>
                <a:schemeClr val="tx1"/>
              </a:solidFill>
              <a:latin typeface="Century Gothic" pitchFamily="34" charset="0"/>
            </a:rPr>
            <a:t>(direct or indirect network effects) that limit the market to one firm.</a:t>
          </a:r>
        </a:p>
      </dgm:t>
    </dgm:pt>
    <dgm:pt modelId="{DF4D0643-4AB9-4C85-990C-D6A6B2B6C5FC}" type="parTrans" cxnId="{A080C1B8-059D-44AA-AAE4-4E8624D1D359}">
      <dgm:prSet/>
      <dgm:spPr/>
      <dgm:t>
        <a:bodyPr/>
        <a:lstStyle/>
        <a:p>
          <a:endParaRPr lang="en-US" sz="1800" noProof="0">
            <a:solidFill>
              <a:schemeClr val="tx1"/>
            </a:solidFill>
            <a:latin typeface="Century Gothic" pitchFamily="34" charset="0"/>
          </a:endParaRPr>
        </a:p>
      </dgm:t>
    </dgm:pt>
    <dgm:pt modelId="{BF83A9F5-3E53-4A98-B6C4-421777B1E2C4}" type="sibTrans" cxnId="{A080C1B8-059D-44AA-AAE4-4E8624D1D359}">
      <dgm:prSet/>
      <dgm:spPr/>
      <dgm:t>
        <a:bodyPr/>
        <a:lstStyle/>
        <a:p>
          <a:endParaRPr lang="en-US" sz="1800" noProof="0">
            <a:solidFill>
              <a:schemeClr val="tx1"/>
            </a:solidFill>
            <a:latin typeface="Century Gothic" pitchFamily="34" charset="0"/>
          </a:endParaRPr>
        </a:p>
      </dgm:t>
    </dgm:pt>
    <dgm:pt modelId="{7C347294-525E-4ECB-B08D-EBE365B60C55}">
      <dgm:prSet custT="1"/>
      <dgm:spPr/>
      <dgm:t>
        <a:bodyPr/>
        <a:lstStyle/>
        <a:p>
          <a:r>
            <a:rPr lang="en-US" sz="1800" b="1" noProof="0" dirty="0" smtClean="0">
              <a:solidFill>
                <a:schemeClr val="tx1"/>
              </a:solidFill>
              <a:latin typeface="Century Gothic" pitchFamily="34" charset="0"/>
            </a:rPr>
            <a:t>Other economic “barriers” </a:t>
          </a:r>
          <a:r>
            <a:rPr lang="en-US" sz="1800" noProof="0" dirty="0" smtClean="0">
              <a:solidFill>
                <a:schemeClr val="tx1"/>
              </a:solidFill>
              <a:latin typeface="Century Gothic" pitchFamily="34" charset="0"/>
            </a:rPr>
            <a:t>to entry such as brand image created through advertisement investments.</a:t>
          </a:r>
          <a:endParaRPr lang="en-US" sz="1800" noProof="0" dirty="0">
            <a:solidFill>
              <a:schemeClr val="tx1"/>
            </a:solidFill>
            <a:latin typeface="Century Gothic" pitchFamily="34" charset="0"/>
          </a:endParaRPr>
        </a:p>
      </dgm:t>
    </dgm:pt>
    <dgm:pt modelId="{78193694-C400-49DD-B992-2BF7758AFCAE}" type="parTrans" cxnId="{B5BDAFF9-D425-4BED-9875-6C28B3412801}">
      <dgm:prSet/>
      <dgm:spPr/>
      <dgm:t>
        <a:bodyPr/>
        <a:lstStyle/>
        <a:p>
          <a:endParaRPr lang="en-US" sz="1800" noProof="0">
            <a:solidFill>
              <a:schemeClr val="tx1"/>
            </a:solidFill>
            <a:latin typeface="Century Gothic" pitchFamily="34" charset="0"/>
          </a:endParaRPr>
        </a:p>
      </dgm:t>
    </dgm:pt>
    <dgm:pt modelId="{30672C0B-3E6D-4784-AC46-2E76BDB80CFF}" type="sibTrans" cxnId="{B5BDAFF9-D425-4BED-9875-6C28B3412801}">
      <dgm:prSet/>
      <dgm:spPr/>
      <dgm:t>
        <a:bodyPr/>
        <a:lstStyle/>
        <a:p>
          <a:endParaRPr lang="en-US" sz="1800" noProof="0">
            <a:solidFill>
              <a:schemeClr val="tx1"/>
            </a:solidFill>
            <a:latin typeface="Century Gothic" pitchFamily="34" charset="0"/>
          </a:endParaRPr>
        </a:p>
      </dgm:t>
    </dgm:pt>
    <dgm:pt modelId="{E8DBECAC-18A0-4438-ADFD-6E08FDD98B38}">
      <dgm:prSet custT="1"/>
      <dgm:spPr/>
      <dgm:t>
        <a:bodyPr/>
        <a:lstStyle/>
        <a:p>
          <a:r>
            <a:rPr lang="en-US" sz="1800" b="1" noProof="0" dirty="0" smtClean="0">
              <a:solidFill>
                <a:schemeClr val="tx1"/>
              </a:solidFill>
              <a:latin typeface="Century Gothic" pitchFamily="34" charset="0"/>
            </a:rPr>
            <a:t>Legal barriers </a:t>
          </a:r>
          <a:r>
            <a:rPr lang="en-US" sz="1800" b="0" noProof="0" dirty="0" smtClean="0">
              <a:solidFill>
                <a:schemeClr val="tx1"/>
              </a:solidFill>
              <a:latin typeface="Century Gothic" pitchFamily="34" charset="0"/>
            </a:rPr>
            <a:t>to entry, including licensing, concessions, regulations that favor an incumbent or restrict the number of potential entrants in a market.</a:t>
          </a:r>
          <a:endParaRPr lang="en-US" sz="1800" noProof="0" dirty="0">
            <a:solidFill>
              <a:schemeClr val="tx1"/>
            </a:solidFill>
            <a:latin typeface="Century Gothic" pitchFamily="34" charset="0"/>
          </a:endParaRPr>
        </a:p>
      </dgm:t>
    </dgm:pt>
    <dgm:pt modelId="{A85ABB7D-ADBB-4CCA-8189-C01418B9F11E}" type="parTrans" cxnId="{C12A9D27-64CC-4ABF-A233-A7DCFF7C8385}">
      <dgm:prSet/>
      <dgm:spPr/>
      <dgm:t>
        <a:bodyPr/>
        <a:lstStyle/>
        <a:p>
          <a:endParaRPr lang="en-US" sz="1800" noProof="0">
            <a:solidFill>
              <a:schemeClr val="tx1"/>
            </a:solidFill>
            <a:latin typeface="Century Gothic" pitchFamily="34" charset="0"/>
          </a:endParaRPr>
        </a:p>
      </dgm:t>
    </dgm:pt>
    <dgm:pt modelId="{D10A2491-43A1-4147-9C93-376BADCE5B0A}" type="sibTrans" cxnId="{C12A9D27-64CC-4ABF-A233-A7DCFF7C8385}">
      <dgm:prSet/>
      <dgm:spPr/>
      <dgm:t>
        <a:bodyPr/>
        <a:lstStyle/>
        <a:p>
          <a:endParaRPr lang="en-US" sz="1800" noProof="0">
            <a:solidFill>
              <a:schemeClr val="tx1"/>
            </a:solidFill>
            <a:latin typeface="Century Gothic" pitchFamily="34" charset="0"/>
          </a:endParaRPr>
        </a:p>
      </dgm:t>
    </dgm:pt>
    <dgm:pt modelId="{86055852-4E52-2A4F-94E1-425A607D6A97}">
      <dgm:prSet custT="1"/>
      <dgm:spPr/>
      <dgm:t>
        <a:bodyPr/>
        <a:lstStyle/>
        <a:p>
          <a:r>
            <a:rPr lang="en-US" sz="1800" b="1" noProof="0" dirty="0" smtClean="0">
              <a:solidFill>
                <a:schemeClr val="tx1"/>
              </a:solidFill>
              <a:latin typeface="Century Gothic" pitchFamily="34" charset="0"/>
            </a:rPr>
            <a:t>Anticompetitive behavior </a:t>
          </a:r>
          <a:r>
            <a:rPr lang="en-US" sz="1800" noProof="0" dirty="0" smtClean="0">
              <a:solidFill>
                <a:schemeClr val="tx1"/>
              </a:solidFill>
              <a:latin typeface="Century Gothic" pitchFamily="34" charset="0"/>
            </a:rPr>
            <a:t>including predatory tactics, bid rigging, market-allocation agreements, etc.</a:t>
          </a:r>
          <a:endParaRPr lang="en-US" sz="1800" noProof="0" dirty="0">
            <a:solidFill>
              <a:schemeClr val="tx1"/>
            </a:solidFill>
            <a:latin typeface="Century Gothic" pitchFamily="34" charset="0"/>
          </a:endParaRPr>
        </a:p>
      </dgm:t>
    </dgm:pt>
    <dgm:pt modelId="{4FD29728-D381-B448-8B84-EA8BB3406040}" type="parTrans" cxnId="{56A1B6B8-A703-374E-961C-AB145E4C6981}">
      <dgm:prSet/>
      <dgm:spPr/>
      <dgm:t>
        <a:bodyPr/>
        <a:lstStyle/>
        <a:p>
          <a:endParaRPr lang="en-US"/>
        </a:p>
      </dgm:t>
    </dgm:pt>
    <dgm:pt modelId="{B1AA4FD0-929A-3E4B-89DE-2AE5B903474B}" type="sibTrans" cxnId="{56A1B6B8-A703-374E-961C-AB145E4C6981}">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4"/>
      <dgm:spPr/>
      <dgm:t>
        <a:bodyPr/>
        <a:lstStyle/>
        <a:p>
          <a:endParaRPr lang="es-AR"/>
        </a:p>
      </dgm:t>
    </dgm:pt>
    <dgm:pt modelId="{49745A46-CBEC-479A-9537-B63DF76733AA}" type="pres">
      <dgm:prSet presAssocID="{6D6A41AE-22A5-4440-9069-9B7DA31D4875}" presName="parentText" presStyleLbl="node1" presStyleIdx="0" presStyleCnt="4" custScaleX="133847" custScaleY="175307" custLinFactX="12741" custLinFactNeighborX="100000" custLinFactNeighborY="8334">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4">
        <dgm:presLayoutVars>
          <dgm:bulletEnabled val="1"/>
        </dgm:presLayoutVars>
      </dgm:prSet>
      <dgm:spPr/>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4"/>
      <dgm:spPr/>
      <dgm:t>
        <a:bodyPr/>
        <a:lstStyle/>
        <a:p>
          <a:endParaRPr lang="es-AR"/>
        </a:p>
      </dgm:t>
    </dgm:pt>
    <dgm:pt modelId="{7BF0F208-DDA2-438E-A7D3-2BA966E14F20}" type="pres">
      <dgm:prSet presAssocID="{7C347294-525E-4ECB-B08D-EBE365B60C55}" presName="parentText" presStyleLbl="node1" presStyleIdx="1" presStyleCnt="4" custScaleX="133370" custScaleY="163809" custLinFactX="20463" custLinFactNeighborX="100000" custLinFactNeighborY="12093">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4">
        <dgm:presLayoutVars>
          <dgm:bulletEnabled val="1"/>
        </dgm:presLayoutVars>
      </dgm:prSet>
      <dgm:spPr/>
      <dgm:t>
        <a:bodyPr/>
        <a:lstStyle/>
        <a:p>
          <a:endParaRPr lang="en-US"/>
        </a:p>
      </dgm:t>
    </dgm:pt>
    <dgm:pt modelId="{0D01E1F7-C3EB-4EAC-A845-8600C39654F5}" type="pres">
      <dgm:prSet presAssocID="{30672C0B-3E6D-4784-AC46-2E76BDB80CFF}" presName="spaceBetweenRectangles" presStyleCnt="0"/>
      <dgm:spPr/>
    </dgm:pt>
    <dgm:pt modelId="{2FE043ED-BCA9-4B97-BFD1-160FA2B5742E}" type="pres">
      <dgm:prSet presAssocID="{E8DBECAC-18A0-4438-ADFD-6E08FDD98B38}" presName="parentLin" presStyleCnt="0"/>
      <dgm:spPr/>
    </dgm:pt>
    <dgm:pt modelId="{C4E27CB1-9E23-4144-AD58-7C364FF5106F}" type="pres">
      <dgm:prSet presAssocID="{E8DBECAC-18A0-4438-ADFD-6E08FDD98B38}" presName="parentLeftMargin" presStyleLbl="node1" presStyleIdx="1" presStyleCnt="4"/>
      <dgm:spPr/>
      <dgm:t>
        <a:bodyPr/>
        <a:lstStyle/>
        <a:p>
          <a:endParaRPr lang="es-AR"/>
        </a:p>
      </dgm:t>
    </dgm:pt>
    <dgm:pt modelId="{1882A159-CDEB-4A39-8277-0EB86426B462}" type="pres">
      <dgm:prSet presAssocID="{E8DBECAC-18A0-4438-ADFD-6E08FDD98B38}" presName="parentText" presStyleLbl="node1" presStyleIdx="2" presStyleCnt="4" custScaleX="134235" custScaleY="167925" custLinFactX="28185" custLinFactNeighborX="100000" custLinFactNeighborY="-2033">
        <dgm:presLayoutVars>
          <dgm:chMax val="0"/>
          <dgm:bulletEnabled val="1"/>
        </dgm:presLayoutVars>
      </dgm:prSet>
      <dgm:spPr/>
      <dgm:t>
        <a:bodyPr/>
        <a:lstStyle/>
        <a:p>
          <a:endParaRPr lang="es-AR"/>
        </a:p>
      </dgm:t>
    </dgm:pt>
    <dgm:pt modelId="{362B6EA2-6897-4BA1-8DBE-989B1F390FA5}" type="pres">
      <dgm:prSet presAssocID="{E8DBECAC-18A0-4438-ADFD-6E08FDD98B38}" presName="negativeSpace" presStyleCnt="0"/>
      <dgm:spPr/>
    </dgm:pt>
    <dgm:pt modelId="{87C7EA9A-0099-49DE-BCDC-FA1F553F9354}" type="pres">
      <dgm:prSet presAssocID="{E8DBECAC-18A0-4438-ADFD-6E08FDD98B38}" presName="childText" presStyleLbl="conFgAcc1" presStyleIdx="2" presStyleCnt="4">
        <dgm:presLayoutVars>
          <dgm:bulletEnabled val="1"/>
        </dgm:presLayoutVars>
      </dgm:prSet>
      <dgm:spPr/>
    </dgm:pt>
    <dgm:pt modelId="{9DB36C4C-6332-B247-A38D-B715BFCA9D5C}" type="pres">
      <dgm:prSet presAssocID="{D10A2491-43A1-4147-9C93-376BADCE5B0A}" presName="spaceBetweenRectangles" presStyleCnt="0"/>
      <dgm:spPr/>
    </dgm:pt>
    <dgm:pt modelId="{DCBD418E-CFE8-594B-8383-A8B182243626}" type="pres">
      <dgm:prSet presAssocID="{86055852-4E52-2A4F-94E1-425A607D6A97}" presName="parentLin" presStyleCnt="0"/>
      <dgm:spPr/>
    </dgm:pt>
    <dgm:pt modelId="{1ED900B5-6361-CB48-A3D5-94BB47B1A283}" type="pres">
      <dgm:prSet presAssocID="{86055852-4E52-2A4F-94E1-425A607D6A97}" presName="parentLeftMargin" presStyleLbl="node1" presStyleIdx="2" presStyleCnt="4" custScaleX="134235" custScaleY="167925" custLinFactX="28185" custLinFactNeighborX="100000" custLinFactNeighborY="-2033"/>
      <dgm:spPr/>
      <dgm:t>
        <a:bodyPr/>
        <a:lstStyle/>
        <a:p>
          <a:endParaRPr lang="en-US"/>
        </a:p>
      </dgm:t>
    </dgm:pt>
    <dgm:pt modelId="{6289A9FE-9510-224C-BB4F-567B508BF721}" type="pres">
      <dgm:prSet presAssocID="{86055852-4E52-2A4F-94E1-425A607D6A97}" presName="parentText" presStyleLbl="node1" presStyleIdx="3" presStyleCnt="4" custScaleX="142857" custScaleY="164790">
        <dgm:presLayoutVars>
          <dgm:chMax val="0"/>
          <dgm:bulletEnabled val="1"/>
        </dgm:presLayoutVars>
      </dgm:prSet>
      <dgm:spPr/>
      <dgm:t>
        <a:bodyPr/>
        <a:lstStyle/>
        <a:p>
          <a:endParaRPr lang="en-US"/>
        </a:p>
      </dgm:t>
    </dgm:pt>
    <dgm:pt modelId="{3A2A0B1A-88D9-AE46-986C-E0D559C21DCB}" type="pres">
      <dgm:prSet presAssocID="{86055852-4E52-2A4F-94E1-425A607D6A97}" presName="negativeSpace" presStyleCnt="0"/>
      <dgm:spPr/>
    </dgm:pt>
    <dgm:pt modelId="{C192512C-8D33-5A40-A055-371E2B1F0FCE}" type="pres">
      <dgm:prSet presAssocID="{86055852-4E52-2A4F-94E1-425A607D6A97}" presName="childText" presStyleLbl="conFgAcc1" presStyleIdx="3" presStyleCnt="4">
        <dgm:presLayoutVars>
          <dgm:bulletEnabled val="1"/>
        </dgm:presLayoutVars>
      </dgm:prSet>
      <dgm:spPr/>
    </dgm:pt>
  </dgm:ptLst>
  <dgm:cxnLst>
    <dgm:cxn modelId="{C12A9D27-64CC-4ABF-A233-A7DCFF7C8385}" srcId="{BE246436-190B-C043-B624-2367FFD151E1}" destId="{E8DBECAC-18A0-4438-ADFD-6E08FDD98B38}" srcOrd="2" destOrd="0" parTransId="{A85ABB7D-ADBB-4CCA-8189-C01418B9F11E}" sibTransId="{D10A2491-43A1-4147-9C93-376BADCE5B0A}"/>
    <dgm:cxn modelId="{56A1B6B8-A703-374E-961C-AB145E4C6981}" srcId="{BE246436-190B-C043-B624-2367FFD151E1}" destId="{86055852-4E52-2A4F-94E1-425A607D6A97}" srcOrd="3" destOrd="0" parTransId="{4FD29728-D381-B448-8B84-EA8BB3406040}" sibTransId="{B1AA4FD0-929A-3E4B-89DE-2AE5B903474B}"/>
    <dgm:cxn modelId="{A080C1B8-059D-44AA-AAE4-4E8624D1D359}" srcId="{BE246436-190B-C043-B624-2367FFD151E1}" destId="{6D6A41AE-22A5-4440-9069-9B7DA31D4875}" srcOrd="0" destOrd="0" parTransId="{DF4D0643-4AB9-4C85-990C-D6A6B2B6C5FC}" sibTransId="{BF83A9F5-3E53-4A98-B6C4-421777B1E2C4}"/>
    <dgm:cxn modelId="{E486B892-B7F9-4AE2-8E93-05B311673852}" type="presOf" srcId="{E8DBECAC-18A0-4438-ADFD-6E08FDD98B38}" destId="{1882A159-CDEB-4A39-8277-0EB86426B462}" srcOrd="1" destOrd="0" presId="urn:microsoft.com/office/officeart/2005/8/layout/list1"/>
    <dgm:cxn modelId="{B5BDAFF9-D425-4BED-9875-6C28B3412801}" srcId="{BE246436-190B-C043-B624-2367FFD151E1}" destId="{7C347294-525E-4ECB-B08D-EBE365B60C55}" srcOrd="1" destOrd="0" parTransId="{78193694-C400-49DD-B992-2BF7758AFCAE}" sibTransId="{30672C0B-3E6D-4784-AC46-2E76BDB80CFF}"/>
    <dgm:cxn modelId="{B7EEEBFF-33DF-4709-A8C4-7AB713627C11}" type="presOf" srcId="{6D6A41AE-22A5-4440-9069-9B7DA31D4875}" destId="{22D74CD4-2A7B-45DC-92C7-866B79DE13C2}" srcOrd="0" destOrd="0" presId="urn:microsoft.com/office/officeart/2005/8/layout/list1"/>
    <dgm:cxn modelId="{E7BDE871-1C28-4FAB-B1C2-9707996EC571}" type="presOf" srcId="{E8DBECAC-18A0-4438-ADFD-6E08FDD98B38}" destId="{C4E27CB1-9E23-4144-AD58-7C364FF5106F}" srcOrd="0" destOrd="0" presId="urn:microsoft.com/office/officeart/2005/8/layout/list1"/>
    <dgm:cxn modelId="{4FF836E7-25A7-F44E-842C-790929954F71}" type="presOf" srcId="{86055852-4E52-2A4F-94E1-425A607D6A97}" destId="{1ED900B5-6361-CB48-A3D5-94BB47B1A283}" srcOrd="0" destOrd="0" presId="urn:microsoft.com/office/officeart/2005/8/layout/list1"/>
    <dgm:cxn modelId="{51556DF7-28AF-C449-95A6-07EEE838ECDA}" type="presOf" srcId="{86055852-4E52-2A4F-94E1-425A607D6A97}" destId="{6289A9FE-9510-224C-BB4F-567B508BF721}" srcOrd="1" destOrd="0" presId="urn:microsoft.com/office/officeart/2005/8/layout/list1"/>
    <dgm:cxn modelId="{55B2EE59-20BC-43C0-AD27-7EA19B7DCA2A}" type="presOf" srcId="{6D6A41AE-22A5-4440-9069-9B7DA31D4875}" destId="{49745A46-CBEC-479A-9537-B63DF76733AA}" srcOrd="1" destOrd="0" presId="urn:microsoft.com/office/officeart/2005/8/layout/list1"/>
    <dgm:cxn modelId="{EB51E86F-612B-4A89-B0E9-AA9107008EDB}" type="presOf" srcId="{BE246436-190B-C043-B624-2367FFD151E1}" destId="{AE5E0F38-F17C-2548-975F-7AA43CF5EFCC}" srcOrd="0" destOrd="0" presId="urn:microsoft.com/office/officeart/2005/8/layout/list1"/>
    <dgm:cxn modelId="{21682AF5-AA4D-4CC0-B3EA-D57ECF754634}" type="presOf" srcId="{7C347294-525E-4ECB-B08D-EBE365B60C55}" destId="{7BF0F208-DDA2-438E-A7D3-2BA966E14F20}" srcOrd="1" destOrd="0" presId="urn:microsoft.com/office/officeart/2005/8/layout/list1"/>
    <dgm:cxn modelId="{C683B47F-88BE-4393-B8A1-AA6D2B781DE5}" type="presOf" srcId="{7C347294-525E-4ECB-B08D-EBE365B60C55}" destId="{6E1E7DD7-B6A5-43D4-B8EB-2C32292EB878}" srcOrd="0" destOrd="0" presId="urn:microsoft.com/office/officeart/2005/8/layout/list1"/>
    <dgm:cxn modelId="{8CF32BAD-6746-43A8-8E4E-311981B169B6}" type="presParOf" srcId="{AE5E0F38-F17C-2548-975F-7AA43CF5EFCC}" destId="{6F80D20E-9CDA-4726-B1A0-6F844054AD8B}" srcOrd="0" destOrd="0" presId="urn:microsoft.com/office/officeart/2005/8/layout/list1"/>
    <dgm:cxn modelId="{D658CA2F-BD8F-4236-9B7D-1033DE009F60}" type="presParOf" srcId="{6F80D20E-9CDA-4726-B1A0-6F844054AD8B}" destId="{22D74CD4-2A7B-45DC-92C7-866B79DE13C2}" srcOrd="0" destOrd="0" presId="urn:microsoft.com/office/officeart/2005/8/layout/list1"/>
    <dgm:cxn modelId="{372BA360-E04A-425E-9000-D36B68588080}" type="presParOf" srcId="{6F80D20E-9CDA-4726-B1A0-6F844054AD8B}" destId="{49745A46-CBEC-479A-9537-B63DF76733AA}" srcOrd="1" destOrd="0" presId="urn:microsoft.com/office/officeart/2005/8/layout/list1"/>
    <dgm:cxn modelId="{84863D7E-1DE6-4DF2-9908-3AF8DBC106DB}" type="presParOf" srcId="{AE5E0F38-F17C-2548-975F-7AA43CF5EFCC}" destId="{1AB59AE7-81F7-4814-BDCA-8F554A6DF6B1}" srcOrd="1" destOrd="0" presId="urn:microsoft.com/office/officeart/2005/8/layout/list1"/>
    <dgm:cxn modelId="{5AAD5D37-FF0F-419B-8E3F-1E0FEAD678B6}" type="presParOf" srcId="{AE5E0F38-F17C-2548-975F-7AA43CF5EFCC}" destId="{FCC33BC1-52BE-4263-927F-28356805D8CB}" srcOrd="2" destOrd="0" presId="urn:microsoft.com/office/officeart/2005/8/layout/list1"/>
    <dgm:cxn modelId="{F87D22BB-1E71-4CFA-80CB-9598B1CAD979}" type="presParOf" srcId="{AE5E0F38-F17C-2548-975F-7AA43CF5EFCC}" destId="{BBF03029-12E0-4432-A0B1-DDB6F43220AF}" srcOrd="3" destOrd="0" presId="urn:microsoft.com/office/officeart/2005/8/layout/list1"/>
    <dgm:cxn modelId="{EE0343D7-8B6D-419F-AC07-F75B3F757F96}" type="presParOf" srcId="{AE5E0F38-F17C-2548-975F-7AA43CF5EFCC}" destId="{8BAC6368-CE7C-44BE-9808-82299282CFC1}" srcOrd="4" destOrd="0" presId="urn:microsoft.com/office/officeart/2005/8/layout/list1"/>
    <dgm:cxn modelId="{831A2BF0-781E-471B-B3E8-1F374245E30E}" type="presParOf" srcId="{8BAC6368-CE7C-44BE-9808-82299282CFC1}" destId="{6E1E7DD7-B6A5-43D4-B8EB-2C32292EB878}" srcOrd="0" destOrd="0" presId="urn:microsoft.com/office/officeart/2005/8/layout/list1"/>
    <dgm:cxn modelId="{F86E97B3-08AF-48D3-BE70-D7C4D8CAE03A}" type="presParOf" srcId="{8BAC6368-CE7C-44BE-9808-82299282CFC1}" destId="{7BF0F208-DDA2-438E-A7D3-2BA966E14F20}" srcOrd="1" destOrd="0" presId="urn:microsoft.com/office/officeart/2005/8/layout/list1"/>
    <dgm:cxn modelId="{6CF235FD-8453-4B78-9EE8-FA45A3835A73}" type="presParOf" srcId="{AE5E0F38-F17C-2548-975F-7AA43CF5EFCC}" destId="{5967E0FB-3142-46F2-8A2E-DD56FE952DD8}" srcOrd="5" destOrd="0" presId="urn:microsoft.com/office/officeart/2005/8/layout/list1"/>
    <dgm:cxn modelId="{D2561786-6E40-481B-8D5D-5E657C41E488}" type="presParOf" srcId="{AE5E0F38-F17C-2548-975F-7AA43CF5EFCC}" destId="{43A24D7C-7A2A-4DB0-9574-F4009C4203CE}" srcOrd="6" destOrd="0" presId="urn:microsoft.com/office/officeart/2005/8/layout/list1"/>
    <dgm:cxn modelId="{9949EB22-2270-40F3-ACF5-335A77244456}" type="presParOf" srcId="{AE5E0F38-F17C-2548-975F-7AA43CF5EFCC}" destId="{0D01E1F7-C3EB-4EAC-A845-8600C39654F5}" srcOrd="7" destOrd="0" presId="urn:microsoft.com/office/officeart/2005/8/layout/list1"/>
    <dgm:cxn modelId="{664ED8B7-1BF5-4553-BF86-889CAD116D05}" type="presParOf" srcId="{AE5E0F38-F17C-2548-975F-7AA43CF5EFCC}" destId="{2FE043ED-BCA9-4B97-BFD1-160FA2B5742E}" srcOrd="8" destOrd="0" presId="urn:microsoft.com/office/officeart/2005/8/layout/list1"/>
    <dgm:cxn modelId="{EABA3037-E904-4497-B1EC-C3FC815CC936}" type="presParOf" srcId="{2FE043ED-BCA9-4B97-BFD1-160FA2B5742E}" destId="{C4E27CB1-9E23-4144-AD58-7C364FF5106F}" srcOrd="0" destOrd="0" presId="urn:microsoft.com/office/officeart/2005/8/layout/list1"/>
    <dgm:cxn modelId="{15A72A54-480E-484D-92B7-323EBCA09EAE}" type="presParOf" srcId="{2FE043ED-BCA9-4B97-BFD1-160FA2B5742E}" destId="{1882A159-CDEB-4A39-8277-0EB86426B462}" srcOrd="1" destOrd="0" presId="urn:microsoft.com/office/officeart/2005/8/layout/list1"/>
    <dgm:cxn modelId="{FEC2F0CF-6544-43C3-9304-3BF2DA4A5304}" type="presParOf" srcId="{AE5E0F38-F17C-2548-975F-7AA43CF5EFCC}" destId="{362B6EA2-6897-4BA1-8DBE-989B1F390FA5}" srcOrd="9" destOrd="0" presId="urn:microsoft.com/office/officeart/2005/8/layout/list1"/>
    <dgm:cxn modelId="{EB5C29B6-87F8-4474-A819-5BD9DFAD98EC}" type="presParOf" srcId="{AE5E0F38-F17C-2548-975F-7AA43CF5EFCC}" destId="{87C7EA9A-0099-49DE-BCDC-FA1F553F9354}" srcOrd="10" destOrd="0" presId="urn:microsoft.com/office/officeart/2005/8/layout/list1"/>
    <dgm:cxn modelId="{978CDBB5-813F-5C42-94B9-81F8C0FF7BAD}" type="presParOf" srcId="{AE5E0F38-F17C-2548-975F-7AA43CF5EFCC}" destId="{9DB36C4C-6332-B247-A38D-B715BFCA9D5C}" srcOrd="11" destOrd="0" presId="urn:microsoft.com/office/officeart/2005/8/layout/list1"/>
    <dgm:cxn modelId="{576C2D31-8DEB-7945-820B-56325188BAF3}" type="presParOf" srcId="{AE5E0F38-F17C-2548-975F-7AA43CF5EFCC}" destId="{DCBD418E-CFE8-594B-8383-A8B182243626}" srcOrd="12" destOrd="0" presId="urn:microsoft.com/office/officeart/2005/8/layout/list1"/>
    <dgm:cxn modelId="{8432AE24-F393-2740-80A1-E8E656B0A6AC}" type="presParOf" srcId="{DCBD418E-CFE8-594B-8383-A8B182243626}" destId="{1ED900B5-6361-CB48-A3D5-94BB47B1A283}" srcOrd="0" destOrd="0" presId="urn:microsoft.com/office/officeart/2005/8/layout/list1"/>
    <dgm:cxn modelId="{4EA9464C-0485-B34B-A2EC-B0DE6A2DE1FD}" type="presParOf" srcId="{DCBD418E-CFE8-594B-8383-A8B182243626}" destId="{6289A9FE-9510-224C-BB4F-567B508BF721}" srcOrd="1" destOrd="0" presId="urn:microsoft.com/office/officeart/2005/8/layout/list1"/>
    <dgm:cxn modelId="{C97DD82C-4186-AC46-929F-4D23A3EDA9E4}" type="presParOf" srcId="{AE5E0F38-F17C-2548-975F-7AA43CF5EFCC}" destId="{3A2A0B1A-88D9-AE46-986C-E0D559C21DCB}" srcOrd="13" destOrd="0" presId="urn:microsoft.com/office/officeart/2005/8/layout/list1"/>
    <dgm:cxn modelId="{15A97787-9BCA-7640-9D99-EFD3E26295A2}" type="presParOf" srcId="{AE5E0F38-F17C-2548-975F-7AA43CF5EFCC}" destId="{C192512C-8D33-5A40-A055-371E2B1F0FCE}"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noProof="0" dirty="0" smtClean="0">
              <a:solidFill>
                <a:schemeClr val="tx1"/>
              </a:solidFill>
              <a:latin typeface="Century Gothic" pitchFamily="34" charset="0"/>
            </a:rPr>
            <a:t>The value of a product increases with the number of people who use that product.</a:t>
          </a:r>
        </a:p>
      </dgm:t>
    </dgm:pt>
    <dgm:pt modelId="{DF4D0643-4AB9-4C85-990C-D6A6B2B6C5FC}" type="parTrans" cxnId="{A080C1B8-059D-44AA-AAE4-4E8624D1D359}">
      <dgm:prSet/>
      <dgm:spPr/>
      <dgm:t>
        <a:bodyPr/>
        <a:lstStyle/>
        <a:p>
          <a:endParaRPr lang="en-US" sz="1800" noProof="0">
            <a:solidFill>
              <a:schemeClr val="tx1"/>
            </a:solidFill>
            <a:latin typeface="Century Gothic" pitchFamily="34" charset="0"/>
          </a:endParaRPr>
        </a:p>
      </dgm:t>
    </dgm:pt>
    <dgm:pt modelId="{BF83A9F5-3E53-4A98-B6C4-421777B1E2C4}" type="sibTrans" cxnId="{A080C1B8-059D-44AA-AAE4-4E8624D1D359}">
      <dgm:prSet/>
      <dgm:spPr/>
      <dgm:t>
        <a:bodyPr/>
        <a:lstStyle/>
        <a:p>
          <a:endParaRPr lang="en-US" sz="1800" noProof="0">
            <a:solidFill>
              <a:schemeClr val="tx1"/>
            </a:solidFill>
            <a:latin typeface="Century Gothic" pitchFamily="34" charset="0"/>
          </a:endParaRPr>
        </a:p>
      </dgm:t>
    </dgm:pt>
    <dgm:pt modelId="{7C347294-525E-4ECB-B08D-EBE365B60C55}">
      <dgm:prSet custT="1"/>
      <dgm:spPr/>
      <dgm:t>
        <a:bodyPr/>
        <a:lstStyle/>
        <a:p>
          <a:r>
            <a:rPr lang="en-US" sz="1800" noProof="0" dirty="0" smtClean="0">
              <a:solidFill>
                <a:schemeClr val="tx1"/>
              </a:solidFill>
              <a:latin typeface="Century Gothic" pitchFamily="34" charset="0"/>
            </a:rPr>
            <a:t>A telephone network is more valuable to each subscriber if there are more people on it. There are more people who can call you and that you can call with a larger network.</a:t>
          </a:r>
          <a:endParaRPr lang="en-US" sz="1800" noProof="0" dirty="0">
            <a:solidFill>
              <a:schemeClr val="tx1"/>
            </a:solidFill>
            <a:latin typeface="Century Gothic" pitchFamily="34" charset="0"/>
          </a:endParaRPr>
        </a:p>
      </dgm:t>
    </dgm:pt>
    <dgm:pt modelId="{78193694-C400-49DD-B992-2BF7758AFCAE}" type="parTrans" cxnId="{B5BDAFF9-D425-4BED-9875-6C28B3412801}">
      <dgm:prSet/>
      <dgm:spPr/>
      <dgm:t>
        <a:bodyPr/>
        <a:lstStyle/>
        <a:p>
          <a:endParaRPr lang="en-US" sz="1800" noProof="0">
            <a:solidFill>
              <a:schemeClr val="tx1"/>
            </a:solidFill>
            <a:latin typeface="Century Gothic" pitchFamily="34" charset="0"/>
          </a:endParaRPr>
        </a:p>
      </dgm:t>
    </dgm:pt>
    <dgm:pt modelId="{30672C0B-3E6D-4784-AC46-2E76BDB80CFF}" type="sibTrans" cxnId="{B5BDAFF9-D425-4BED-9875-6C28B3412801}">
      <dgm:prSet/>
      <dgm:spPr/>
      <dgm:t>
        <a:bodyPr/>
        <a:lstStyle/>
        <a:p>
          <a:endParaRPr lang="en-US" sz="1800" noProof="0">
            <a:solidFill>
              <a:schemeClr val="tx1"/>
            </a:solidFill>
            <a:latin typeface="Century Gothic" pitchFamily="34" charset="0"/>
          </a:endParaRPr>
        </a:p>
      </dgm:t>
    </dgm:pt>
    <dgm:pt modelId="{E8DBECAC-18A0-4438-ADFD-6E08FDD98B38}">
      <dgm:prSet custT="1"/>
      <dgm:spPr/>
      <dgm:t>
        <a:bodyPr/>
        <a:lstStyle/>
        <a:p>
          <a:r>
            <a:rPr lang="en-US" sz="1800" noProof="0" dirty="0" smtClean="0">
              <a:solidFill>
                <a:schemeClr val="tx1"/>
              </a:solidFill>
              <a:latin typeface="Century Gothic" pitchFamily="34" charset="0"/>
            </a:rPr>
            <a:t>Like scale economies, direct network effects tend to encourage monopoly. A larger network also beats a smaller network </a:t>
          </a:r>
          <a:r>
            <a:rPr lang="en-US" sz="1800" b="1" noProof="0" dirty="0" smtClean="0">
              <a:solidFill>
                <a:schemeClr val="tx1"/>
              </a:solidFill>
              <a:latin typeface="Century Gothic" pitchFamily="34" charset="0"/>
            </a:rPr>
            <a:t>all else equal.</a:t>
          </a:r>
          <a:endParaRPr lang="en-US" sz="1800" noProof="0" dirty="0">
            <a:solidFill>
              <a:schemeClr val="tx1"/>
            </a:solidFill>
            <a:latin typeface="Century Gothic" pitchFamily="34" charset="0"/>
          </a:endParaRPr>
        </a:p>
      </dgm:t>
    </dgm:pt>
    <dgm:pt modelId="{A85ABB7D-ADBB-4CCA-8189-C01418B9F11E}" type="parTrans" cxnId="{C12A9D27-64CC-4ABF-A233-A7DCFF7C8385}">
      <dgm:prSet/>
      <dgm:spPr/>
      <dgm:t>
        <a:bodyPr/>
        <a:lstStyle/>
        <a:p>
          <a:endParaRPr lang="en-US" sz="1800" noProof="0">
            <a:solidFill>
              <a:schemeClr val="tx1"/>
            </a:solidFill>
            <a:latin typeface="Century Gothic" pitchFamily="34" charset="0"/>
          </a:endParaRPr>
        </a:p>
      </dgm:t>
    </dgm:pt>
    <dgm:pt modelId="{D10A2491-43A1-4147-9C93-376BADCE5B0A}" type="sibTrans" cxnId="{C12A9D27-64CC-4ABF-A233-A7DCFF7C8385}">
      <dgm:prSet/>
      <dgm:spPr/>
      <dgm:t>
        <a:bodyPr/>
        <a:lstStyle/>
        <a:p>
          <a:endParaRPr lang="en-US" sz="1800" noProof="0">
            <a:solidFill>
              <a:schemeClr val="tx1"/>
            </a:solidFill>
            <a:latin typeface="Century Gothic" pitchFamily="34" charset="0"/>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3"/>
      <dgm:spPr/>
      <dgm:t>
        <a:bodyPr/>
        <a:lstStyle/>
        <a:p>
          <a:endParaRPr lang="es-AR"/>
        </a:p>
      </dgm:t>
    </dgm:pt>
    <dgm:pt modelId="{49745A46-CBEC-479A-9537-B63DF76733AA}" type="pres">
      <dgm:prSet presAssocID="{6D6A41AE-22A5-4440-9069-9B7DA31D4875}" presName="parentText" presStyleLbl="node1" presStyleIdx="0" presStyleCnt="3" custScaleX="133847" custScaleY="175307" custLinFactX="12741" custLinFactNeighborX="100000" custLinFactNeighborY="8334">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3">
        <dgm:presLayoutVars>
          <dgm:bulletEnabled val="1"/>
        </dgm:presLayoutVars>
      </dgm:prSet>
      <dgm:spPr/>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3"/>
      <dgm:spPr/>
      <dgm:t>
        <a:bodyPr/>
        <a:lstStyle/>
        <a:p>
          <a:endParaRPr lang="es-AR"/>
        </a:p>
      </dgm:t>
    </dgm:pt>
    <dgm:pt modelId="{7BF0F208-DDA2-438E-A7D3-2BA966E14F20}" type="pres">
      <dgm:prSet presAssocID="{7C347294-525E-4ECB-B08D-EBE365B60C55}" presName="parentText" presStyleLbl="node1" presStyleIdx="1" presStyleCnt="3" custScaleX="133370" custScaleY="188010" custLinFactX="20463" custLinFactNeighborX="100000" custLinFactNeighborY="12093">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3">
        <dgm:presLayoutVars>
          <dgm:bulletEnabled val="1"/>
        </dgm:presLayoutVars>
      </dgm:prSet>
      <dgm:spPr/>
    </dgm:pt>
    <dgm:pt modelId="{0D01E1F7-C3EB-4EAC-A845-8600C39654F5}" type="pres">
      <dgm:prSet presAssocID="{30672C0B-3E6D-4784-AC46-2E76BDB80CFF}" presName="spaceBetweenRectangles" presStyleCnt="0"/>
      <dgm:spPr/>
    </dgm:pt>
    <dgm:pt modelId="{2FE043ED-BCA9-4B97-BFD1-160FA2B5742E}" type="pres">
      <dgm:prSet presAssocID="{E8DBECAC-18A0-4438-ADFD-6E08FDD98B38}" presName="parentLin" presStyleCnt="0"/>
      <dgm:spPr/>
    </dgm:pt>
    <dgm:pt modelId="{C4E27CB1-9E23-4144-AD58-7C364FF5106F}" type="pres">
      <dgm:prSet presAssocID="{E8DBECAC-18A0-4438-ADFD-6E08FDD98B38}" presName="parentLeftMargin" presStyleLbl="node1" presStyleIdx="1" presStyleCnt="3"/>
      <dgm:spPr/>
      <dgm:t>
        <a:bodyPr/>
        <a:lstStyle/>
        <a:p>
          <a:endParaRPr lang="es-AR"/>
        </a:p>
      </dgm:t>
    </dgm:pt>
    <dgm:pt modelId="{1882A159-CDEB-4A39-8277-0EB86426B462}" type="pres">
      <dgm:prSet presAssocID="{E8DBECAC-18A0-4438-ADFD-6E08FDD98B38}" presName="parentText" presStyleLbl="node1" presStyleIdx="2" presStyleCnt="3" custScaleX="134235" custScaleY="175404" custLinFactX="28185" custLinFactNeighborX="100000" custLinFactNeighborY="-2033">
        <dgm:presLayoutVars>
          <dgm:chMax val="0"/>
          <dgm:bulletEnabled val="1"/>
        </dgm:presLayoutVars>
      </dgm:prSet>
      <dgm:spPr/>
      <dgm:t>
        <a:bodyPr/>
        <a:lstStyle/>
        <a:p>
          <a:endParaRPr lang="es-AR"/>
        </a:p>
      </dgm:t>
    </dgm:pt>
    <dgm:pt modelId="{362B6EA2-6897-4BA1-8DBE-989B1F390FA5}" type="pres">
      <dgm:prSet presAssocID="{E8DBECAC-18A0-4438-ADFD-6E08FDD98B38}" presName="negativeSpace" presStyleCnt="0"/>
      <dgm:spPr/>
    </dgm:pt>
    <dgm:pt modelId="{87C7EA9A-0099-49DE-BCDC-FA1F553F9354}" type="pres">
      <dgm:prSet presAssocID="{E8DBECAC-18A0-4438-ADFD-6E08FDD98B38}" presName="childText" presStyleLbl="conFgAcc1" presStyleIdx="2" presStyleCnt="3">
        <dgm:presLayoutVars>
          <dgm:bulletEnabled val="1"/>
        </dgm:presLayoutVars>
      </dgm:prSet>
      <dgm:spPr/>
    </dgm:pt>
  </dgm:ptLst>
  <dgm:cxnLst>
    <dgm:cxn modelId="{A080C1B8-059D-44AA-AAE4-4E8624D1D359}" srcId="{BE246436-190B-C043-B624-2367FFD151E1}" destId="{6D6A41AE-22A5-4440-9069-9B7DA31D4875}" srcOrd="0" destOrd="0" parTransId="{DF4D0643-4AB9-4C85-990C-D6A6B2B6C5FC}" sibTransId="{BF83A9F5-3E53-4A98-B6C4-421777B1E2C4}"/>
    <dgm:cxn modelId="{B5BDAFF9-D425-4BED-9875-6C28B3412801}" srcId="{BE246436-190B-C043-B624-2367FFD151E1}" destId="{7C347294-525E-4ECB-B08D-EBE365B60C55}" srcOrd="1" destOrd="0" parTransId="{78193694-C400-49DD-B992-2BF7758AFCAE}" sibTransId="{30672C0B-3E6D-4784-AC46-2E76BDB80CFF}"/>
    <dgm:cxn modelId="{5071A117-F1CA-4860-94F6-DAB630EE8B8F}" type="presOf" srcId="{7C347294-525E-4ECB-B08D-EBE365B60C55}" destId="{6E1E7DD7-B6A5-43D4-B8EB-2C32292EB878}" srcOrd="0" destOrd="0" presId="urn:microsoft.com/office/officeart/2005/8/layout/list1"/>
    <dgm:cxn modelId="{67837BB7-C280-4B39-A29F-F2CEE85585B9}" type="presOf" srcId="{E8DBECAC-18A0-4438-ADFD-6E08FDD98B38}" destId="{C4E27CB1-9E23-4144-AD58-7C364FF5106F}" srcOrd="0" destOrd="0" presId="urn:microsoft.com/office/officeart/2005/8/layout/list1"/>
    <dgm:cxn modelId="{C12A9D27-64CC-4ABF-A233-A7DCFF7C8385}" srcId="{BE246436-190B-C043-B624-2367FFD151E1}" destId="{E8DBECAC-18A0-4438-ADFD-6E08FDD98B38}" srcOrd="2" destOrd="0" parTransId="{A85ABB7D-ADBB-4CCA-8189-C01418B9F11E}" sibTransId="{D10A2491-43A1-4147-9C93-376BADCE5B0A}"/>
    <dgm:cxn modelId="{6D049C1F-AFD6-457F-8EEE-D348D991CCE4}" type="presOf" srcId="{BE246436-190B-C043-B624-2367FFD151E1}" destId="{AE5E0F38-F17C-2548-975F-7AA43CF5EFCC}" srcOrd="0" destOrd="0" presId="urn:microsoft.com/office/officeart/2005/8/layout/list1"/>
    <dgm:cxn modelId="{D664D0F9-D267-44CA-961D-C8FFAA00FDD0}" type="presOf" srcId="{E8DBECAC-18A0-4438-ADFD-6E08FDD98B38}" destId="{1882A159-CDEB-4A39-8277-0EB86426B462}" srcOrd="1" destOrd="0" presId="urn:microsoft.com/office/officeart/2005/8/layout/list1"/>
    <dgm:cxn modelId="{D059D527-5FB7-4585-8C39-1F2FE1F6A79B}" type="presOf" srcId="{7C347294-525E-4ECB-B08D-EBE365B60C55}" destId="{7BF0F208-DDA2-438E-A7D3-2BA966E14F20}" srcOrd="1" destOrd="0" presId="urn:microsoft.com/office/officeart/2005/8/layout/list1"/>
    <dgm:cxn modelId="{59D12C9B-1A65-4041-AED8-9720C6B7C22D}" type="presOf" srcId="{6D6A41AE-22A5-4440-9069-9B7DA31D4875}" destId="{22D74CD4-2A7B-45DC-92C7-866B79DE13C2}" srcOrd="0" destOrd="0" presId="urn:microsoft.com/office/officeart/2005/8/layout/list1"/>
    <dgm:cxn modelId="{D2A33A14-B7BA-4D63-A26B-37B123AA6A05}" type="presOf" srcId="{6D6A41AE-22A5-4440-9069-9B7DA31D4875}" destId="{49745A46-CBEC-479A-9537-B63DF76733AA}" srcOrd="1" destOrd="0" presId="urn:microsoft.com/office/officeart/2005/8/layout/list1"/>
    <dgm:cxn modelId="{52930522-5C52-485A-955C-E20625C6F58F}" type="presParOf" srcId="{AE5E0F38-F17C-2548-975F-7AA43CF5EFCC}" destId="{6F80D20E-9CDA-4726-B1A0-6F844054AD8B}" srcOrd="0" destOrd="0" presId="urn:microsoft.com/office/officeart/2005/8/layout/list1"/>
    <dgm:cxn modelId="{C3815B28-4A1A-4892-AE96-4B12BCE6BEC7}" type="presParOf" srcId="{6F80D20E-9CDA-4726-B1A0-6F844054AD8B}" destId="{22D74CD4-2A7B-45DC-92C7-866B79DE13C2}" srcOrd="0" destOrd="0" presId="urn:microsoft.com/office/officeart/2005/8/layout/list1"/>
    <dgm:cxn modelId="{AB348E84-E6BA-48AD-93D6-E884F18050D4}" type="presParOf" srcId="{6F80D20E-9CDA-4726-B1A0-6F844054AD8B}" destId="{49745A46-CBEC-479A-9537-B63DF76733AA}" srcOrd="1" destOrd="0" presId="urn:microsoft.com/office/officeart/2005/8/layout/list1"/>
    <dgm:cxn modelId="{60463D40-B563-4480-81DD-6319C9A19396}" type="presParOf" srcId="{AE5E0F38-F17C-2548-975F-7AA43CF5EFCC}" destId="{1AB59AE7-81F7-4814-BDCA-8F554A6DF6B1}" srcOrd="1" destOrd="0" presId="urn:microsoft.com/office/officeart/2005/8/layout/list1"/>
    <dgm:cxn modelId="{135C79A9-BB47-4FEB-9991-94FF27145B5E}" type="presParOf" srcId="{AE5E0F38-F17C-2548-975F-7AA43CF5EFCC}" destId="{FCC33BC1-52BE-4263-927F-28356805D8CB}" srcOrd="2" destOrd="0" presId="urn:microsoft.com/office/officeart/2005/8/layout/list1"/>
    <dgm:cxn modelId="{CBCB595F-C60F-49AF-8AD9-50C3814FF7C4}" type="presParOf" srcId="{AE5E0F38-F17C-2548-975F-7AA43CF5EFCC}" destId="{BBF03029-12E0-4432-A0B1-DDB6F43220AF}" srcOrd="3" destOrd="0" presId="urn:microsoft.com/office/officeart/2005/8/layout/list1"/>
    <dgm:cxn modelId="{2DF94527-E363-42F9-ABCD-D85FFC9E803B}" type="presParOf" srcId="{AE5E0F38-F17C-2548-975F-7AA43CF5EFCC}" destId="{8BAC6368-CE7C-44BE-9808-82299282CFC1}" srcOrd="4" destOrd="0" presId="urn:microsoft.com/office/officeart/2005/8/layout/list1"/>
    <dgm:cxn modelId="{7E2D463D-3812-475E-AC9A-2922FC1E3416}" type="presParOf" srcId="{8BAC6368-CE7C-44BE-9808-82299282CFC1}" destId="{6E1E7DD7-B6A5-43D4-B8EB-2C32292EB878}" srcOrd="0" destOrd="0" presId="urn:microsoft.com/office/officeart/2005/8/layout/list1"/>
    <dgm:cxn modelId="{A0C7F53F-DCDB-4520-903B-80A3E85AC022}" type="presParOf" srcId="{8BAC6368-CE7C-44BE-9808-82299282CFC1}" destId="{7BF0F208-DDA2-438E-A7D3-2BA966E14F20}" srcOrd="1" destOrd="0" presId="urn:microsoft.com/office/officeart/2005/8/layout/list1"/>
    <dgm:cxn modelId="{78DA960E-6DBE-4287-A38D-072B06ABBAB2}" type="presParOf" srcId="{AE5E0F38-F17C-2548-975F-7AA43CF5EFCC}" destId="{5967E0FB-3142-46F2-8A2E-DD56FE952DD8}" srcOrd="5" destOrd="0" presId="urn:microsoft.com/office/officeart/2005/8/layout/list1"/>
    <dgm:cxn modelId="{2B71214C-6844-4B54-B4DE-017969C89912}" type="presParOf" srcId="{AE5E0F38-F17C-2548-975F-7AA43CF5EFCC}" destId="{43A24D7C-7A2A-4DB0-9574-F4009C4203CE}" srcOrd="6" destOrd="0" presId="urn:microsoft.com/office/officeart/2005/8/layout/list1"/>
    <dgm:cxn modelId="{308EE8DF-39E7-4A17-8FD2-86998630AB7F}" type="presParOf" srcId="{AE5E0F38-F17C-2548-975F-7AA43CF5EFCC}" destId="{0D01E1F7-C3EB-4EAC-A845-8600C39654F5}" srcOrd="7" destOrd="0" presId="urn:microsoft.com/office/officeart/2005/8/layout/list1"/>
    <dgm:cxn modelId="{F9E625C1-6FAB-4D7A-8524-27435A20DD15}" type="presParOf" srcId="{AE5E0F38-F17C-2548-975F-7AA43CF5EFCC}" destId="{2FE043ED-BCA9-4B97-BFD1-160FA2B5742E}" srcOrd="8" destOrd="0" presId="urn:microsoft.com/office/officeart/2005/8/layout/list1"/>
    <dgm:cxn modelId="{7F1D08BD-DFDB-4E5D-B261-A5930D725E77}" type="presParOf" srcId="{2FE043ED-BCA9-4B97-BFD1-160FA2B5742E}" destId="{C4E27CB1-9E23-4144-AD58-7C364FF5106F}" srcOrd="0" destOrd="0" presId="urn:microsoft.com/office/officeart/2005/8/layout/list1"/>
    <dgm:cxn modelId="{BA940798-6346-421E-82C7-5963470DB678}" type="presParOf" srcId="{2FE043ED-BCA9-4B97-BFD1-160FA2B5742E}" destId="{1882A159-CDEB-4A39-8277-0EB86426B462}" srcOrd="1" destOrd="0" presId="urn:microsoft.com/office/officeart/2005/8/layout/list1"/>
    <dgm:cxn modelId="{CAF9458F-0445-46A5-BFD5-051ADD3E1308}" type="presParOf" srcId="{AE5E0F38-F17C-2548-975F-7AA43CF5EFCC}" destId="{362B6EA2-6897-4BA1-8DBE-989B1F390FA5}" srcOrd="9" destOrd="0" presId="urn:microsoft.com/office/officeart/2005/8/layout/list1"/>
    <dgm:cxn modelId="{70D49122-1C8F-4952-89FB-E702410E19E6}" type="presParOf" srcId="{AE5E0F38-F17C-2548-975F-7AA43CF5EFCC}" destId="{87C7EA9A-0099-49DE-BCDC-FA1F553F9354}"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b="1" noProof="0" dirty="0" smtClean="0">
              <a:solidFill>
                <a:schemeClr val="tx1"/>
              </a:solidFill>
              <a:latin typeface="Century Gothic" pitchFamily="34" charset="0"/>
            </a:rPr>
            <a:t>Complementary Products</a:t>
          </a:r>
          <a:r>
            <a:rPr lang="en-US" sz="1800" noProof="0" dirty="0" smtClean="0">
              <a:solidFill>
                <a:schemeClr val="tx1"/>
              </a:solidFill>
              <a:latin typeface="Century Gothic" pitchFamily="34" charset="0"/>
            </a:rPr>
            <a:t>: A consumer  values a product more if there are more complementary product that increase its value; there are more complementary products if there are more consumers.</a:t>
          </a:r>
        </a:p>
      </dgm:t>
    </dgm:pt>
    <dgm:pt modelId="{DF4D0643-4AB9-4C85-990C-D6A6B2B6C5FC}" type="parTrans" cxnId="{A080C1B8-059D-44AA-AAE4-4E8624D1D359}">
      <dgm:prSet/>
      <dgm:spPr/>
      <dgm:t>
        <a:bodyPr/>
        <a:lstStyle/>
        <a:p>
          <a:endParaRPr lang="es-AR" sz="1800">
            <a:solidFill>
              <a:schemeClr val="tx1"/>
            </a:solidFill>
            <a:latin typeface="Century Gothic" pitchFamily="34" charset="0"/>
          </a:endParaRPr>
        </a:p>
      </dgm:t>
    </dgm:pt>
    <dgm:pt modelId="{BF83A9F5-3E53-4A98-B6C4-421777B1E2C4}" type="sibTrans" cxnId="{A080C1B8-059D-44AA-AAE4-4E8624D1D359}">
      <dgm:prSet/>
      <dgm:spPr/>
      <dgm:t>
        <a:bodyPr/>
        <a:lstStyle/>
        <a:p>
          <a:endParaRPr lang="es-AR" sz="1800">
            <a:solidFill>
              <a:schemeClr val="tx1"/>
            </a:solidFill>
            <a:latin typeface="Century Gothic" pitchFamily="34" charset="0"/>
          </a:endParaRPr>
        </a:p>
      </dgm:t>
    </dgm:pt>
    <dgm:pt modelId="{7C347294-525E-4ECB-B08D-EBE365B60C55}">
      <dgm:prSet custT="1"/>
      <dgm:spPr/>
      <dgm:t>
        <a:bodyPr/>
        <a:lstStyle/>
        <a:p>
          <a:r>
            <a:rPr lang="en-US" sz="1800" b="1" noProof="0" dirty="0" smtClean="0">
              <a:solidFill>
                <a:schemeClr val="tx1"/>
              </a:solidFill>
              <a:latin typeface="Century Gothic" pitchFamily="34" charset="0"/>
            </a:rPr>
            <a:t>Two-Sided Platforms</a:t>
          </a:r>
          <a:r>
            <a:rPr lang="en-US" sz="1800" noProof="0" dirty="0" smtClean="0">
              <a:solidFill>
                <a:schemeClr val="tx1"/>
              </a:solidFill>
              <a:latin typeface="Century Gothic" pitchFamily="34" charset="0"/>
            </a:rPr>
            <a:t>: Customer A values having access to Customer B. The more A’s on the platform the more valuable it is to the B’s which makes it more valuable to A’s and so forth.</a:t>
          </a:r>
          <a:endParaRPr lang="en-US" sz="1800" noProof="0" dirty="0">
            <a:solidFill>
              <a:schemeClr val="tx1"/>
            </a:solidFill>
            <a:latin typeface="Century Gothic" pitchFamily="34" charset="0"/>
          </a:endParaRPr>
        </a:p>
      </dgm:t>
    </dgm:pt>
    <dgm:pt modelId="{78193694-C400-49DD-B992-2BF7758AFCAE}" type="parTrans" cxnId="{B5BDAFF9-D425-4BED-9875-6C28B3412801}">
      <dgm:prSet/>
      <dgm:spPr/>
      <dgm:t>
        <a:bodyPr/>
        <a:lstStyle/>
        <a:p>
          <a:endParaRPr lang="es-AR" sz="1800">
            <a:solidFill>
              <a:schemeClr val="tx1"/>
            </a:solidFill>
            <a:latin typeface="Century Gothic" pitchFamily="34" charset="0"/>
          </a:endParaRPr>
        </a:p>
      </dgm:t>
    </dgm:pt>
    <dgm:pt modelId="{30672C0B-3E6D-4784-AC46-2E76BDB80CFF}" type="sibTrans" cxnId="{B5BDAFF9-D425-4BED-9875-6C28B3412801}">
      <dgm:prSet/>
      <dgm:spPr/>
      <dgm:t>
        <a:bodyPr/>
        <a:lstStyle/>
        <a:p>
          <a:endParaRPr lang="es-AR" sz="1800">
            <a:solidFill>
              <a:schemeClr val="tx1"/>
            </a:solidFill>
            <a:latin typeface="Century Gothic" pitchFamily="34" charset="0"/>
          </a:endParaRPr>
        </a:p>
      </dgm:t>
    </dgm:pt>
    <dgm:pt modelId="{E66F7528-0EC4-4B90-A9B2-0BD946383CE3}">
      <dgm:prSet custT="1"/>
      <dgm:spPr/>
      <dgm:t>
        <a:bodyPr/>
        <a:lstStyle/>
        <a:p>
          <a:r>
            <a:rPr lang="en-US" sz="1800" noProof="0" dirty="0" smtClean="0">
              <a:solidFill>
                <a:schemeClr val="tx1"/>
              </a:solidFill>
              <a:latin typeface="Century Gothic" pitchFamily="34" charset="0"/>
            </a:rPr>
            <a:t>e.g. as the number of Apple iPod users increase, the supply of other products that make the iPod more valuable (like docking stations) also increases, making the iPod more valuable.</a:t>
          </a:r>
        </a:p>
      </dgm:t>
    </dgm:pt>
    <dgm:pt modelId="{98D9B858-BFA4-4F36-904F-519E2589BB1C}" type="parTrans" cxnId="{199918AD-9AE6-4F25-B67C-510936C754EC}">
      <dgm:prSet/>
      <dgm:spPr/>
      <dgm:t>
        <a:bodyPr/>
        <a:lstStyle/>
        <a:p>
          <a:endParaRPr lang="es-AR">
            <a:solidFill>
              <a:schemeClr val="tx1"/>
            </a:solidFill>
          </a:endParaRPr>
        </a:p>
      </dgm:t>
    </dgm:pt>
    <dgm:pt modelId="{2E3C4C52-81B8-4F85-A101-5BEB7349E582}" type="sibTrans" cxnId="{199918AD-9AE6-4F25-B67C-510936C754EC}">
      <dgm:prSet/>
      <dgm:spPr/>
      <dgm:t>
        <a:bodyPr/>
        <a:lstStyle/>
        <a:p>
          <a:endParaRPr lang="es-AR">
            <a:solidFill>
              <a:schemeClr val="tx1"/>
            </a:solidFill>
          </a:endParaRPr>
        </a:p>
      </dgm:t>
    </dgm:pt>
    <dgm:pt modelId="{639E0FBB-1ECF-4066-A293-CB99CCD602D3}">
      <dgm:prSet custT="1"/>
      <dgm:spPr/>
      <dgm:t>
        <a:bodyPr/>
        <a:lstStyle/>
        <a:p>
          <a:r>
            <a:rPr lang="en-US" sz="1800" noProof="0" smtClean="0">
              <a:solidFill>
                <a:schemeClr val="tx1"/>
              </a:solidFill>
              <a:latin typeface="Century Gothic" pitchFamily="34" charset="0"/>
            </a:rPr>
            <a:t>e.g. YouTube is more valuable to viewers if there is more content. It is more valuable to content providers if there are more viewers.</a:t>
          </a:r>
          <a:endParaRPr lang="en-US" sz="1800" noProof="0">
            <a:solidFill>
              <a:schemeClr val="tx1"/>
            </a:solidFill>
            <a:latin typeface="Century Gothic" pitchFamily="34" charset="0"/>
          </a:endParaRPr>
        </a:p>
      </dgm:t>
    </dgm:pt>
    <dgm:pt modelId="{C7871272-480D-46A6-98DD-FB83374C9F92}" type="parTrans" cxnId="{1F3A7B3D-3745-40B9-8FB3-5843D91E9010}">
      <dgm:prSet/>
      <dgm:spPr/>
      <dgm:t>
        <a:bodyPr/>
        <a:lstStyle/>
        <a:p>
          <a:endParaRPr lang="es-AR">
            <a:solidFill>
              <a:schemeClr val="tx1"/>
            </a:solidFill>
          </a:endParaRPr>
        </a:p>
      </dgm:t>
    </dgm:pt>
    <dgm:pt modelId="{1F9C477C-6C36-4167-81C2-A1443B991F2A}" type="sibTrans" cxnId="{1F3A7B3D-3745-40B9-8FB3-5843D91E9010}">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2"/>
      <dgm:spPr/>
      <dgm:t>
        <a:bodyPr/>
        <a:lstStyle/>
        <a:p>
          <a:endParaRPr lang="es-AR"/>
        </a:p>
      </dgm:t>
    </dgm:pt>
    <dgm:pt modelId="{49745A46-CBEC-479A-9537-B63DF76733AA}" type="pres">
      <dgm:prSet presAssocID="{6D6A41AE-22A5-4440-9069-9B7DA31D4875}" presName="parentText" presStyleLbl="node1" presStyleIdx="0" presStyleCnt="2" custScaleX="133847" custScaleY="262504" custLinFactX="14998" custLinFactNeighborX="100000" custLinFactNeighborY="4712">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2" custLinFactNeighborX="14080" custLinFactNeighborY="-19802">
        <dgm:presLayoutVars>
          <dgm:bulletEnabled val="1"/>
        </dgm:presLayoutVars>
      </dgm:prSet>
      <dgm:spPr/>
      <dgm:t>
        <a:bodyPr/>
        <a:lstStyle/>
        <a:p>
          <a:endParaRPr lang="es-AR"/>
        </a:p>
      </dgm:t>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2"/>
      <dgm:spPr/>
      <dgm:t>
        <a:bodyPr/>
        <a:lstStyle/>
        <a:p>
          <a:endParaRPr lang="es-AR"/>
        </a:p>
      </dgm:t>
    </dgm:pt>
    <dgm:pt modelId="{7BF0F208-DDA2-438E-A7D3-2BA966E14F20}" type="pres">
      <dgm:prSet presAssocID="{7C347294-525E-4ECB-B08D-EBE365B60C55}" presName="parentText" presStyleLbl="node1" presStyleIdx="1" presStyleCnt="2" custScaleX="133370" custScaleY="188010" custLinFactX="15315" custLinFactNeighborX="100000" custLinFactNeighborY="8471">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2">
        <dgm:presLayoutVars>
          <dgm:bulletEnabled val="1"/>
        </dgm:presLayoutVars>
      </dgm:prSet>
      <dgm:spPr/>
      <dgm:t>
        <a:bodyPr/>
        <a:lstStyle/>
        <a:p>
          <a:endParaRPr lang="es-AR"/>
        </a:p>
      </dgm:t>
    </dgm:pt>
  </dgm:ptLst>
  <dgm:cxnLst>
    <dgm:cxn modelId="{A080C1B8-059D-44AA-AAE4-4E8624D1D359}" srcId="{BE246436-190B-C043-B624-2367FFD151E1}" destId="{6D6A41AE-22A5-4440-9069-9B7DA31D4875}" srcOrd="0" destOrd="0" parTransId="{DF4D0643-4AB9-4C85-990C-D6A6B2B6C5FC}" sibTransId="{BF83A9F5-3E53-4A98-B6C4-421777B1E2C4}"/>
    <dgm:cxn modelId="{B5BDAFF9-D425-4BED-9875-6C28B3412801}" srcId="{BE246436-190B-C043-B624-2367FFD151E1}" destId="{7C347294-525E-4ECB-B08D-EBE365B60C55}" srcOrd="1" destOrd="0" parTransId="{78193694-C400-49DD-B992-2BF7758AFCAE}" sibTransId="{30672C0B-3E6D-4784-AC46-2E76BDB80CFF}"/>
    <dgm:cxn modelId="{1547A47E-04FB-4427-9ED3-447700D10655}" type="presOf" srcId="{6D6A41AE-22A5-4440-9069-9B7DA31D4875}" destId="{49745A46-CBEC-479A-9537-B63DF76733AA}" srcOrd="1" destOrd="0" presId="urn:microsoft.com/office/officeart/2005/8/layout/list1"/>
    <dgm:cxn modelId="{B2758ED0-B38E-49A5-95DC-7E555A3B9E57}" type="presOf" srcId="{639E0FBB-1ECF-4066-A293-CB99CCD602D3}" destId="{43A24D7C-7A2A-4DB0-9574-F4009C4203CE}" srcOrd="0" destOrd="0" presId="urn:microsoft.com/office/officeart/2005/8/layout/list1"/>
    <dgm:cxn modelId="{A6AA7696-4A1B-49BD-B0A1-61177059A84B}" type="presOf" srcId="{6D6A41AE-22A5-4440-9069-9B7DA31D4875}" destId="{22D74CD4-2A7B-45DC-92C7-866B79DE13C2}" srcOrd="0" destOrd="0" presId="urn:microsoft.com/office/officeart/2005/8/layout/list1"/>
    <dgm:cxn modelId="{B5CFD506-6FD1-46E2-9DAC-168B235AB523}" type="presOf" srcId="{BE246436-190B-C043-B624-2367FFD151E1}" destId="{AE5E0F38-F17C-2548-975F-7AA43CF5EFCC}" srcOrd="0" destOrd="0" presId="urn:microsoft.com/office/officeart/2005/8/layout/list1"/>
    <dgm:cxn modelId="{164FF477-1023-4F35-8FC5-9FCFF79D76B9}" type="presOf" srcId="{7C347294-525E-4ECB-B08D-EBE365B60C55}" destId="{6E1E7DD7-B6A5-43D4-B8EB-2C32292EB878}" srcOrd="0" destOrd="0" presId="urn:microsoft.com/office/officeart/2005/8/layout/list1"/>
    <dgm:cxn modelId="{1F3A7B3D-3745-40B9-8FB3-5843D91E9010}" srcId="{7C347294-525E-4ECB-B08D-EBE365B60C55}" destId="{639E0FBB-1ECF-4066-A293-CB99CCD602D3}" srcOrd="0" destOrd="0" parTransId="{C7871272-480D-46A6-98DD-FB83374C9F92}" sibTransId="{1F9C477C-6C36-4167-81C2-A1443B991F2A}"/>
    <dgm:cxn modelId="{ADF60C14-33AD-422D-AFEF-56858F75C4D2}" type="presOf" srcId="{E66F7528-0EC4-4B90-A9B2-0BD946383CE3}" destId="{FCC33BC1-52BE-4263-927F-28356805D8CB}" srcOrd="0" destOrd="0" presId="urn:microsoft.com/office/officeart/2005/8/layout/list1"/>
    <dgm:cxn modelId="{199918AD-9AE6-4F25-B67C-510936C754EC}" srcId="{6D6A41AE-22A5-4440-9069-9B7DA31D4875}" destId="{E66F7528-0EC4-4B90-A9B2-0BD946383CE3}" srcOrd="0" destOrd="0" parTransId="{98D9B858-BFA4-4F36-904F-519E2589BB1C}" sibTransId="{2E3C4C52-81B8-4F85-A101-5BEB7349E582}"/>
    <dgm:cxn modelId="{749D6D02-A9DE-4B4A-BF15-655A86C4EE89}" type="presOf" srcId="{7C347294-525E-4ECB-B08D-EBE365B60C55}" destId="{7BF0F208-DDA2-438E-A7D3-2BA966E14F20}" srcOrd="1" destOrd="0" presId="urn:microsoft.com/office/officeart/2005/8/layout/list1"/>
    <dgm:cxn modelId="{F0631D16-C81A-4186-978D-2C0D5B40A66B}" type="presParOf" srcId="{AE5E0F38-F17C-2548-975F-7AA43CF5EFCC}" destId="{6F80D20E-9CDA-4726-B1A0-6F844054AD8B}" srcOrd="0" destOrd="0" presId="urn:microsoft.com/office/officeart/2005/8/layout/list1"/>
    <dgm:cxn modelId="{00066BC7-CF2F-4083-8FB0-64657D73536B}" type="presParOf" srcId="{6F80D20E-9CDA-4726-B1A0-6F844054AD8B}" destId="{22D74CD4-2A7B-45DC-92C7-866B79DE13C2}" srcOrd="0" destOrd="0" presId="urn:microsoft.com/office/officeart/2005/8/layout/list1"/>
    <dgm:cxn modelId="{4E865476-3102-4497-A354-BF71B9B024C3}" type="presParOf" srcId="{6F80D20E-9CDA-4726-B1A0-6F844054AD8B}" destId="{49745A46-CBEC-479A-9537-B63DF76733AA}" srcOrd="1" destOrd="0" presId="urn:microsoft.com/office/officeart/2005/8/layout/list1"/>
    <dgm:cxn modelId="{D39FDC0E-EC41-4B3A-9664-CDF2E12CC14A}" type="presParOf" srcId="{AE5E0F38-F17C-2548-975F-7AA43CF5EFCC}" destId="{1AB59AE7-81F7-4814-BDCA-8F554A6DF6B1}" srcOrd="1" destOrd="0" presId="urn:microsoft.com/office/officeart/2005/8/layout/list1"/>
    <dgm:cxn modelId="{78C46147-87D3-4407-8C12-DF408242A8F3}" type="presParOf" srcId="{AE5E0F38-F17C-2548-975F-7AA43CF5EFCC}" destId="{FCC33BC1-52BE-4263-927F-28356805D8CB}" srcOrd="2" destOrd="0" presId="urn:microsoft.com/office/officeart/2005/8/layout/list1"/>
    <dgm:cxn modelId="{A2EBF432-B145-4DF4-870A-4B88BD79186B}" type="presParOf" srcId="{AE5E0F38-F17C-2548-975F-7AA43CF5EFCC}" destId="{BBF03029-12E0-4432-A0B1-DDB6F43220AF}" srcOrd="3" destOrd="0" presId="urn:microsoft.com/office/officeart/2005/8/layout/list1"/>
    <dgm:cxn modelId="{9D780812-36B8-4E02-96DA-97433673AF3D}" type="presParOf" srcId="{AE5E0F38-F17C-2548-975F-7AA43CF5EFCC}" destId="{8BAC6368-CE7C-44BE-9808-82299282CFC1}" srcOrd="4" destOrd="0" presId="urn:microsoft.com/office/officeart/2005/8/layout/list1"/>
    <dgm:cxn modelId="{F1C8624F-67D4-49C5-83E7-70CC2F3DF587}" type="presParOf" srcId="{8BAC6368-CE7C-44BE-9808-82299282CFC1}" destId="{6E1E7DD7-B6A5-43D4-B8EB-2C32292EB878}" srcOrd="0" destOrd="0" presId="urn:microsoft.com/office/officeart/2005/8/layout/list1"/>
    <dgm:cxn modelId="{00CDF222-E538-4BDC-BF9C-01D8760CC742}" type="presParOf" srcId="{8BAC6368-CE7C-44BE-9808-82299282CFC1}" destId="{7BF0F208-DDA2-438E-A7D3-2BA966E14F20}" srcOrd="1" destOrd="0" presId="urn:microsoft.com/office/officeart/2005/8/layout/list1"/>
    <dgm:cxn modelId="{40B919FE-01CB-4091-94DC-F91188C3521E}" type="presParOf" srcId="{AE5E0F38-F17C-2548-975F-7AA43CF5EFCC}" destId="{5967E0FB-3142-46F2-8A2E-DD56FE952DD8}" srcOrd="5" destOrd="0" presId="urn:microsoft.com/office/officeart/2005/8/layout/list1"/>
    <dgm:cxn modelId="{79D3432E-AEC7-4624-A0AF-EED1EA58B0F3}" type="presParOf" srcId="{AE5E0F38-F17C-2548-975F-7AA43CF5EFCC}" destId="{43A24D7C-7A2A-4DB0-9574-F4009C4203CE}"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b="1" noProof="0" dirty="0" smtClean="0">
              <a:solidFill>
                <a:schemeClr val="tx1"/>
              </a:solidFill>
              <a:latin typeface="Century Gothic" pitchFamily="34" charset="0"/>
            </a:rPr>
            <a:t>Trade Secrets and Know-How</a:t>
          </a:r>
          <a:r>
            <a:rPr lang="en-US" sz="1800" noProof="0" dirty="0" smtClean="0">
              <a:solidFill>
                <a:schemeClr val="tx1"/>
              </a:solidFill>
              <a:latin typeface="Century Gothic" pitchFamily="34" charset="0"/>
            </a:rPr>
            <a:t>: only Coca-Cola knows the secret of the formula</a:t>
          </a:r>
        </a:p>
      </dgm:t>
    </dgm:pt>
    <dgm:pt modelId="{DF4D0643-4AB9-4C85-990C-D6A6B2B6C5FC}" type="parTrans" cxnId="{A080C1B8-059D-44AA-AAE4-4E8624D1D359}">
      <dgm:prSet/>
      <dgm:spPr/>
      <dgm:t>
        <a:bodyPr/>
        <a:lstStyle/>
        <a:p>
          <a:endParaRPr lang="en-US" sz="1800" noProof="0">
            <a:solidFill>
              <a:schemeClr val="tx1"/>
            </a:solidFill>
            <a:latin typeface="Century Gothic" pitchFamily="34" charset="0"/>
          </a:endParaRPr>
        </a:p>
      </dgm:t>
    </dgm:pt>
    <dgm:pt modelId="{BF83A9F5-3E53-4A98-B6C4-421777B1E2C4}" type="sibTrans" cxnId="{A080C1B8-059D-44AA-AAE4-4E8624D1D359}">
      <dgm:prSet/>
      <dgm:spPr/>
      <dgm:t>
        <a:bodyPr/>
        <a:lstStyle/>
        <a:p>
          <a:endParaRPr lang="en-US" sz="1800" noProof="0">
            <a:solidFill>
              <a:schemeClr val="tx1"/>
            </a:solidFill>
            <a:latin typeface="Century Gothic" pitchFamily="34" charset="0"/>
          </a:endParaRPr>
        </a:p>
      </dgm:t>
    </dgm:pt>
    <dgm:pt modelId="{7C347294-525E-4ECB-B08D-EBE365B60C55}">
      <dgm:prSet custT="1"/>
      <dgm:spPr/>
      <dgm:t>
        <a:bodyPr/>
        <a:lstStyle/>
        <a:p>
          <a:r>
            <a:rPr lang="en-US" sz="1800" b="1" noProof="0" dirty="0" smtClean="0">
              <a:solidFill>
                <a:schemeClr val="tx1"/>
              </a:solidFill>
              <a:latin typeface="Century Gothic" pitchFamily="34" charset="0"/>
            </a:rPr>
            <a:t>Patents</a:t>
          </a:r>
          <a:r>
            <a:rPr lang="en-US" sz="1800" noProof="0" dirty="0" smtClean="0">
              <a:solidFill>
                <a:schemeClr val="tx1"/>
              </a:solidFill>
              <a:latin typeface="Century Gothic" pitchFamily="34" charset="0"/>
            </a:rPr>
            <a:t>: Legal protections of inventions (duration and coverage varies by country) – Google’s search algorithms are protected by patents.</a:t>
          </a:r>
          <a:endParaRPr lang="en-US" sz="1800" noProof="0" dirty="0">
            <a:solidFill>
              <a:schemeClr val="tx1"/>
            </a:solidFill>
            <a:latin typeface="Century Gothic" pitchFamily="34" charset="0"/>
          </a:endParaRPr>
        </a:p>
      </dgm:t>
    </dgm:pt>
    <dgm:pt modelId="{78193694-C400-49DD-B992-2BF7758AFCAE}" type="parTrans" cxnId="{B5BDAFF9-D425-4BED-9875-6C28B3412801}">
      <dgm:prSet/>
      <dgm:spPr/>
      <dgm:t>
        <a:bodyPr/>
        <a:lstStyle/>
        <a:p>
          <a:endParaRPr lang="en-US" sz="1800" noProof="0">
            <a:solidFill>
              <a:schemeClr val="tx1"/>
            </a:solidFill>
            <a:latin typeface="Century Gothic" pitchFamily="34" charset="0"/>
          </a:endParaRPr>
        </a:p>
      </dgm:t>
    </dgm:pt>
    <dgm:pt modelId="{30672C0B-3E6D-4784-AC46-2E76BDB80CFF}" type="sibTrans" cxnId="{B5BDAFF9-D425-4BED-9875-6C28B3412801}">
      <dgm:prSet/>
      <dgm:spPr/>
      <dgm:t>
        <a:bodyPr/>
        <a:lstStyle/>
        <a:p>
          <a:endParaRPr lang="en-US" sz="1800" noProof="0">
            <a:solidFill>
              <a:schemeClr val="tx1"/>
            </a:solidFill>
            <a:latin typeface="Century Gothic" pitchFamily="34" charset="0"/>
          </a:endParaRPr>
        </a:p>
      </dgm:t>
    </dgm:pt>
    <dgm:pt modelId="{E66F7528-0EC4-4B90-A9B2-0BD946383CE3}">
      <dgm:prSet custT="1"/>
      <dgm:spPr/>
      <dgm:t>
        <a:bodyPr/>
        <a:lstStyle/>
        <a:p>
          <a:endParaRPr lang="en-US" sz="1800" noProof="0" smtClean="0">
            <a:solidFill>
              <a:schemeClr val="tx1"/>
            </a:solidFill>
            <a:latin typeface="Century Gothic" pitchFamily="34" charset="0"/>
          </a:endParaRPr>
        </a:p>
      </dgm:t>
    </dgm:pt>
    <dgm:pt modelId="{98D9B858-BFA4-4F36-904F-519E2589BB1C}" type="parTrans" cxnId="{199918AD-9AE6-4F25-B67C-510936C754EC}">
      <dgm:prSet/>
      <dgm:spPr/>
      <dgm:t>
        <a:bodyPr/>
        <a:lstStyle/>
        <a:p>
          <a:endParaRPr lang="en-US" noProof="0">
            <a:solidFill>
              <a:schemeClr val="tx1"/>
            </a:solidFill>
          </a:endParaRPr>
        </a:p>
      </dgm:t>
    </dgm:pt>
    <dgm:pt modelId="{2E3C4C52-81B8-4F85-A101-5BEB7349E582}" type="sibTrans" cxnId="{199918AD-9AE6-4F25-B67C-510936C754EC}">
      <dgm:prSet/>
      <dgm:spPr/>
      <dgm:t>
        <a:bodyPr/>
        <a:lstStyle/>
        <a:p>
          <a:endParaRPr lang="en-US" noProof="0">
            <a:solidFill>
              <a:schemeClr val="tx1"/>
            </a:solidFill>
          </a:endParaRPr>
        </a:p>
      </dgm:t>
    </dgm:pt>
    <dgm:pt modelId="{639E0FBB-1ECF-4066-A293-CB99CCD602D3}">
      <dgm:prSet custT="1"/>
      <dgm:spPr/>
      <dgm:t>
        <a:bodyPr/>
        <a:lstStyle/>
        <a:p>
          <a:r>
            <a:rPr lang="en-US" sz="1800" b="1" noProof="0" dirty="0" smtClean="0">
              <a:solidFill>
                <a:schemeClr val="tx1"/>
              </a:solidFill>
              <a:latin typeface="Century Gothic" pitchFamily="34" charset="0"/>
            </a:rPr>
            <a:t>Copyright</a:t>
          </a:r>
          <a:r>
            <a:rPr lang="en-US" sz="1800" noProof="0" dirty="0" smtClean="0">
              <a:solidFill>
                <a:schemeClr val="tx1"/>
              </a:solidFill>
              <a:latin typeface="Century Gothic" pitchFamily="34" charset="0"/>
            </a:rPr>
            <a:t>: Legal protection of written material (duration and coverage varies by country) – books, music and software code are covered.</a:t>
          </a:r>
          <a:endParaRPr lang="en-US" sz="1800" noProof="0" dirty="0">
            <a:solidFill>
              <a:schemeClr val="tx1"/>
            </a:solidFill>
            <a:latin typeface="Century Gothic" pitchFamily="34" charset="0"/>
          </a:endParaRPr>
        </a:p>
      </dgm:t>
    </dgm:pt>
    <dgm:pt modelId="{C7871272-480D-46A6-98DD-FB83374C9F92}" type="parTrans" cxnId="{1F3A7B3D-3745-40B9-8FB3-5843D91E9010}">
      <dgm:prSet/>
      <dgm:spPr/>
      <dgm:t>
        <a:bodyPr/>
        <a:lstStyle/>
        <a:p>
          <a:endParaRPr lang="en-US" noProof="0">
            <a:solidFill>
              <a:schemeClr val="tx1"/>
            </a:solidFill>
          </a:endParaRPr>
        </a:p>
      </dgm:t>
    </dgm:pt>
    <dgm:pt modelId="{1F9C477C-6C36-4167-81C2-A1443B991F2A}" type="sibTrans" cxnId="{1F3A7B3D-3745-40B9-8FB3-5843D91E9010}">
      <dgm:prSet/>
      <dgm:spPr/>
      <dgm:t>
        <a:bodyPr/>
        <a:lstStyle/>
        <a:p>
          <a:endParaRPr lang="en-US" noProof="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3"/>
      <dgm:spPr/>
      <dgm:t>
        <a:bodyPr/>
        <a:lstStyle/>
        <a:p>
          <a:endParaRPr lang="es-AR"/>
        </a:p>
      </dgm:t>
    </dgm:pt>
    <dgm:pt modelId="{49745A46-CBEC-479A-9537-B63DF76733AA}" type="pres">
      <dgm:prSet presAssocID="{6D6A41AE-22A5-4440-9069-9B7DA31D4875}" presName="parentText" presStyleLbl="node1" presStyleIdx="0" presStyleCnt="3" custScaleX="131275" custScaleY="133449" custLinFactX="12741" custLinFactNeighborX="100000" custLinFactNeighborY="8334">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3">
        <dgm:presLayoutVars>
          <dgm:bulletEnabled val="1"/>
        </dgm:presLayoutVars>
      </dgm:prSet>
      <dgm:spPr/>
      <dgm:t>
        <a:bodyPr/>
        <a:lstStyle/>
        <a:p>
          <a:endParaRPr lang="es-AR"/>
        </a:p>
      </dgm:t>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3"/>
      <dgm:spPr/>
      <dgm:t>
        <a:bodyPr/>
        <a:lstStyle/>
        <a:p>
          <a:endParaRPr lang="es-AR"/>
        </a:p>
      </dgm:t>
    </dgm:pt>
    <dgm:pt modelId="{7BF0F208-DDA2-438E-A7D3-2BA966E14F20}" type="pres">
      <dgm:prSet presAssocID="{7C347294-525E-4ECB-B08D-EBE365B60C55}" presName="parentText" presStyleLbl="node1" presStyleIdx="1" presStyleCnt="3" custScaleX="131752" custScaleY="134453" custLinFactX="20463" custLinFactNeighborX="100000" custLinFactNeighborY="12093">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3">
        <dgm:presLayoutVars>
          <dgm:bulletEnabled val="1"/>
        </dgm:presLayoutVars>
      </dgm:prSet>
      <dgm:spPr/>
      <dgm:t>
        <a:bodyPr/>
        <a:lstStyle/>
        <a:p>
          <a:endParaRPr lang="es-AR"/>
        </a:p>
      </dgm:t>
    </dgm:pt>
    <dgm:pt modelId="{0D01E1F7-C3EB-4EAC-A845-8600C39654F5}" type="pres">
      <dgm:prSet presAssocID="{30672C0B-3E6D-4784-AC46-2E76BDB80CFF}" presName="spaceBetweenRectangles" presStyleCnt="0"/>
      <dgm:spPr/>
    </dgm:pt>
    <dgm:pt modelId="{748ACD98-E682-45E2-8758-22B651E18B82}" type="pres">
      <dgm:prSet presAssocID="{639E0FBB-1ECF-4066-A293-CB99CCD602D3}" presName="parentLin" presStyleCnt="0"/>
      <dgm:spPr/>
    </dgm:pt>
    <dgm:pt modelId="{464323D7-1C62-4C2A-BECF-AD0C3E134730}" type="pres">
      <dgm:prSet presAssocID="{639E0FBB-1ECF-4066-A293-CB99CCD602D3}" presName="parentLeftMargin" presStyleLbl="node1" presStyleIdx="1" presStyleCnt="3"/>
      <dgm:spPr/>
      <dgm:t>
        <a:bodyPr/>
        <a:lstStyle/>
        <a:p>
          <a:endParaRPr lang="es-AR"/>
        </a:p>
      </dgm:t>
    </dgm:pt>
    <dgm:pt modelId="{AB237109-21AF-4661-9C90-61ED6C57275B}" type="pres">
      <dgm:prSet presAssocID="{639E0FBB-1ECF-4066-A293-CB99CCD602D3}" presName="parentText" presStyleLbl="node1" presStyleIdx="2" presStyleCnt="3" custScaleX="132439" custScaleY="140597" custLinFactNeighborX="80180" custLinFactNeighborY="-3606">
        <dgm:presLayoutVars>
          <dgm:chMax val="0"/>
          <dgm:bulletEnabled val="1"/>
        </dgm:presLayoutVars>
      </dgm:prSet>
      <dgm:spPr/>
      <dgm:t>
        <a:bodyPr/>
        <a:lstStyle/>
        <a:p>
          <a:endParaRPr lang="es-AR"/>
        </a:p>
      </dgm:t>
    </dgm:pt>
    <dgm:pt modelId="{F5FB59AC-F9E4-40E3-B55C-20D1582586B0}" type="pres">
      <dgm:prSet presAssocID="{639E0FBB-1ECF-4066-A293-CB99CCD602D3}" presName="negativeSpace" presStyleCnt="0"/>
      <dgm:spPr/>
    </dgm:pt>
    <dgm:pt modelId="{87E7C31C-133D-40E4-90A0-12A924AC159B}" type="pres">
      <dgm:prSet presAssocID="{639E0FBB-1ECF-4066-A293-CB99CCD602D3}" presName="childText" presStyleLbl="conFgAcc1" presStyleIdx="2" presStyleCnt="3">
        <dgm:presLayoutVars>
          <dgm:bulletEnabled val="1"/>
        </dgm:presLayoutVars>
      </dgm:prSet>
      <dgm:spPr/>
    </dgm:pt>
  </dgm:ptLst>
  <dgm:cxnLst>
    <dgm:cxn modelId="{199918AD-9AE6-4F25-B67C-510936C754EC}" srcId="{6D6A41AE-22A5-4440-9069-9B7DA31D4875}" destId="{E66F7528-0EC4-4B90-A9B2-0BD946383CE3}" srcOrd="0" destOrd="0" parTransId="{98D9B858-BFA4-4F36-904F-519E2589BB1C}" sibTransId="{2E3C4C52-81B8-4F85-A101-5BEB7349E582}"/>
    <dgm:cxn modelId="{1F3A7B3D-3745-40B9-8FB3-5843D91E9010}" srcId="{BE246436-190B-C043-B624-2367FFD151E1}" destId="{639E0FBB-1ECF-4066-A293-CB99CCD602D3}" srcOrd="2" destOrd="0" parTransId="{C7871272-480D-46A6-98DD-FB83374C9F92}" sibTransId="{1F9C477C-6C36-4167-81C2-A1443B991F2A}"/>
    <dgm:cxn modelId="{83ED2310-AD95-4968-8F40-DBAF640C0E11}" type="presOf" srcId="{639E0FBB-1ECF-4066-A293-CB99CCD602D3}" destId="{464323D7-1C62-4C2A-BECF-AD0C3E134730}" srcOrd="0" destOrd="0" presId="urn:microsoft.com/office/officeart/2005/8/layout/list1"/>
    <dgm:cxn modelId="{A080C1B8-059D-44AA-AAE4-4E8624D1D359}" srcId="{BE246436-190B-C043-B624-2367FFD151E1}" destId="{6D6A41AE-22A5-4440-9069-9B7DA31D4875}" srcOrd="0" destOrd="0" parTransId="{DF4D0643-4AB9-4C85-990C-D6A6B2B6C5FC}" sibTransId="{BF83A9F5-3E53-4A98-B6C4-421777B1E2C4}"/>
    <dgm:cxn modelId="{A0B79BEA-9256-4219-A46A-08D18EF559AC}" type="presOf" srcId="{639E0FBB-1ECF-4066-A293-CB99CCD602D3}" destId="{AB237109-21AF-4661-9C90-61ED6C57275B}" srcOrd="1" destOrd="0" presId="urn:microsoft.com/office/officeart/2005/8/layout/list1"/>
    <dgm:cxn modelId="{B5BDAFF9-D425-4BED-9875-6C28B3412801}" srcId="{BE246436-190B-C043-B624-2367FFD151E1}" destId="{7C347294-525E-4ECB-B08D-EBE365B60C55}" srcOrd="1" destOrd="0" parTransId="{78193694-C400-49DD-B992-2BF7758AFCAE}" sibTransId="{30672C0B-3E6D-4784-AC46-2E76BDB80CFF}"/>
    <dgm:cxn modelId="{498434DE-16C8-4941-8DED-80249EC0C92E}" type="presOf" srcId="{BE246436-190B-C043-B624-2367FFD151E1}" destId="{AE5E0F38-F17C-2548-975F-7AA43CF5EFCC}" srcOrd="0" destOrd="0" presId="urn:microsoft.com/office/officeart/2005/8/layout/list1"/>
    <dgm:cxn modelId="{0A0D8FA7-AD4A-4C50-AC37-F5F702A90C6F}" type="presOf" srcId="{7C347294-525E-4ECB-B08D-EBE365B60C55}" destId="{7BF0F208-DDA2-438E-A7D3-2BA966E14F20}" srcOrd="1" destOrd="0" presId="urn:microsoft.com/office/officeart/2005/8/layout/list1"/>
    <dgm:cxn modelId="{1C33FCA4-6530-4FFA-B095-44B0BC32E675}" type="presOf" srcId="{E66F7528-0EC4-4B90-A9B2-0BD946383CE3}" destId="{FCC33BC1-52BE-4263-927F-28356805D8CB}" srcOrd="0" destOrd="0" presId="urn:microsoft.com/office/officeart/2005/8/layout/list1"/>
    <dgm:cxn modelId="{7816F1BA-6B9E-402E-889F-BA11ADCFD36B}" type="presOf" srcId="{6D6A41AE-22A5-4440-9069-9B7DA31D4875}" destId="{22D74CD4-2A7B-45DC-92C7-866B79DE13C2}" srcOrd="0" destOrd="0" presId="urn:microsoft.com/office/officeart/2005/8/layout/list1"/>
    <dgm:cxn modelId="{303D14B7-A0AD-41A0-BFE5-BBD236611ECB}" type="presOf" srcId="{7C347294-525E-4ECB-B08D-EBE365B60C55}" destId="{6E1E7DD7-B6A5-43D4-B8EB-2C32292EB878}" srcOrd="0" destOrd="0" presId="urn:microsoft.com/office/officeart/2005/8/layout/list1"/>
    <dgm:cxn modelId="{1ADE203D-238A-47B2-8831-EAC2260D015C}" type="presOf" srcId="{6D6A41AE-22A5-4440-9069-9B7DA31D4875}" destId="{49745A46-CBEC-479A-9537-B63DF76733AA}" srcOrd="1" destOrd="0" presId="urn:microsoft.com/office/officeart/2005/8/layout/list1"/>
    <dgm:cxn modelId="{89623AF3-7B8A-411D-B309-CD5846D4B9D7}" type="presParOf" srcId="{AE5E0F38-F17C-2548-975F-7AA43CF5EFCC}" destId="{6F80D20E-9CDA-4726-B1A0-6F844054AD8B}" srcOrd="0" destOrd="0" presId="urn:microsoft.com/office/officeart/2005/8/layout/list1"/>
    <dgm:cxn modelId="{C95C80C8-A4E8-4BBF-858F-8DB60CD89979}" type="presParOf" srcId="{6F80D20E-9CDA-4726-B1A0-6F844054AD8B}" destId="{22D74CD4-2A7B-45DC-92C7-866B79DE13C2}" srcOrd="0" destOrd="0" presId="urn:microsoft.com/office/officeart/2005/8/layout/list1"/>
    <dgm:cxn modelId="{8A04F16B-C552-41D0-AB8C-BF204F044018}" type="presParOf" srcId="{6F80D20E-9CDA-4726-B1A0-6F844054AD8B}" destId="{49745A46-CBEC-479A-9537-B63DF76733AA}" srcOrd="1" destOrd="0" presId="urn:microsoft.com/office/officeart/2005/8/layout/list1"/>
    <dgm:cxn modelId="{CC478304-B66B-4D75-89E2-ECE91EF7629E}" type="presParOf" srcId="{AE5E0F38-F17C-2548-975F-7AA43CF5EFCC}" destId="{1AB59AE7-81F7-4814-BDCA-8F554A6DF6B1}" srcOrd="1" destOrd="0" presId="urn:microsoft.com/office/officeart/2005/8/layout/list1"/>
    <dgm:cxn modelId="{3C8D7442-7073-4304-A174-C684C956F4A7}" type="presParOf" srcId="{AE5E0F38-F17C-2548-975F-7AA43CF5EFCC}" destId="{FCC33BC1-52BE-4263-927F-28356805D8CB}" srcOrd="2" destOrd="0" presId="urn:microsoft.com/office/officeart/2005/8/layout/list1"/>
    <dgm:cxn modelId="{2161BC76-31F4-4945-B9D1-2E95A4B85240}" type="presParOf" srcId="{AE5E0F38-F17C-2548-975F-7AA43CF5EFCC}" destId="{BBF03029-12E0-4432-A0B1-DDB6F43220AF}" srcOrd="3" destOrd="0" presId="urn:microsoft.com/office/officeart/2005/8/layout/list1"/>
    <dgm:cxn modelId="{0851C232-F41B-409C-B210-3E2295AAADD3}" type="presParOf" srcId="{AE5E0F38-F17C-2548-975F-7AA43CF5EFCC}" destId="{8BAC6368-CE7C-44BE-9808-82299282CFC1}" srcOrd="4" destOrd="0" presId="urn:microsoft.com/office/officeart/2005/8/layout/list1"/>
    <dgm:cxn modelId="{16392379-D8B7-4D9B-AD68-84E072217E59}" type="presParOf" srcId="{8BAC6368-CE7C-44BE-9808-82299282CFC1}" destId="{6E1E7DD7-B6A5-43D4-B8EB-2C32292EB878}" srcOrd="0" destOrd="0" presId="urn:microsoft.com/office/officeart/2005/8/layout/list1"/>
    <dgm:cxn modelId="{D587B567-3CF8-4DBA-A862-09097AFAFD8B}" type="presParOf" srcId="{8BAC6368-CE7C-44BE-9808-82299282CFC1}" destId="{7BF0F208-DDA2-438E-A7D3-2BA966E14F20}" srcOrd="1" destOrd="0" presId="urn:microsoft.com/office/officeart/2005/8/layout/list1"/>
    <dgm:cxn modelId="{F72538F6-08E0-4CB1-83D7-F012B7CFCB9C}" type="presParOf" srcId="{AE5E0F38-F17C-2548-975F-7AA43CF5EFCC}" destId="{5967E0FB-3142-46F2-8A2E-DD56FE952DD8}" srcOrd="5" destOrd="0" presId="urn:microsoft.com/office/officeart/2005/8/layout/list1"/>
    <dgm:cxn modelId="{ED1DE5FD-3689-40F2-8753-D3C45112C450}" type="presParOf" srcId="{AE5E0F38-F17C-2548-975F-7AA43CF5EFCC}" destId="{43A24D7C-7A2A-4DB0-9574-F4009C4203CE}" srcOrd="6" destOrd="0" presId="urn:microsoft.com/office/officeart/2005/8/layout/list1"/>
    <dgm:cxn modelId="{DCDFBB95-15C0-4E31-8077-7277FD536F29}" type="presParOf" srcId="{AE5E0F38-F17C-2548-975F-7AA43CF5EFCC}" destId="{0D01E1F7-C3EB-4EAC-A845-8600C39654F5}" srcOrd="7" destOrd="0" presId="urn:microsoft.com/office/officeart/2005/8/layout/list1"/>
    <dgm:cxn modelId="{D2A89860-F572-48FF-9882-FC3C79EA8D36}" type="presParOf" srcId="{AE5E0F38-F17C-2548-975F-7AA43CF5EFCC}" destId="{748ACD98-E682-45E2-8758-22B651E18B82}" srcOrd="8" destOrd="0" presId="urn:microsoft.com/office/officeart/2005/8/layout/list1"/>
    <dgm:cxn modelId="{C6E182E1-017B-4985-A9E5-D8C997C192B9}" type="presParOf" srcId="{748ACD98-E682-45E2-8758-22B651E18B82}" destId="{464323D7-1C62-4C2A-BECF-AD0C3E134730}" srcOrd="0" destOrd="0" presId="urn:microsoft.com/office/officeart/2005/8/layout/list1"/>
    <dgm:cxn modelId="{6DB7D1C8-02D2-4C07-93A4-7DF653284FEF}" type="presParOf" srcId="{748ACD98-E682-45E2-8758-22B651E18B82}" destId="{AB237109-21AF-4661-9C90-61ED6C57275B}" srcOrd="1" destOrd="0" presId="urn:microsoft.com/office/officeart/2005/8/layout/list1"/>
    <dgm:cxn modelId="{C59C23DA-E61C-4449-AD2E-2FBB590F1F41}" type="presParOf" srcId="{AE5E0F38-F17C-2548-975F-7AA43CF5EFCC}" destId="{F5FB59AC-F9E4-40E3-B55C-20D1582586B0}" srcOrd="9" destOrd="0" presId="urn:microsoft.com/office/officeart/2005/8/layout/list1"/>
    <dgm:cxn modelId="{B49DDE19-FA67-4FEB-8570-7B82EEF1FE4F}" type="presParOf" srcId="{AE5E0F38-F17C-2548-975F-7AA43CF5EFCC}" destId="{87E7C31C-133D-40E4-90A0-12A924AC159B}"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noProof="0" dirty="0" smtClean="0">
              <a:solidFill>
                <a:schemeClr val="tx1"/>
              </a:solidFill>
              <a:latin typeface="Century Gothic" pitchFamily="34" charset="0"/>
            </a:rPr>
            <a:t>Monopoly power is typically greater in the short run than in the long run. A key question for competition policy purposes is how durable is monopoly power.</a:t>
          </a:r>
        </a:p>
      </dgm:t>
    </dgm:pt>
    <dgm:pt modelId="{DF4D0643-4AB9-4C85-990C-D6A6B2B6C5FC}" type="parTrans" cxnId="{A080C1B8-059D-44AA-AAE4-4E8624D1D359}">
      <dgm:prSet/>
      <dgm:spPr/>
      <dgm:t>
        <a:bodyPr/>
        <a:lstStyle/>
        <a:p>
          <a:endParaRPr lang="es-AR" sz="1800">
            <a:solidFill>
              <a:schemeClr val="tx1"/>
            </a:solidFill>
            <a:latin typeface="Century Gothic" pitchFamily="34" charset="0"/>
          </a:endParaRPr>
        </a:p>
      </dgm:t>
    </dgm:pt>
    <dgm:pt modelId="{BF83A9F5-3E53-4A98-B6C4-421777B1E2C4}" type="sibTrans" cxnId="{A080C1B8-059D-44AA-AAE4-4E8624D1D359}">
      <dgm:prSet/>
      <dgm:spPr/>
      <dgm:t>
        <a:bodyPr/>
        <a:lstStyle/>
        <a:p>
          <a:endParaRPr lang="es-AR" sz="1800">
            <a:solidFill>
              <a:schemeClr val="tx1"/>
            </a:solidFill>
            <a:latin typeface="Century Gothic" pitchFamily="34" charset="0"/>
          </a:endParaRPr>
        </a:p>
      </dgm:t>
    </dgm:pt>
    <dgm:pt modelId="{7C347294-525E-4ECB-B08D-EBE365B60C55}">
      <dgm:prSet custT="1"/>
      <dgm:spPr/>
      <dgm:t>
        <a:bodyPr/>
        <a:lstStyle/>
        <a:p>
          <a:r>
            <a:rPr lang="en-US" sz="1800" noProof="0" smtClean="0">
              <a:solidFill>
                <a:schemeClr val="tx1"/>
              </a:solidFill>
              <a:latin typeface="Century Gothic" pitchFamily="34" charset="0"/>
            </a:rPr>
            <a:t>Monopoly power is less durable to the extent that:</a:t>
          </a:r>
          <a:endParaRPr lang="en-US" sz="1800" noProof="0">
            <a:solidFill>
              <a:schemeClr val="tx1"/>
            </a:solidFill>
            <a:latin typeface="Century Gothic" pitchFamily="34" charset="0"/>
          </a:endParaRPr>
        </a:p>
      </dgm:t>
    </dgm:pt>
    <dgm:pt modelId="{78193694-C400-49DD-B992-2BF7758AFCAE}" type="parTrans" cxnId="{B5BDAFF9-D425-4BED-9875-6C28B3412801}">
      <dgm:prSet/>
      <dgm:spPr/>
      <dgm:t>
        <a:bodyPr/>
        <a:lstStyle/>
        <a:p>
          <a:endParaRPr lang="es-AR" sz="1800">
            <a:solidFill>
              <a:schemeClr val="tx1"/>
            </a:solidFill>
            <a:latin typeface="Century Gothic" pitchFamily="34" charset="0"/>
          </a:endParaRPr>
        </a:p>
      </dgm:t>
    </dgm:pt>
    <dgm:pt modelId="{30672C0B-3E6D-4784-AC46-2E76BDB80CFF}" type="sibTrans" cxnId="{B5BDAFF9-D425-4BED-9875-6C28B3412801}">
      <dgm:prSet/>
      <dgm:spPr/>
      <dgm:t>
        <a:bodyPr/>
        <a:lstStyle/>
        <a:p>
          <a:endParaRPr lang="es-AR" sz="1800">
            <a:solidFill>
              <a:schemeClr val="tx1"/>
            </a:solidFill>
            <a:latin typeface="Century Gothic" pitchFamily="34" charset="0"/>
          </a:endParaRPr>
        </a:p>
      </dgm:t>
    </dgm:pt>
    <dgm:pt modelId="{2C9DB7BB-BCD1-4E80-966E-7B5E1029254D}">
      <dgm:prSet custT="1"/>
      <dgm:spPr/>
      <dgm:t>
        <a:bodyPr/>
        <a:lstStyle/>
        <a:p>
          <a:r>
            <a:rPr lang="en-US" sz="1800" noProof="0" smtClean="0">
              <a:solidFill>
                <a:schemeClr val="tx1"/>
              </a:solidFill>
              <a:latin typeface="Century Gothic" pitchFamily="34" charset="0"/>
            </a:rPr>
            <a:t>Competitors can “invent around” intellectual property rights (e.g. cholesterol-lowering drugs)</a:t>
          </a:r>
          <a:endParaRPr lang="en-US" sz="1800" noProof="0">
            <a:solidFill>
              <a:schemeClr val="tx1"/>
            </a:solidFill>
            <a:latin typeface="Century Gothic" pitchFamily="34" charset="0"/>
          </a:endParaRPr>
        </a:p>
      </dgm:t>
    </dgm:pt>
    <dgm:pt modelId="{494D206A-C9AA-4A52-B91B-AFC9296F2B6B}" type="parTrans" cxnId="{AEC920BB-40D7-4278-9CD4-2419E6C3F7B4}">
      <dgm:prSet/>
      <dgm:spPr/>
      <dgm:t>
        <a:bodyPr/>
        <a:lstStyle/>
        <a:p>
          <a:endParaRPr lang="es-AR">
            <a:solidFill>
              <a:schemeClr val="tx1"/>
            </a:solidFill>
          </a:endParaRPr>
        </a:p>
      </dgm:t>
    </dgm:pt>
    <dgm:pt modelId="{CE0C532D-65DE-4296-8A61-FE935C182CB8}" type="sibTrans" cxnId="{AEC920BB-40D7-4278-9CD4-2419E6C3F7B4}">
      <dgm:prSet/>
      <dgm:spPr/>
      <dgm:t>
        <a:bodyPr/>
        <a:lstStyle/>
        <a:p>
          <a:endParaRPr lang="es-AR">
            <a:solidFill>
              <a:schemeClr val="tx1"/>
            </a:solidFill>
          </a:endParaRPr>
        </a:p>
      </dgm:t>
    </dgm:pt>
    <dgm:pt modelId="{BCA9D1AC-08E5-4166-9214-807F95CB5551}">
      <dgm:prSet custT="1"/>
      <dgm:spPr/>
      <dgm:t>
        <a:bodyPr/>
        <a:lstStyle/>
        <a:p>
          <a:r>
            <a:rPr lang="en-US" sz="1800" noProof="0" smtClean="0">
              <a:solidFill>
                <a:schemeClr val="tx1"/>
              </a:solidFill>
              <a:latin typeface="Century Gothic" pitchFamily="34" charset="0"/>
            </a:rPr>
            <a:t>Obtain their own specialized assets (Xbox vs. Sony PlayStation)</a:t>
          </a:r>
          <a:endParaRPr lang="en-US" sz="1800" noProof="0">
            <a:solidFill>
              <a:schemeClr val="tx1"/>
            </a:solidFill>
            <a:latin typeface="Century Gothic" pitchFamily="34" charset="0"/>
          </a:endParaRPr>
        </a:p>
      </dgm:t>
    </dgm:pt>
    <dgm:pt modelId="{61E160E1-45AE-49EE-8B71-8A599794B0C4}" type="parTrans" cxnId="{B2B76F6A-4BB7-4101-9AED-3B49285C05E3}">
      <dgm:prSet/>
      <dgm:spPr/>
      <dgm:t>
        <a:bodyPr/>
        <a:lstStyle/>
        <a:p>
          <a:endParaRPr lang="es-AR">
            <a:solidFill>
              <a:schemeClr val="tx1"/>
            </a:solidFill>
          </a:endParaRPr>
        </a:p>
      </dgm:t>
    </dgm:pt>
    <dgm:pt modelId="{D9A27A74-D28D-4DFE-BAD4-BE313F7682CF}" type="sibTrans" cxnId="{B2B76F6A-4BB7-4101-9AED-3B49285C05E3}">
      <dgm:prSet/>
      <dgm:spPr/>
      <dgm:t>
        <a:bodyPr/>
        <a:lstStyle/>
        <a:p>
          <a:endParaRPr lang="es-AR">
            <a:solidFill>
              <a:schemeClr val="tx1"/>
            </a:solidFill>
          </a:endParaRPr>
        </a:p>
      </dgm:t>
    </dgm:pt>
    <dgm:pt modelId="{910682BB-E6AA-42B7-A013-E00F8B2F4E33}">
      <dgm:prSet custT="1"/>
      <dgm:spPr/>
      <dgm:t>
        <a:bodyPr/>
        <a:lstStyle/>
        <a:p>
          <a:r>
            <a:rPr lang="en-US" sz="1800" noProof="0" dirty="0" smtClean="0">
              <a:solidFill>
                <a:schemeClr val="tx1"/>
              </a:solidFill>
              <a:latin typeface="Century Gothic" pitchFamily="34" charset="0"/>
            </a:rPr>
            <a:t>Develop an alternative production technology or product to meet consumer needs (MCI vs. AT&amp;T in US in late 1970s.)</a:t>
          </a:r>
          <a:endParaRPr lang="en-US" sz="1800" noProof="0" dirty="0">
            <a:solidFill>
              <a:schemeClr val="tx1"/>
            </a:solidFill>
            <a:latin typeface="Century Gothic" pitchFamily="34" charset="0"/>
          </a:endParaRPr>
        </a:p>
      </dgm:t>
    </dgm:pt>
    <dgm:pt modelId="{5A3EAAF1-0896-4416-982A-A21DA60F93E0}" type="parTrans" cxnId="{4C67692C-20FB-40EA-BFFE-26FC68D23D24}">
      <dgm:prSet/>
      <dgm:spPr/>
      <dgm:t>
        <a:bodyPr/>
        <a:lstStyle/>
        <a:p>
          <a:endParaRPr lang="es-AR">
            <a:solidFill>
              <a:schemeClr val="tx1"/>
            </a:solidFill>
          </a:endParaRPr>
        </a:p>
      </dgm:t>
    </dgm:pt>
    <dgm:pt modelId="{051C7E85-8AA9-4FE4-94C1-88545723F5C9}" type="sibTrans" cxnId="{4C67692C-20FB-40EA-BFFE-26FC68D23D24}">
      <dgm:prSet/>
      <dgm:spPr/>
      <dgm:t>
        <a:bodyPr/>
        <a:lstStyle/>
        <a:p>
          <a:endParaRPr lang="es-AR">
            <a:solidFill>
              <a:schemeClr val="tx1"/>
            </a:solidFill>
          </a:endParaRPr>
        </a:p>
      </dgm:t>
    </dgm:pt>
    <dgm:pt modelId="{E3B70EA2-BAFF-4DBB-AB7A-6FEF52C6B6E3}">
      <dgm:prSet custT="1"/>
      <dgm:spPr/>
      <dgm:t>
        <a:bodyPr/>
        <a:lstStyle/>
        <a:p>
          <a:r>
            <a:rPr lang="en-US" sz="1800" noProof="0" smtClean="0">
              <a:solidFill>
                <a:schemeClr val="tx1"/>
              </a:solidFill>
              <a:latin typeface="Century Gothic" pitchFamily="34" charset="0"/>
            </a:rPr>
            <a:t>Almost all monopolists are fragile in the long run. But the long run can be many decades. The practical question is how quickly will alternatives to monopoly arise.</a:t>
          </a:r>
          <a:endParaRPr lang="en-US" sz="1800" noProof="0">
            <a:solidFill>
              <a:schemeClr val="tx1"/>
            </a:solidFill>
            <a:latin typeface="Century Gothic" pitchFamily="34" charset="0"/>
          </a:endParaRPr>
        </a:p>
      </dgm:t>
    </dgm:pt>
    <dgm:pt modelId="{688E3FBD-C03A-4250-901E-46F450F8722B}" type="parTrans" cxnId="{5D1030A3-7C73-4036-8AA0-F96113E7B8DF}">
      <dgm:prSet/>
      <dgm:spPr/>
      <dgm:t>
        <a:bodyPr/>
        <a:lstStyle/>
        <a:p>
          <a:endParaRPr lang="es-AR">
            <a:solidFill>
              <a:schemeClr val="tx1"/>
            </a:solidFill>
          </a:endParaRPr>
        </a:p>
      </dgm:t>
    </dgm:pt>
    <dgm:pt modelId="{94D284EF-42DB-422B-95BB-6572095A0632}" type="sibTrans" cxnId="{5D1030A3-7C73-4036-8AA0-F96113E7B8DF}">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3"/>
      <dgm:spPr/>
      <dgm:t>
        <a:bodyPr/>
        <a:lstStyle/>
        <a:p>
          <a:endParaRPr lang="es-AR"/>
        </a:p>
      </dgm:t>
    </dgm:pt>
    <dgm:pt modelId="{49745A46-CBEC-479A-9537-B63DF76733AA}" type="pres">
      <dgm:prSet presAssocID="{6D6A41AE-22A5-4440-9069-9B7DA31D4875}" presName="parentText" presStyleLbl="node1" presStyleIdx="0" presStyleCnt="3" custScaleX="131275" custScaleY="161600" custLinFactX="12741" custLinFactNeighborX="100000" custLinFactNeighborY="8334">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3">
        <dgm:presLayoutVars>
          <dgm:bulletEnabled val="1"/>
        </dgm:presLayoutVars>
      </dgm:prSet>
      <dgm:spPr/>
      <dgm:t>
        <a:bodyPr/>
        <a:lstStyle/>
        <a:p>
          <a:endParaRPr lang="es-AR"/>
        </a:p>
      </dgm:t>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3"/>
      <dgm:spPr/>
      <dgm:t>
        <a:bodyPr/>
        <a:lstStyle/>
        <a:p>
          <a:endParaRPr lang="es-AR"/>
        </a:p>
      </dgm:t>
    </dgm:pt>
    <dgm:pt modelId="{7BF0F208-DDA2-438E-A7D3-2BA966E14F20}" type="pres">
      <dgm:prSet presAssocID="{7C347294-525E-4ECB-B08D-EBE365B60C55}" presName="parentText" presStyleLbl="node1" presStyleIdx="1" presStyleCnt="3" custScaleX="131752" custScaleY="108169" custLinFactX="20463" custLinFactNeighborX="100000" custLinFactNeighborY="12093">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3">
        <dgm:presLayoutVars>
          <dgm:bulletEnabled val="1"/>
        </dgm:presLayoutVars>
      </dgm:prSet>
      <dgm:spPr/>
      <dgm:t>
        <a:bodyPr/>
        <a:lstStyle/>
        <a:p>
          <a:endParaRPr lang="es-AR"/>
        </a:p>
      </dgm:t>
    </dgm:pt>
    <dgm:pt modelId="{0D01E1F7-C3EB-4EAC-A845-8600C39654F5}" type="pres">
      <dgm:prSet presAssocID="{30672C0B-3E6D-4784-AC46-2E76BDB80CFF}" presName="spaceBetweenRectangles" presStyleCnt="0"/>
      <dgm:spPr/>
    </dgm:pt>
    <dgm:pt modelId="{ED28B324-90BA-4749-B1F2-2107585D3FD7}" type="pres">
      <dgm:prSet presAssocID="{E3B70EA2-BAFF-4DBB-AB7A-6FEF52C6B6E3}" presName="parentLin" presStyleCnt="0"/>
      <dgm:spPr/>
    </dgm:pt>
    <dgm:pt modelId="{8896174C-27C4-41E4-8974-F9AC8D52A7A7}" type="pres">
      <dgm:prSet presAssocID="{E3B70EA2-BAFF-4DBB-AB7A-6FEF52C6B6E3}" presName="parentLeftMargin" presStyleLbl="node1" presStyleIdx="1" presStyleCnt="3"/>
      <dgm:spPr/>
      <dgm:t>
        <a:bodyPr/>
        <a:lstStyle/>
        <a:p>
          <a:endParaRPr lang="es-AR"/>
        </a:p>
      </dgm:t>
    </dgm:pt>
    <dgm:pt modelId="{0D83BBBC-8693-418E-A3F4-6017766FE9F4}" type="pres">
      <dgm:prSet presAssocID="{E3B70EA2-BAFF-4DBB-AB7A-6FEF52C6B6E3}" presName="parentText" presStyleLbl="node1" presStyleIdx="2" presStyleCnt="3" custScaleX="130888" custScaleY="204754" custLinFactX="35907" custLinFactNeighborX="100000" custLinFactNeighborY="2163">
        <dgm:presLayoutVars>
          <dgm:chMax val="0"/>
          <dgm:bulletEnabled val="1"/>
        </dgm:presLayoutVars>
      </dgm:prSet>
      <dgm:spPr/>
      <dgm:t>
        <a:bodyPr/>
        <a:lstStyle/>
        <a:p>
          <a:endParaRPr lang="es-AR"/>
        </a:p>
      </dgm:t>
    </dgm:pt>
    <dgm:pt modelId="{3B7E7A99-9EB4-410A-8AD5-DA8AC8B86DC4}" type="pres">
      <dgm:prSet presAssocID="{E3B70EA2-BAFF-4DBB-AB7A-6FEF52C6B6E3}" presName="negativeSpace" presStyleCnt="0"/>
      <dgm:spPr/>
    </dgm:pt>
    <dgm:pt modelId="{62AA41C7-45E1-441A-A42A-0E0DA70F5B32}" type="pres">
      <dgm:prSet presAssocID="{E3B70EA2-BAFF-4DBB-AB7A-6FEF52C6B6E3}" presName="childText" presStyleLbl="conFgAcc1" presStyleIdx="2" presStyleCnt="3">
        <dgm:presLayoutVars>
          <dgm:bulletEnabled val="1"/>
        </dgm:presLayoutVars>
      </dgm:prSet>
      <dgm:spPr/>
    </dgm:pt>
  </dgm:ptLst>
  <dgm:cxnLst>
    <dgm:cxn modelId="{5D1030A3-7C73-4036-8AA0-F96113E7B8DF}" srcId="{BE246436-190B-C043-B624-2367FFD151E1}" destId="{E3B70EA2-BAFF-4DBB-AB7A-6FEF52C6B6E3}" srcOrd="2" destOrd="0" parTransId="{688E3FBD-C03A-4250-901E-46F450F8722B}" sibTransId="{94D284EF-42DB-422B-95BB-6572095A0632}"/>
    <dgm:cxn modelId="{0F6607C5-151E-427D-BD23-D87E20190F36}" type="presOf" srcId="{910682BB-E6AA-42B7-A013-E00F8B2F4E33}" destId="{43A24D7C-7A2A-4DB0-9574-F4009C4203CE}" srcOrd="0" destOrd="2" presId="urn:microsoft.com/office/officeart/2005/8/layout/list1"/>
    <dgm:cxn modelId="{2C3E4E1F-79EA-4F42-92B4-482CDC24F2A9}" type="presOf" srcId="{7C347294-525E-4ECB-B08D-EBE365B60C55}" destId="{7BF0F208-DDA2-438E-A7D3-2BA966E14F20}" srcOrd="1" destOrd="0" presId="urn:microsoft.com/office/officeart/2005/8/layout/list1"/>
    <dgm:cxn modelId="{A080C1B8-059D-44AA-AAE4-4E8624D1D359}" srcId="{BE246436-190B-C043-B624-2367FFD151E1}" destId="{6D6A41AE-22A5-4440-9069-9B7DA31D4875}" srcOrd="0" destOrd="0" parTransId="{DF4D0643-4AB9-4C85-990C-D6A6B2B6C5FC}" sibTransId="{BF83A9F5-3E53-4A98-B6C4-421777B1E2C4}"/>
    <dgm:cxn modelId="{DE4DA7FA-45CD-4C66-A07C-72C93A856861}" type="presOf" srcId="{6D6A41AE-22A5-4440-9069-9B7DA31D4875}" destId="{22D74CD4-2A7B-45DC-92C7-866B79DE13C2}" srcOrd="0" destOrd="0" presId="urn:microsoft.com/office/officeart/2005/8/layout/list1"/>
    <dgm:cxn modelId="{B074AFA5-0F37-4E5A-9185-C935F6AE5061}" type="presOf" srcId="{6D6A41AE-22A5-4440-9069-9B7DA31D4875}" destId="{49745A46-CBEC-479A-9537-B63DF76733AA}" srcOrd="1" destOrd="0" presId="urn:microsoft.com/office/officeart/2005/8/layout/list1"/>
    <dgm:cxn modelId="{B5BDAFF9-D425-4BED-9875-6C28B3412801}" srcId="{BE246436-190B-C043-B624-2367FFD151E1}" destId="{7C347294-525E-4ECB-B08D-EBE365B60C55}" srcOrd="1" destOrd="0" parTransId="{78193694-C400-49DD-B992-2BF7758AFCAE}" sibTransId="{30672C0B-3E6D-4784-AC46-2E76BDB80CFF}"/>
    <dgm:cxn modelId="{B2B76F6A-4BB7-4101-9AED-3B49285C05E3}" srcId="{7C347294-525E-4ECB-B08D-EBE365B60C55}" destId="{BCA9D1AC-08E5-4166-9214-807F95CB5551}" srcOrd="1" destOrd="0" parTransId="{61E160E1-45AE-49EE-8B71-8A599794B0C4}" sibTransId="{D9A27A74-D28D-4DFE-BAD4-BE313F7682CF}"/>
    <dgm:cxn modelId="{057AB360-63DB-466A-A281-86FE5EA6178A}" type="presOf" srcId="{2C9DB7BB-BCD1-4E80-966E-7B5E1029254D}" destId="{43A24D7C-7A2A-4DB0-9574-F4009C4203CE}" srcOrd="0" destOrd="0" presId="urn:microsoft.com/office/officeart/2005/8/layout/list1"/>
    <dgm:cxn modelId="{AEC920BB-40D7-4278-9CD4-2419E6C3F7B4}" srcId="{7C347294-525E-4ECB-B08D-EBE365B60C55}" destId="{2C9DB7BB-BCD1-4E80-966E-7B5E1029254D}" srcOrd="0" destOrd="0" parTransId="{494D206A-C9AA-4A52-B91B-AFC9296F2B6B}" sibTransId="{CE0C532D-65DE-4296-8A61-FE935C182CB8}"/>
    <dgm:cxn modelId="{FFBF83FE-A9B0-4148-8AD8-E2D39639C2E9}" type="presOf" srcId="{E3B70EA2-BAFF-4DBB-AB7A-6FEF52C6B6E3}" destId="{8896174C-27C4-41E4-8974-F9AC8D52A7A7}" srcOrd="0" destOrd="0" presId="urn:microsoft.com/office/officeart/2005/8/layout/list1"/>
    <dgm:cxn modelId="{BB00BE85-0EDE-4F4A-A6C8-3AA208623FC8}" type="presOf" srcId="{E3B70EA2-BAFF-4DBB-AB7A-6FEF52C6B6E3}" destId="{0D83BBBC-8693-418E-A3F4-6017766FE9F4}" srcOrd="1" destOrd="0" presId="urn:microsoft.com/office/officeart/2005/8/layout/list1"/>
    <dgm:cxn modelId="{4C67692C-20FB-40EA-BFFE-26FC68D23D24}" srcId="{7C347294-525E-4ECB-B08D-EBE365B60C55}" destId="{910682BB-E6AA-42B7-A013-E00F8B2F4E33}" srcOrd="2" destOrd="0" parTransId="{5A3EAAF1-0896-4416-982A-A21DA60F93E0}" sibTransId="{051C7E85-8AA9-4FE4-94C1-88545723F5C9}"/>
    <dgm:cxn modelId="{7793C49F-A5BF-40D8-9F6F-B6BA2A13BA31}" type="presOf" srcId="{7C347294-525E-4ECB-B08D-EBE365B60C55}" destId="{6E1E7DD7-B6A5-43D4-B8EB-2C32292EB878}" srcOrd="0" destOrd="0" presId="urn:microsoft.com/office/officeart/2005/8/layout/list1"/>
    <dgm:cxn modelId="{AB091056-BAF7-4C61-8490-DBCAC6BF36B1}" type="presOf" srcId="{BCA9D1AC-08E5-4166-9214-807F95CB5551}" destId="{43A24D7C-7A2A-4DB0-9574-F4009C4203CE}" srcOrd="0" destOrd="1" presId="urn:microsoft.com/office/officeart/2005/8/layout/list1"/>
    <dgm:cxn modelId="{658BF875-56D6-4B27-9B63-73E8974719F9}" type="presOf" srcId="{BE246436-190B-C043-B624-2367FFD151E1}" destId="{AE5E0F38-F17C-2548-975F-7AA43CF5EFCC}" srcOrd="0" destOrd="0" presId="urn:microsoft.com/office/officeart/2005/8/layout/list1"/>
    <dgm:cxn modelId="{7EE18C54-BF4B-4B58-A37B-9E1858D9B50A}" type="presParOf" srcId="{AE5E0F38-F17C-2548-975F-7AA43CF5EFCC}" destId="{6F80D20E-9CDA-4726-B1A0-6F844054AD8B}" srcOrd="0" destOrd="0" presId="urn:microsoft.com/office/officeart/2005/8/layout/list1"/>
    <dgm:cxn modelId="{A1C92D1F-F03E-4B70-81DA-B9CD882B81A6}" type="presParOf" srcId="{6F80D20E-9CDA-4726-B1A0-6F844054AD8B}" destId="{22D74CD4-2A7B-45DC-92C7-866B79DE13C2}" srcOrd="0" destOrd="0" presId="urn:microsoft.com/office/officeart/2005/8/layout/list1"/>
    <dgm:cxn modelId="{9868E021-2CAD-437E-9BD0-A3B74822ABF4}" type="presParOf" srcId="{6F80D20E-9CDA-4726-B1A0-6F844054AD8B}" destId="{49745A46-CBEC-479A-9537-B63DF76733AA}" srcOrd="1" destOrd="0" presId="urn:microsoft.com/office/officeart/2005/8/layout/list1"/>
    <dgm:cxn modelId="{48EB6646-FD62-4DD4-BCA3-7F1A0C29D509}" type="presParOf" srcId="{AE5E0F38-F17C-2548-975F-7AA43CF5EFCC}" destId="{1AB59AE7-81F7-4814-BDCA-8F554A6DF6B1}" srcOrd="1" destOrd="0" presId="urn:microsoft.com/office/officeart/2005/8/layout/list1"/>
    <dgm:cxn modelId="{695D5002-1ACF-4FF1-A567-9382A04E7523}" type="presParOf" srcId="{AE5E0F38-F17C-2548-975F-7AA43CF5EFCC}" destId="{FCC33BC1-52BE-4263-927F-28356805D8CB}" srcOrd="2" destOrd="0" presId="urn:microsoft.com/office/officeart/2005/8/layout/list1"/>
    <dgm:cxn modelId="{2229329A-40F9-4A5D-81AA-24389A0778BE}" type="presParOf" srcId="{AE5E0F38-F17C-2548-975F-7AA43CF5EFCC}" destId="{BBF03029-12E0-4432-A0B1-DDB6F43220AF}" srcOrd="3" destOrd="0" presId="urn:microsoft.com/office/officeart/2005/8/layout/list1"/>
    <dgm:cxn modelId="{127E2407-B778-41CC-A106-5FED2BC30F6D}" type="presParOf" srcId="{AE5E0F38-F17C-2548-975F-7AA43CF5EFCC}" destId="{8BAC6368-CE7C-44BE-9808-82299282CFC1}" srcOrd="4" destOrd="0" presId="urn:microsoft.com/office/officeart/2005/8/layout/list1"/>
    <dgm:cxn modelId="{DD152685-1EC4-427A-815F-472C6E88A96E}" type="presParOf" srcId="{8BAC6368-CE7C-44BE-9808-82299282CFC1}" destId="{6E1E7DD7-B6A5-43D4-B8EB-2C32292EB878}" srcOrd="0" destOrd="0" presId="urn:microsoft.com/office/officeart/2005/8/layout/list1"/>
    <dgm:cxn modelId="{8A3506EC-9BB8-427E-A5AE-2B3D56705025}" type="presParOf" srcId="{8BAC6368-CE7C-44BE-9808-82299282CFC1}" destId="{7BF0F208-DDA2-438E-A7D3-2BA966E14F20}" srcOrd="1" destOrd="0" presId="urn:microsoft.com/office/officeart/2005/8/layout/list1"/>
    <dgm:cxn modelId="{D805588C-46CD-4201-A4A1-93274CB392F6}" type="presParOf" srcId="{AE5E0F38-F17C-2548-975F-7AA43CF5EFCC}" destId="{5967E0FB-3142-46F2-8A2E-DD56FE952DD8}" srcOrd="5" destOrd="0" presId="urn:microsoft.com/office/officeart/2005/8/layout/list1"/>
    <dgm:cxn modelId="{EAFB222C-BFDA-4CF0-92EB-335773856F75}" type="presParOf" srcId="{AE5E0F38-F17C-2548-975F-7AA43CF5EFCC}" destId="{43A24D7C-7A2A-4DB0-9574-F4009C4203CE}" srcOrd="6" destOrd="0" presId="urn:microsoft.com/office/officeart/2005/8/layout/list1"/>
    <dgm:cxn modelId="{ED925A95-A018-49B3-A8A6-E8F4C7423AB8}" type="presParOf" srcId="{AE5E0F38-F17C-2548-975F-7AA43CF5EFCC}" destId="{0D01E1F7-C3EB-4EAC-A845-8600C39654F5}" srcOrd="7" destOrd="0" presId="urn:microsoft.com/office/officeart/2005/8/layout/list1"/>
    <dgm:cxn modelId="{449ADD33-B81E-47EA-9440-2AE9B3D2CDC8}" type="presParOf" srcId="{AE5E0F38-F17C-2548-975F-7AA43CF5EFCC}" destId="{ED28B324-90BA-4749-B1F2-2107585D3FD7}" srcOrd="8" destOrd="0" presId="urn:microsoft.com/office/officeart/2005/8/layout/list1"/>
    <dgm:cxn modelId="{E660E33F-FE12-4A88-AA4A-8A67BB27CCF0}" type="presParOf" srcId="{ED28B324-90BA-4749-B1F2-2107585D3FD7}" destId="{8896174C-27C4-41E4-8974-F9AC8D52A7A7}" srcOrd="0" destOrd="0" presId="urn:microsoft.com/office/officeart/2005/8/layout/list1"/>
    <dgm:cxn modelId="{B164C9E2-8809-4DCB-BB6E-33992C5E227A}" type="presParOf" srcId="{ED28B324-90BA-4749-B1F2-2107585D3FD7}" destId="{0D83BBBC-8693-418E-A3F4-6017766FE9F4}" srcOrd="1" destOrd="0" presId="urn:microsoft.com/office/officeart/2005/8/layout/list1"/>
    <dgm:cxn modelId="{D20159E4-F3A3-440A-BE65-2CA171D41F09}" type="presParOf" srcId="{AE5E0F38-F17C-2548-975F-7AA43CF5EFCC}" destId="{3B7E7A99-9EB4-410A-8AD5-DA8AC8B86DC4}" srcOrd="9" destOrd="0" presId="urn:microsoft.com/office/officeart/2005/8/layout/list1"/>
    <dgm:cxn modelId="{C847B219-2310-48CF-865D-24519ED4E111}" type="presParOf" srcId="{AE5E0F38-F17C-2548-975F-7AA43CF5EFCC}" destId="{62AA41C7-45E1-441A-A42A-0E0DA70F5B32}"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dgm:t>
        <a:bodyPr/>
        <a:lstStyle/>
        <a:p>
          <a:r>
            <a:rPr lang="en-US" sz="1600" dirty="0" smtClean="0">
              <a:solidFill>
                <a:srgbClr val="333333"/>
              </a:solidFill>
              <a:latin typeface="Century Gothic"/>
              <a:cs typeface="Century Gothic"/>
            </a:rPr>
            <a:t>Consumer Demand</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dgm:t>
        <a:bodyPr/>
        <a:lstStyle/>
        <a:p>
          <a:r>
            <a:rPr lang="en-US" sz="1600" dirty="0" smtClean="0">
              <a:solidFill>
                <a:srgbClr val="333333"/>
              </a:solidFill>
              <a:latin typeface="Century Gothic"/>
              <a:cs typeface="Century Gothic"/>
            </a:rPr>
            <a:t>Firms and the costs of meeting consumer demand</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solidFill>
          <a:srgbClr val="B0CCB0">
            <a:alpha val="90000"/>
          </a:srgbClr>
        </a:solidFill>
      </dgm:spPr>
      <dgm:t>
        <a:bodyPr/>
        <a:lstStyle/>
        <a:p>
          <a:r>
            <a:rPr lang="en-US" sz="1600" dirty="0" smtClean="0">
              <a:solidFill>
                <a:srgbClr val="333333"/>
              </a:solidFill>
              <a:latin typeface="Century Gothic"/>
              <a:cs typeface="Century Gothic"/>
            </a:rPr>
            <a:t>Profit maximization</a:t>
          </a: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solidFill>
          <a:srgbClr val="B0CCB0">
            <a:alpha val="90000"/>
          </a:srgbClr>
        </a:solidFill>
      </dgm:spPr>
      <dgm:t>
        <a:bodyPr/>
        <a:lstStyle/>
        <a:p>
          <a:r>
            <a:rPr lang="en-US" sz="1600" dirty="0" smtClean="0">
              <a:solidFill>
                <a:srgbClr val="333333"/>
              </a:solidFill>
              <a:latin typeface="Century Gothic"/>
              <a:cs typeface="Century Gothic"/>
            </a:rPr>
            <a:t>Monopoly and market power</a:t>
          </a:r>
          <a:endParaRPr lang="en-US" sz="16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4"/>
      <dgm:spPr/>
      <dgm:t>
        <a:bodyPr/>
        <a:lstStyle/>
        <a:p>
          <a:endParaRPr lang="en-US"/>
        </a:p>
      </dgm:t>
    </dgm:pt>
    <dgm:pt modelId="{9B521CCF-1EDF-A649-B8D4-052044156013}" type="pres">
      <dgm:prSet presAssocID="{5711D63C-AFE8-814A-A55B-7D3ED56A974C}" presName="childText" presStyleLbl="bgAcc1" presStyleIdx="0" presStyleCnt="4"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4"/>
      <dgm:spPr/>
      <dgm:t>
        <a:bodyPr/>
        <a:lstStyle/>
        <a:p>
          <a:endParaRPr lang="en-US"/>
        </a:p>
      </dgm:t>
    </dgm:pt>
    <dgm:pt modelId="{07332C6F-C99A-3646-8C91-2C2832DEF557}" type="pres">
      <dgm:prSet presAssocID="{D835BA77-D52F-8041-8EE6-561AF3CE696E}" presName="childText" presStyleLbl="bgAcc1" presStyleIdx="1" presStyleCnt="4" custScaleX="76637" custScaleY="82023" custLinFactNeighborX="-93" custLinFactNeighborY="-9414">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9550C60-A2BE-9D4C-BA47-715FBDE04285}" type="pres">
      <dgm:prSet presAssocID="{AF9C491E-2E1B-EA48-B528-291089BF6E4C}" presName="Name13" presStyleLbl="parChTrans1D2" presStyleIdx="2" presStyleCnt="4"/>
      <dgm:spPr/>
      <dgm:t>
        <a:bodyPr/>
        <a:lstStyle/>
        <a:p>
          <a:endParaRPr lang="en-US"/>
        </a:p>
      </dgm:t>
    </dgm:pt>
    <dgm:pt modelId="{4E164526-A5B5-A94E-8A36-16FFA39ECABE}" type="pres">
      <dgm:prSet presAssocID="{CA5BBD32-7524-834F-96C8-AD912B55A04B}" presName="childText" presStyleLbl="bgAcc1" presStyleIdx="2" presStyleCnt="4"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3" presStyleCnt="4"/>
      <dgm:spPr/>
      <dgm:t>
        <a:bodyPr/>
        <a:lstStyle/>
        <a:p>
          <a:endParaRPr lang="en-US"/>
        </a:p>
      </dgm:t>
    </dgm:pt>
    <dgm:pt modelId="{A884EC45-DFDE-2E42-9F42-C0DF7050579A}" type="pres">
      <dgm:prSet presAssocID="{BDA2C585-5BB5-024E-A87B-E603407A5931}" presName="childText" presStyleLbl="bgAcc1" presStyleIdx="3" presStyleCnt="4" custScaleX="73938" custScaleY="83282">
        <dgm:presLayoutVars>
          <dgm:bulletEnabled val="1"/>
        </dgm:presLayoutVars>
      </dgm:prSet>
      <dgm:spPr/>
      <dgm:t>
        <a:bodyPr/>
        <a:lstStyle/>
        <a:p>
          <a:endParaRPr lang="en-US"/>
        </a:p>
      </dgm:t>
    </dgm:pt>
  </dgm:ptLst>
  <dgm:cxnLst>
    <dgm:cxn modelId="{2A14A32C-47D7-436F-BB2E-1592933D0B06}" type="presOf" srcId="{33374B61-E668-014A-A3DF-9BB78176F36C}" destId="{915DC507-0F6C-AA45-88C8-E5EF2DE3D987}" srcOrd="0" destOrd="0" presId="urn:microsoft.com/office/officeart/2005/8/layout/hierarchy3"/>
    <dgm:cxn modelId="{18ACDF70-D2C0-4F7B-8F86-0454316934E9}" type="presOf" srcId="{07CA8667-C3F7-FA48-AD77-4095F74C8D61}" destId="{76ED8D30-E6DF-2749-8A78-7B1917E23B1A}" srcOrd="0"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912824D1-BBF9-4C0D-8EE0-46D3DFA4ED58}" type="presOf" srcId="{D835BA77-D52F-8041-8EE6-561AF3CE696E}" destId="{07332C6F-C99A-3646-8C91-2C2832DEF557}" srcOrd="0" destOrd="0" presId="urn:microsoft.com/office/officeart/2005/8/layout/hierarchy3"/>
    <dgm:cxn modelId="{0C1219DF-938F-AC4E-AD93-43BF83B8658B}" srcId="{031F82D4-D383-8E41-B614-8356EEA3D407}" destId="{BA3C6DBF-76C3-7341-AD35-643D0F307281}" srcOrd="1" destOrd="0" parTransId="{6EAC5E74-CE25-6541-9FA3-69F3C0B79201}" sibTransId="{DEB37107-3254-554C-AA58-72300E12F144}"/>
    <dgm:cxn modelId="{7EE28989-E8AC-4FF5-B57D-BEADD05C8F4C}" type="presOf" srcId="{D7CE6370-EE2E-EF4B-9A64-1949E190ECDD}" destId="{3A2A5880-A6C2-264B-BDCF-DBD0AF929D89}" srcOrd="0" destOrd="0" presId="urn:microsoft.com/office/officeart/2005/8/layout/hierarchy3"/>
    <dgm:cxn modelId="{B5C26549-588F-41AC-9B6C-262295F381D0}" type="presOf" srcId="{BA3C6DBF-76C3-7341-AD35-643D0F307281}" destId="{5DB592F2-5BA2-E54D-AD87-72ABDB967F93}"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80E24B4E-CF95-462F-BA82-D49D5D4B5BED}" type="presOf" srcId="{CA5BBD32-7524-834F-96C8-AD912B55A04B}" destId="{4E164526-A5B5-A94E-8A36-16FFA39ECABE}" srcOrd="0" destOrd="0" presId="urn:microsoft.com/office/officeart/2005/8/layout/hierarchy3"/>
    <dgm:cxn modelId="{66CF5649-A3B2-4BFE-BBDE-A65C01460DFB}" type="presOf" srcId="{AF9C491E-2E1B-EA48-B528-291089BF6E4C}" destId="{B9550C60-A2BE-9D4C-BA47-715FBDE04285}" srcOrd="0" destOrd="0" presId="urn:microsoft.com/office/officeart/2005/8/layout/hierarchy3"/>
    <dgm:cxn modelId="{CE032DEE-A407-4BCD-98A2-1B410F2D9CFB}" type="presOf" srcId="{5711D63C-AFE8-814A-A55B-7D3ED56A974C}" destId="{9B521CCF-1EDF-A649-B8D4-052044156013}" srcOrd="0" destOrd="0" presId="urn:microsoft.com/office/officeart/2005/8/layout/hierarchy3"/>
    <dgm:cxn modelId="{A64513F0-36F5-A547-8432-BC4EA336D1E3}" srcId="{33374B61-E668-014A-A3DF-9BB78176F36C}" destId="{5711D63C-AFE8-814A-A55B-7D3ED56A974C}" srcOrd="0" destOrd="0" parTransId="{07CA8667-C3F7-FA48-AD77-4095F74C8D61}" sibTransId="{5A901D2C-E562-8347-9A3F-AC9164794E6D}"/>
    <dgm:cxn modelId="{76BF3858-8452-417D-BF02-DBDD8BCE322D}" type="presOf" srcId="{BDA2C585-5BB5-024E-A87B-E603407A5931}" destId="{A884EC45-DFDE-2E42-9F42-C0DF7050579A}" srcOrd="0" destOrd="0" presId="urn:microsoft.com/office/officeart/2005/8/layout/hierarchy3"/>
    <dgm:cxn modelId="{91D4EE04-71A7-4A56-A97D-8F5A9AA74CE1}" type="presOf" srcId="{33374B61-E668-014A-A3DF-9BB78176F36C}" destId="{221E17C5-EA1E-764F-ADFE-2FB688BCB5D5}" srcOrd="1" destOrd="0" presId="urn:microsoft.com/office/officeart/2005/8/layout/hierarchy3"/>
    <dgm:cxn modelId="{4BF72FC1-1D03-F04C-A528-DC5FFBA9B927}" srcId="{031F82D4-D383-8E41-B614-8356EEA3D407}" destId="{33374B61-E668-014A-A3DF-9BB78176F36C}" srcOrd="0" destOrd="0" parTransId="{A37EEE69-86B6-C44A-BD44-6B4275759B84}" sibTransId="{47A7CAE8-43C0-0248-8C3B-7600A9D18DE6}"/>
    <dgm:cxn modelId="{D8919A39-B682-0F45-9A88-0580153EA0B5}" srcId="{BA3C6DBF-76C3-7341-AD35-643D0F307281}" destId="{CA5BBD32-7524-834F-96C8-AD912B55A04B}" srcOrd="0" destOrd="0" parTransId="{AF9C491E-2E1B-EA48-B528-291089BF6E4C}" sibTransId="{2ECED3E6-9B34-5040-8C9C-1479ADDF5CE7}"/>
    <dgm:cxn modelId="{A449846E-43E7-4BB9-8F98-F0D7194035BD}" type="presOf" srcId="{BA3C6DBF-76C3-7341-AD35-643D0F307281}" destId="{00055DB3-2C3F-E044-A1A3-A6A021BEA85E}" srcOrd="1" destOrd="0" presId="urn:microsoft.com/office/officeart/2005/8/layout/hierarchy3"/>
    <dgm:cxn modelId="{7DAC46BC-B1FA-4958-A393-D4D213622FEB}" type="presOf" srcId="{CD284AE0-799C-654A-81F7-71CD6329448A}" destId="{B4569151-AB96-3247-A8BE-ECA3F0E12D6E}" srcOrd="0" destOrd="0" presId="urn:microsoft.com/office/officeart/2005/8/layout/hierarchy3"/>
    <dgm:cxn modelId="{5FF19800-DCA5-4DA5-8A07-E9807EF27D3E}" type="presOf" srcId="{031F82D4-D383-8E41-B614-8356EEA3D407}" destId="{60ADD78F-3454-D04A-883A-711D3406B5E1}" srcOrd="0" destOrd="0" presId="urn:microsoft.com/office/officeart/2005/8/layout/hierarchy3"/>
    <dgm:cxn modelId="{F0FD7C74-1FA9-4F25-B94A-71ABF4BD8C91}" type="presParOf" srcId="{60ADD78F-3454-D04A-883A-711D3406B5E1}" destId="{B15C25E0-E304-E046-8A5C-61034FA200F2}" srcOrd="0" destOrd="0" presId="urn:microsoft.com/office/officeart/2005/8/layout/hierarchy3"/>
    <dgm:cxn modelId="{D0010C9E-147F-4BC1-B51F-47D559B98CBD}" type="presParOf" srcId="{B15C25E0-E304-E046-8A5C-61034FA200F2}" destId="{E405EE43-65F6-F64E-9E46-73AE1713E5BF}" srcOrd="0" destOrd="0" presId="urn:microsoft.com/office/officeart/2005/8/layout/hierarchy3"/>
    <dgm:cxn modelId="{C000473F-E95E-4949-99FB-FD9B5561B607}" type="presParOf" srcId="{E405EE43-65F6-F64E-9E46-73AE1713E5BF}" destId="{915DC507-0F6C-AA45-88C8-E5EF2DE3D987}" srcOrd="0" destOrd="0" presId="urn:microsoft.com/office/officeart/2005/8/layout/hierarchy3"/>
    <dgm:cxn modelId="{12C45BF5-C75B-41D2-8021-6C77A407D542}" type="presParOf" srcId="{E405EE43-65F6-F64E-9E46-73AE1713E5BF}" destId="{221E17C5-EA1E-764F-ADFE-2FB688BCB5D5}" srcOrd="1" destOrd="0" presId="urn:microsoft.com/office/officeart/2005/8/layout/hierarchy3"/>
    <dgm:cxn modelId="{EA1EAD69-CF27-4CC8-95BA-5940066359B7}" type="presParOf" srcId="{B15C25E0-E304-E046-8A5C-61034FA200F2}" destId="{EF13A95D-BA86-7A42-A569-2E657C186342}" srcOrd="1" destOrd="0" presId="urn:microsoft.com/office/officeart/2005/8/layout/hierarchy3"/>
    <dgm:cxn modelId="{CAC8ECCA-B993-4C78-A369-04A8500D411C}" type="presParOf" srcId="{EF13A95D-BA86-7A42-A569-2E657C186342}" destId="{76ED8D30-E6DF-2749-8A78-7B1917E23B1A}" srcOrd="0" destOrd="0" presId="urn:microsoft.com/office/officeart/2005/8/layout/hierarchy3"/>
    <dgm:cxn modelId="{DA53DCB0-97A0-4263-AA0D-30420067DFFD}" type="presParOf" srcId="{EF13A95D-BA86-7A42-A569-2E657C186342}" destId="{9B521CCF-1EDF-A649-B8D4-052044156013}" srcOrd="1" destOrd="0" presId="urn:microsoft.com/office/officeart/2005/8/layout/hierarchy3"/>
    <dgm:cxn modelId="{3F84FF60-1571-4ED2-9E62-E1BDAC26F850}" type="presParOf" srcId="{EF13A95D-BA86-7A42-A569-2E657C186342}" destId="{3A2A5880-A6C2-264B-BDCF-DBD0AF929D89}" srcOrd="2" destOrd="0" presId="urn:microsoft.com/office/officeart/2005/8/layout/hierarchy3"/>
    <dgm:cxn modelId="{8416C21F-8BE8-4846-B55C-A20C3DBCC6D9}" type="presParOf" srcId="{EF13A95D-BA86-7A42-A569-2E657C186342}" destId="{07332C6F-C99A-3646-8C91-2C2832DEF557}" srcOrd="3" destOrd="0" presId="urn:microsoft.com/office/officeart/2005/8/layout/hierarchy3"/>
    <dgm:cxn modelId="{116ED73D-7399-42D6-A321-F29456C024FA}" type="presParOf" srcId="{60ADD78F-3454-D04A-883A-711D3406B5E1}" destId="{E9248DD6-F6BD-284C-8E8F-E581D2432249}" srcOrd="1" destOrd="0" presId="urn:microsoft.com/office/officeart/2005/8/layout/hierarchy3"/>
    <dgm:cxn modelId="{4723112D-B771-4351-AED1-C3AB7F234C49}" type="presParOf" srcId="{E9248DD6-F6BD-284C-8E8F-E581D2432249}" destId="{FD7BB768-A401-0945-B1DE-B51AD3F215DB}" srcOrd="0" destOrd="0" presId="urn:microsoft.com/office/officeart/2005/8/layout/hierarchy3"/>
    <dgm:cxn modelId="{FEB3CCCE-7A6D-4604-9F36-B16B9EE3DF76}" type="presParOf" srcId="{FD7BB768-A401-0945-B1DE-B51AD3F215DB}" destId="{5DB592F2-5BA2-E54D-AD87-72ABDB967F93}" srcOrd="0" destOrd="0" presId="urn:microsoft.com/office/officeart/2005/8/layout/hierarchy3"/>
    <dgm:cxn modelId="{0A490603-7D3E-43D2-ABBF-AE131A434A0C}" type="presParOf" srcId="{FD7BB768-A401-0945-B1DE-B51AD3F215DB}" destId="{00055DB3-2C3F-E044-A1A3-A6A021BEA85E}" srcOrd="1" destOrd="0" presId="urn:microsoft.com/office/officeart/2005/8/layout/hierarchy3"/>
    <dgm:cxn modelId="{259241A8-C272-43D6-970A-E1D022428B04}" type="presParOf" srcId="{E9248DD6-F6BD-284C-8E8F-E581D2432249}" destId="{63E00A1F-D333-8740-9EAC-184D958823A2}" srcOrd="1" destOrd="0" presId="urn:microsoft.com/office/officeart/2005/8/layout/hierarchy3"/>
    <dgm:cxn modelId="{A722003B-6B38-4B22-8B7A-7DED1E91A1FE}" type="presParOf" srcId="{63E00A1F-D333-8740-9EAC-184D958823A2}" destId="{B9550C60-A2BE-9D4C-BA47-715FBDE04285}" srcOrd="0" destOrd="0" presId="urn:microsoft.com/office/officeart/2005/8/layout/hierarchy3"/>
    <dgm:cxn modelId="{F60AAB89-BA39-43DE-AB11-CCAFB2B900FE}" type="presParOf" srcId="{63E00A1F-D333-8740-9EAC-184D958823A2}" destId="{4E164526-A5B5-A94E-8A36-16FFA39ECABE}" srcOrd="1" destOrd="0" presId="urn:microsoft.com/office/officeart/2005/8/layout/hierarchy3"/>
    <dgm:cxn modelId="{76E8EB9C-D0B7-4825-9151-F05F075FE464}" type="presParOf" srcId="{63E00A1F-D333-8740-9EAC-184D958823A2}" destId="{B4569151-AB96-3247-A8BE-ECA3F0E12D6E}" srcOrd="2" destOrd="0" presId="urn:microsoft.com/office/officeart/2005/8/layout/hierarchy3"/>
    <dgm:cxn modelId="{39049FE4-59AA-4894-85E2-0D8C9B771456}" type="presParOf" srcId="{63E00A1F-D333-8740-9EAC-184D958823A2}" destId="{A884EC45-DFDE-2E42-9F42-C0DF7050579A}" srcOrd="3" destOrd="0" presId="urn:microsoft.com/office/officeart/2005/8/layout/hierarchy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6D6A41AE-22A5-4440-9069-9B7DA31D4875}">
      <dgm:prSet custT="1"/>
      <dgm:spPr/>
      <dgm:t>
        <a:bodyPr/>
        <a:lstStyle/>
        <a:p>
          <a:r>
            <a:rPr lang="en-US" sz="1800" noProof="0" smtClean="0">
              <a:solidFill>
                <a:schemeClr val="tx1"/>
              </a:solidFill>
              <a:latin typeface="Century Gothic" pitchFamily="34" charset="0"/>
            </a:rPr>
            <a:t>Monopoly profits and high prices attract entry</a:t>
          </a:r>
        </a:p>
      </dgm:t>
    </dgm:pt>
    <dgm:pt modelId="{DF4D0643-4AB9-4C85-990C-D6A6B2B6C5FC}" type="parTrans" cxnId="{A080C1B8-059D-44AA-AAE4-4E8624D1D359}">
      <dgm:prSet/>
      <dgm:spPr/>
      <dgm:t>
        <a:bodyPr/>
        <a:lstStyle/>
        <a:p>
          <a:endParaRPr lang="en-US" sz="1800" noProof="0">
            <a:solidFill>
              <a:schemeClr val="tx1"/>
            </a:solidFill>
            <a:latin typeface="Century Gothic" pitchFamily="34" charset="0"/>
          </a:endParaRPr>
        </a:p>
      </dgm:t>
    </dgm:pt>
    <dgm:pt modelId="{BF83A9F5-3E53-4A98-B6C4-421777B1E2C4}" type="sibTrans" cxnId="{A080C1B8-059D-44AA-AAE4-4E8624D1D359}">
      <dgm:prSet/>
      <dgm:spPr/>
      <dgm:t>
        <a:bodyPr/>
        <a:lstStyle/>
        <a:p>
          <a:endParaRPr lang="en-US" sz="1800" noProof="0">
            <a:solidFill>
              <a:schemeClr val="tx1"/>
            </a:solidFill>
            <a:latin typeface="Century Gothic" pitchFamily="34" charset="0"/>
          </a:endParaRPr>
        </a:p>
      </dgm:t>
    </dgm:pt>
    <dgm:pt modelId="{7C347294-525E-4ECB-B08D-EBE365B60C55}">
      <dgm:prSet custT="1"/>
      <dgm:spPr/>
      <dgm:t>
        <a:bodyPr/>
        <a:lstStyle/>
        <a:p>
          <a:r>
            <a:rPr lang="en-US" sz="1800" noProof="0" smtClean="0">
              <a:solidFill>
                <a:schemeClr val="tx1"/>
              </a:solidFill>
              <a:latin typeface="Century Gothic" pitchFamily="34" charset="0"/>
            </a:rPr>
            <a:t>A monopoly may keep prices down to a low enough level (“limit price”) to discourage entry. (Why give up profits now rather than just lowering prices when entry occurs?)</a:t>
          </a:r>
          <a:endParaRPr lang="en-US" sz="1800" noProof="0">
            <a:solidFill>
              <a:schemeClr val="tx1"/>
            </a:solidFill>
            <a:latin typeface="Century Gothic" pitchFamily="34" charset="0"/>
          </a:endParaRPr>
        </a:p>
      </dgm:t>
    </dgm:pt>
    <dgm:pt modelId="{78193694-C400-49DD-B992-2BF7758AFCAE}" type="parTrans" cxnId="{B5BDAFF9-D425-4BED-9875-6C28B3412801}">
      <dgm:prSet/>
      <dgm:spPr/>
      <dgm:t>
        <a:bodyPr/>
        <a:lstStyle/>
        <a:p>
          <a:endParaRPr lang="en-US" sz="1800" noProof="0">
            <a:solidFill>
              <a:schemeClr val="tx1"/>
            </a:solidFill>
            <a:latin typeface="Century Gothic" pitchFamily="34" charset="0"/>
          </a:endParaRPr>
        </a:p>
      </dgm:t>
    </dgm:pt>
    <dgm:pt modelId="{30672C0B-3E6D-4784-AC46-2E76BDB80CFF}" type="sibTrans" cxnId="{B5BDAFF9-D425-4BED-9875-6C28B3412801}">
      <dgm:prSet/>
      <dgm:spPr/>
      <dgm:t>
        <a:bodyPr/>
        <a:lstStyle/>
        <a:p>
          <a:endParaRPr lang="en-US" sz="1800" noProof="0">
            <a:solidFill>
              <a:schemeClr val="tx1"/>
            </a:solidFill>
            <a:latin typeface="Century Gothic" pitchFamily="34" charset="0"/>
          </a:endParaRPr>
        </a:p>
      </dgm:t>
    </dgm:pt>
    <dgm:pt modelId="{2C9DB7BB-BCD1-4E80-966E-7B5E1029254D}">
      <dgm:prSet custT="1"/>
      <dgm:spPr/>
      <dgm:t>
        <a:bodyPr/>
        <a:lstStyle/>
        <a:p>
          <a:endParaRPr lang="en-US" sz="1800" noProof="0">
            <a:solidFill>
              <a:schemeClr val="tx1"/>
            </a:solidFill>
            <a:latin typeface="Century Gothic" pitchFamily="34" charset="0"/>
          </a:endParaRPr>
        </a:p>
      </dgm:t>
    </dgm:pt>
    <dgm:pt modelId="{494D206A-C9AA-4A52-B91B-AFC9296F2B6B}" type="parTrans" cxnId="{AEC920BB-40D7-4278-9CD4-2419E6C3F7B4}">
      <dgm:prSet/>
      <dgm:spPr/>
      <dgm:t>
        <a:bodyPr/>
        <a:lstStyle/>
        <a:p>
          <a:endParaRPr lang="en-US" noProof="0">
            <a:solidFill>
              <a:schemeClr val="tx1"/>
            </a:solidFill>
          </a:endParaRPr>
        </a:p>
      </dgm:t>
    </dgm:pt>
    <dgm:pt modelId="{CE0C532D-65DE-4296-8A61-FE935C182CB8}" type="sibTrans" cxnId="{AEC920BB-40D7-4278-9CD4-2419E6C3F7B4}">
      <dgm:prSet/>
      <dgm:spPr/>
      <dgm:t>
        <a:bodyPr/>
        <a:lstStyle/>
        <a:p>
          <a:endParaRPr lang="en-US" noProof="0">
            <a:solidFill>
              <a:schemeClr val="tx1"/>
            </a:solidFill>
          </a:endParaRPr>
        </a:p>
      </dgm:t>
    </dgm:pt>
    <dgm:pt modelId="{E3B70EA2-BAFF-4DBB-AB7A-6FEF52C6B6E3}">
      <dgm:prSet custT="1"/>
      <dgm:spPr/>
      <dgm:t>
        <a:bodyPr/>
        <a:lstStyle/>
        <a:p>
          <a:r>
            <a:rPr lang="en-US" sz="1800" noProof="0" smtClean="0">
              <a:solidFill>
                <a:schemeClr val="tx1"/>
              </a:solidFill>
              <a:latin typeface="Century Gothic" pitchFamily="34" charset="0"/>
            </a:rPr>
            <a:t>Extreme case are “contestable markets” where there are no sunk costs and firms can rapidly enter and exit to capitalize on “high” prices. (Economists used to argue that airlines were contestable but evidence shows persistent market power).</a:t>
          </a:r>
          <a:endParaRPr lang="en-US" sz="1800" noProof="0">
            <a:solidFill>
              <a:schemeClr val="tx1"/>
            </a:solidFill>
            <a:latin typeface="Century Gothic" pitchFamily="34" charset="0"/>
          </a:endParaRPr>
        </a:p>
      </dgm:t>
    </dgm:pt>
    <dgm:pt modelId="{688E3FBD-C03A-4250-901E-46F450F8722B}" type="parTrans" cxnId="{5D1030A3-7C73-4036-8AA0-F96113E7B8DF}">
      <dgm:prSet/>
      <dgm:spPr/>
      <dgm:t>
        <a:bodyPr/>
        <a:lstStyle/>
        <a:p>
          <a:endParaRPr lang="en-US" noProof="0">
            <a:solidFill>
              <a:schemeClr val="tx1"/>
            </a:solidFill>
          </a:endParaRPr>
        </a:p>
      </dgm:t>
    </dgm:pt>
    <dgm:pt modelId="{94D284EF-42DB-422B-95BB-6572095A0632}" type="sibTrans" cxnId="{5D1030A3-7C73-4036-8AA0-F96113E7B8DF}">
      <dgm:prSet/>
      <dgm:spPr/>
      <dgm:t>
        <a:bodyPr/>
        <a:lstStyle/>
        <a:p>
          <a:endParaRPr lang="en-US" noProof="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6F80D20E-9CDA-4726-B1A0-6F844054AD8B}" type="pres">
      <dgm:prSet presAssocID="{6D6A41AE-22A5-4440-9069-9B7DA31D4875}" presName="parentLin" presStyleCnt="0"/>
      <dgm:spPr/>
    </dgm:pt>
    <dgm:pt modelId="{22D74CD4-2A7B-45DC-92C7-866B79DE13C2}" type="pres">
      <dgm:prSet presAssocID="{6D6A41AE-22A5-4440-9069-9B7DA31D4875}" presName="parentLeftMargin" presStyleLbl="node1" presStyleIdx="0" presStyleCnt="3"/>
      <dgm:spPr/>
      <dgm:t>
        <a:bodyPr/>
        <a:lstStyle/>
        <a:p>
          <a:endParaRPr lang="es-AR"/>
        </a:p>
      </dgm:t>
    </dgm:pt>
    <dgm:pt modelId="{49745A46-CBEC-479A-9537-B63DF76733AA}" type="pres">
      <dgm:prSet presAssocID="{6D6A41AE-22A5-4440-9069-9B7DA31D4875}" presName="parentText" presStyleLbl="node1" presStyleIdx="0" presStyleCnt="3" custScaleX="131275" custScaleY="91455" custLinFactX="12741" custLinFactNeighborX="100000" custLinFactNeighborY="8334">
        <dgm:presLayoutVars>
          <dgm:chMax val="0"/>
          <dgm:bulletEnabled val="1"/>
        </dgm:presLayoutVars>
      </dgm:prSet>
      <dgm:spPr/>
      <dgm:t>
        <a:bodyPr/>
        <a:lstStyle/>
        <a:p>
          <a:endParaRPr lang="es-AR"/>
        </a:p>
      </dgm:t>
    </dgm:pt>
    <dgm:pt modelId="{1AB59AE7-81F7-4814-BDCA-8F554A6DF6B1}" type="pres">
      <dgm:prSet presAssocID="{6D6A41AE-22A5-4440-9069-9B7DA31D4875}" presName="negativeSpace" presStyleCnt="0"/>
      <dgm:spPr/>
    </dgm:pt>
    <dgm:pt modelId="{FCC33BC1-52BE-4263-927F-28356805D8CB}" type="pres">
      <dgm:prSet presAssocID="{6D6A41AE-22A5-4440-9069-9B7DA31D4875}" presName="childText" presStyleLbl="conFgAcc1" presStyleIdx="0" presStyleCnt="3">
        <dgm:presLayoutVars>
          <dgm:bulletEnabled val="1"/>
        </dgm:presLayoutVars>
      </dgm:prSet>
      <dgm:spPr/>
      <dgm:t>
        <a:bodyPr/>
        <a:lstStyle/>
        <a:p>
          <a:endParaRPr lang="es-AR"/>
        </a:p>
      </dgm:t>
    </dgm:pt>
    <dgm:pt modelId="{BBF03029-12E0-4432-A0B1-DDB6F43220AF}" type="pres">
      <dgm:prSet presAssocID="{BF83A9F5-3E53-4A98-B6C4-421777B1E2C4}" presName="spaceBetweenRectangles" presStyleCnt="0"/>
      <dgm:spPr/>
    </dgm:pt>
    <dgm:pt modelId="{8BAC6368-CE7C-44BE-9808-82299282CFC1}" type="pres">
      <dgm:prSet presAssocID="{7C347294-525E-4ECB-B08D-EBE365B60C55}" presName="parentLin" presStyleCnt="0"/>
      <dgm:spPr/>
    </dgm:pt>
    <dgm:pt modelId="{6E1E7DD7-B6A5-43D4-B8EB-2C32292EB878}" type="pres">
      <dgm:prSet presAssocID="{7C347294-525E-4ECB-B08D-EBE365B60C55}" presName="parentLeftMargin" presStyleLbl="node1" presStyleIdx="0" presStyleCnt="3"/>
      <dgm:spPr/>
      <dgm:t>
        <a:bodyPr/>
        <a:lstStyle/>
        <a:p>
          <a:endParaRPr lang="es-AR"/>
        </a:p>
      </dgm:t>
    </dgm:pt>
    <dgm:pt modelId="{7BF0F208-DDA2-438E-A7D3-2BA966E14F20}" type="pres">
      <dgm:prSet presAssocID="{7C347294-525E-4ECB-B08D-EBE365B60C55}" presName="parentText" presStyleLbl="node1" presStyleIdx="1" presStyleCnt="3" custScaleX="131752" custScaleY="151182" custLinFactX="20463" custLinFactNeighborX="100000" custLinFactNeighborY="12093">
        <dgm:presLayoutVars>
          <dgm:chMax val="0"/>
          <dgm:bulletEnabled val="1"/>
        </dgm:presLayoutVars>
      </dgm:prSet>
      <dgm:spPr/>
      <dgm:t>
        <a:bodyPr/>
        <a:lstStyle/>
        <a:p>
          <a:endParaRPr lang="es-AR"/>
        </a:p>
      </dgm:t>
    </dgm:pt>
    <dgm:pt modelId="{5967E0FB-3142-46F2-8A2E-DD56FE952DD8}" type="pres">
      <dgm:prSet presAssocID="{7C347294-525E-4ECB-B08D-EBE365B60C55}" presName="negativeSpace" presStyleCnt="0"/>
      <dgm:spPr/>
    </dgm:pt>
    <dgm:pt modelId="{43A24D7C-7A2A-4DB0-9574-F4009C4203CE}" type="pres">
      <dgm:prSet presAssocID="{7C347294-525E-4ECB-B08D-EBE365B60C55}" presName="childText" presStyleLbl="conFgAcc1" presStyleIdx="1" presStyleCnt="3">
        <dgm:presLayoutVars>
          <dgm:bulletEnabled val="1"/>
        </dgm:presLayoutVars>
      </dgm:prSet>
      <dgm:spPr/>
      <dgm:t>
        <a:bodyPr/>
        <a:lstStyle/>
        <a:p>
          <a:endParaRPr lang="es-AR"/>
        </a:p>
      </dgm:t>
    </dgm:pt>
    <dgm:pt modelId="{0D01E1F7-C3EB-4EAC-A845-8600C39654F5}" type="pres">
      <dgm:prSet presAssocID="{30672C0B-3E6D-4784-AC46-2E76BDB80CFF}" presName="spaceBetweenRectangles" presStyleCnt="0"/>
      <dgm:spPr/>
    </dgm:pt>
    <dgm:pt modelId="{ED28B324-90BA-4749-B1F2-2107585D3FD7}" type="pres">
      <dgm:prSet presAssocID="{E3B70EA2-BAFF-4DBB-AB7A-6FEF52C6B6E3}" presName="parentLin" presStyleCnt="0"/>
      <dgm:spPr/>
    </dgm:pt>
    <dgm:pt modelId="{8896174C-27C4-41E4-8974-F9AC8D52A7A7}" type="pres">
      <dgm:prSet presAssocID="{E3B70EA2-BAFF-4DBB-AB7A-6FEF52C6B6E3}" presName="parentLeftMargin" presStyleLbl="node1" presStyleIdx="1" presStyleCnt="3"/>
      <dgm:spPr/>
      <dgm:t>
        <a:bodyPr/>
        <a:lstStyle/>
        <a:p>
          <a:endParaRPr lang="es-AR"/>
        </a:p>
      </dgm:t>
    </dgm:pt>
    <dgm:pt modelId="{0D83BBBC-8693-418E-A3F4-6017766FE9F4}" type="pres">
      <dgm:prSet presAssocID="{E3B70EA2-BAFF-4DBB-AB7A-6FEF52C6B6E3}" presName="parentText" presStyleLbl="node1" presStyleIdx="2" presStyleCnt="3" custScaleX="130888" custScaleY="140893" custLinFactX="35907" custLinFactNeighborX="100000" custLinFactNeighborY="2163">
        <dgm:presLayoutVars>
          <dgm:chMax val="0"/>
          <dgm:bulletEnabled val="1"/>
        </dgm:presLayoutVars>
      </dgm:prSet>
      <dgm:spPr/>
      <dgm:t>
        <a:bodyPr/>
        <a:lstStyle/>
        <a:p>
          <a:endParaRPr lang="es-AR"/>
        </a:p>
      </dgm:t>
    </dgm:pt>
    <dgm:pt modelId="{3B7E7A99-9EB4-410A-8AD5-DA8AC8B86DC4}" type="pres">
      <dgm:prSet presAssocID="{E3B70EA2-BAFF-4DBB-AB7A-6FEF52C6B6E3}" presName="negativeSpace" presStyleCnt="0"/>
      <dgm:spPr/>
    </dgm:pt>
    <dgm:pt modelId="{62AA41C7-45E1-441A-A42A-0E0DA70F5B32}" type="pres">
      <dgm:prSet presAssocID="{E3B70EA2-BAFF-4DBB-AB7A-6FEF52C6B6E3}" presName="childText" presStyleLbl="conFgAcc1" presStyleIdx="2" presStyleCnt="3">
        <dgm:presLayoutVars>
          <dgm:bulletEnabled val="1"/>
        </dgm:presLayoutVars>
      </dgm:prSet>
      <dgm:spPr/>
    </dgm:pt>
  </dgm:ptLst>
  <dgm:cxnLst>
    <dgm:cxn modelId="{5D1030A3-7C73-4036-8AA0-F96113E7B8DF}" srcId="{BE246436-190B-C043-B624-2367FFD151E1}" destId="{E3B70EA2-BAFF-4DBB-AB7A-6FEF52C6B6E3}" srcOrd="2" destOrd="0" parTransId="{688E3FBD-C03A-4250-901E-46F450F8722B}" sibTransId="{94D284EF-42DB-422B-95BB-6572095A0632}"/>
    <dgm:cxn modelId="{18C361B7-7E33-4AA7-AEAA-6A7E233423DB}" type="presOf" srcId="{6D6A41AE-22A5-4440-9069-9B7DA31D4875}" destId="{49745A46-CBEC-479A-9537-B63DF76733AA}" srcOrd="1" destOrd="0" presId="urn:microsoft.com/office/officeart/2005/8/layout/list1"/>
    <dgm:cxn modelId="{41479651-AB0D-433B-A65C-9E19BF1DFFE4}" type="presOf" srcId="{BE246436-190B-C043-B624-2367FFD151E1}" destId="{AE5E0F38-F17C-2548-975F-7AA43CF5EFCC}" srcOrd="0" destOrd="0" presId="urn:microsoft.com/office/officeart/2005/8/layout/list1"/>
    <dgm:cxn modelId="{11690745-056D-44FA-BCBA-6F7D1829AB73}" type="presOf" srcId="{2C9DB7BB-BCD1-4E80-966E-7B5E1029254D}" destId="{43A24D7C-7A2A-4DB0-9574-F4009C4203CE}" srcOrd="0" destOrd="0" presId="urn:microsoft.com/office/officeart/2005/8/layout/list1"/>
    <dgm:cxn modelId="{A080C1B8-059D-44AA-AAE4-4E8624D1D359}" srcId="{BE246436-190B-C043-B624-2367FFD151E1}" destId="{6D6A41AE-22A5-4440-9069-9B7DA31D4875}" srcOrd="0" destOrd="0" parTransId="{DF4D0643-4AB9-4C85-990C-D6A6B2B6C5FC}" sibTransId="{BF83A9F5-3E53-4A98-B6C4-421777B1E2C4}"/>
    <dgm:cxn modelId="{B5BDAFF9-D425-4BED-9875-6C28B3412801}" srcId="{BE246436-190B-C043-B624-2367FFD151E1}" destId="{7C347294-525E-4ECB-B08D-EBE365B60C55}" srcOrd="1" destOrd="0" parTransId="{78193694-C400-49DD-B992-2BF7758AFCAE}" sibTransId="{30672C0B-3E6D-4784-AC46-2E76BDB80CFF}"/>
    <dgm:cxn modelId="{AEC920BB-40D7-4278-9CD4-2419E6C3F7B4}" srcId="{7C347294-525E-4ECB-B08D-EBE365B60C55}" destId="{2C9DB7BB-BCD1-4E80-966E-7B5E1029254D}" srcOrd="0" destOrd="0" parTransId="{494D206A-C9AA-4A52-B91B-AFC9296F2B6B}" sibTransId="{CE0C532D-65DE-4296-8A61-FE935C182CB8}"/>
    <dgm:cxn modelId="{3D3792F6-41D2-401A-9889-96FC9FD9576E}" type="presOf" srcId="{6D6A41AE-22A5-4440-9069-9B7DA31D4875}" destId="{22D74CD4-2A7B-45DC-92C7-866B79DE13C2}" srcOrd="0" destOrd="0" presId="urn:microsoft.com/office/officeart/2005/8/layout/list1"/>
    <dgm:cxn modelId="{8DD7F6DC-17B9-40AB-A0CF-0A2EBBF176B6}" type="presOf" srcId="{7C347294-525E-4ECB-B08D-EBE365B60C55}" destId="{7BF0F208-DDA2-438E-A7D3-2BA966E14F20}" srcOrd="1" destOrd="0" presId="urn:microsoft.com/office/officeart/2005/8/layout/list1"/>
    <dgm:cxn modelId="{39F8652B-AE3A-4AAB-A850-515CDEF2D860}" type="presOf" srcId="{E3B70EA2-BAFF-4DBB-AB7A-6FEF52C6B6E3}" destId="{8896174C-27C4-41E4-8974-F9AC8D52A7A7}" srcOrd="0" destOrd="0" presId="urn:microsoft.com/office/officeart/2005/8/layout/list1"/>
    <dgm:cxn modelId="{8CB674F7-8F9F-4CCF-99AB-E1B5643FB0C1}" type="presOf" srcId="{7C347294-525E-4ECB-B08D-EBE365B60C55}" destId="{6E1E7DD7-B6A5-43D4-B8EB-2C32292EB878}" srcOrd="0" destOrd="0" presId="urn:microsoft.com/office/officeart/2005/8/layout/list1"/>
    <dgm:cxn modelId="{A8DB88A7-67E0-4FA9-8F8C-F8AD5AEFD228}" type="presOf" srcId="{E3B70EA2-BAFF-4DBB-AB7A-6FEF52C6B6E3}" destId="{0D83BBBC-8693-418E-A3F4-6017766FE9F4}" srcOrd="1" destOrd="0" presId="urn:microsoft.com/office/officeart/2005/8/layout/list1"/>
    <dgm:cxn modelId="{CBB8EB79-2D22-4D70-841D-03EE764319BC}" type="presParOf" srcId="{AE5E0F38-F17C-2548-975F-7AA43CF5EFCC}" destId="{6F80D20E-9CDA-4726-B1A0-6F844054AD8B}" srcOrd="0" destOrd="0" presId="urn:microsoft.com/office/officeart/2005/8/layout/list1"/>
    <dgm:cxn modelId="{17EBE2E8-4B82-4FFF-A499-16A928061C0F}" type="presParOf" srcId="{6F80D20E-9CDA-4726-B1A0-6F844054AD8B}" destId="{22D74CD4-2A7B-45DC-92C7-866B79DE13C2}" srcOrd="0" destOrd="0" presId="urn:microsoft.com/office/officeart/2005/8/layout/list1"/>
    <dgm:cxn modelId="{6462AA40-1534-4F31-9C10-32E6D8C70F37}" type="presParOf" srcId="{6F80D20E-9CDA-4726-B1A0-6F844054AD8B}" destId="{49745A46-CBEC-479A-9537-B63DF76733AA}" srcOrd="1" destOrd="0" presId="urn:microsoft.com/office/officeart/2005/8/layout/list1"/>
    <dgm:cxn modelId="{2F9D67C4-2AFA-43E6-B404-855E496E9B67}" type="presParOf" srcId="{AE5E0F38-F17C-2548-975F-7AA43CF5EFCC}" destId="{1AB59AE7-81F7-4814-BDCA-8F554A6DF6B1}" srcOrd="1" destOrd="0" presId="urn:microsoft.com/office/officeart/2005/8/layout/list1"/>
    <dgm:cxn modelId="{CA0B4413-3FB9-412C-9BCE-5EC461776E73}" type="presParOf" srcId="{AE5E0F38-F17C-2548-975F-7AA43CF5EFCC}" destId="{FCC33BC1-52BE-4263-927F-28356805D8CB}" srcOrd="2" destOrd="0" presId="urn:microsoft.com/office/officeart/2005/8/layout/list1"/>
    <dgm:cxn modelId="{E220CFC2-4FC4-42C3-84D2-190FD82C11DE}" type="presParOf" srcId="{AE5E0F38-F17C-2548-975F-7AA43CF5EFCC}" destId="{BBF03029-12E0-4432-A0B1-DDB6F43220AF}" srcOrd="3" destOrd="0" presId="urn:microsoft.com/office/officeart/2005/8/layout/list1"/>
    <dgm:cxn modelId="{356E6F01-6C3E-40FE-BE63-9F64919EC627}" type="presParOf" srcId="{AE5E0F38-F17C-2548-975F-7AA43CF5EFCC}" destId="{8BAC6368-CE7C-44BE-9808-82299282CFC1}" srcOrd="4" destOrd="0" presId="urn:microsoft.com/office/officeart/2005/8/layout/list1"/>
    <dgm:cxn modelId="{2933A380-A89E-45AA-BC76-57D1FDCAC5AD}" type="presParOf" srcId="{8BAC6368-CE7C-44BE-9808-82299282CFC1}" destId="{6E1E7DD7-B6A5-43D4-B8EB-2C32292EB878}" srcOrd="0" destOrd="0" presId="urn:microsoft.com/office/officeart/2005/8/layout/list1"/>
    <dgm:cxn modelId="{20132EEA-DE89-4EFE-8C93-2DE125AE850E}" type="presParOf" srcId="{8BAC6368-CE7C-44BE-9808-82299282CFC1}" destId="{7BF0F208-DDA2-438E-A7D3-2BA966E14F20}" srcOrd="1" destOrd="0" presId="urn:microsoft.com/office/officeart/2005/8/layout/list1"/>
    <dgm:cxn modelId="{BD5B540F-C098-4284-A04D-608080313EC0}" type="presParOf" srcId="{AE5E0F38-F17C-2548-975F-7AA43CF5EFCC}" destId="{5967E0FB-3142-46F2-8A2E-DD56FE952DD8}" srcOrd="5" destOrd="0" presId="urn:microsoft.com/office/officeart/2005/8/layout/list1"/>
    <dgm:cxn modelId="{420C0811-F061-4236-A5D4-D1B9CF6A0DC0}" type="presParOf" srcId="{AE5E0F38-F17C-2548-975F-7AA43CF5EFCC}" destId="{43A24D7C-7A2A-4DB0-9574-F4009C4203CE}" srcOrd="6" destOrd="0" presId="urn:microsoft.com/office/officeart/2005/8/layout/list1"/>
    <dgm:cxn modelId="{E4785EBF-E62F-4F15-9BB8-CE94DE5AEE60}" type="presParOf" srcId="{AE5E0F38-F17C-2548-975F-7AA43CF5EFCC}" destId="{0D01E1F7-C3EB-4EAC-A845-8600C39654F5}" srcOrd="7" destOrd="0" presId="urn:microsoft.com/office/officeart/2005/8/layout/list1"/>
    <dgm:cxn modelId="{D0300AF3-A248-41A6-A8E4-AEF19B82D23F}" type="presParOf" srcId="{AE5E0F38-F17C-2548-975F-7AA43CF5EFCC}" destId="{ED28B324-90BA-4749-B1F2-2107585D3FD7}" srcOrd="8" destOrd="0" presId="urn:microsoft.com/office/officeart/2005/8/layout/list1"/>
    <dgm:cxn modelId="{4FDB9EB6-BA64-40B8-ABEE-4B4FE23B602B}" type="presParOf" srcId="{ED28B324-90BA-4749-B1F2-2107585D3FD7}" destId="{8896174C-27C4-41E4-8974-F9AC8D52A7A7}" srcOrd="0" destOrd="0" presId="urn:microsoft.com/office/officeart/2005/8/layout/list1"/>
    <dgm:cxn modelId="{E416AF3D-B02A-4A06-932E-18B512420108}" type="presParOf" srcId="{ED28B324-90BA-4749-B1F2-2107585D3FD7}" destId="{0D83BBBC-8693-418E-A3F4-6017766FE9F4}" srcOrd="1" destOrd="0" presId="urn:microsoft.com/office/officeart/2005/8/layout/list1"/>
    <dgm:cxn modelId="{02A67C27-6D6D-48B8-94FE-4221EC835FF5}" type="presParOf" srcId="{AE5E0F38-F17C-2548-975F-7AA43CF5EFCC}" destId="{3B7E7A99-9EB4-410A-8AD5-DA8AC8B86DC4}" srcOrd="9" destOrd="0" presId="urn:microsoft.com/office/officeart/2005/8/layout/list1"/>
    <dgm:cxn modelId="{8F100A15-866C-45A2-A3A5-3ECB6D70F4AD}" type="presParOf" srcId="{AE5E0F38-F17C-2548-975F-7AA43CF5EFCC}" destId="{62AA41C7-45E1-441A-A42A-0E0DA70F5B32}"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1E48D7E1-8B3F-4406-A3E4-447F21999ED6}"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pitchFamily="34" charset="0"/>
            </a:rPr>
            <a:t>Part 1</a:t>
          </a:r>
          <a:endParaRPr lang="en-US" sz="1800" b="1" dirty="0">
            <a:solidFill>
              <a:schemeClr val="tx1"/>
            </a:solidFill>
            <a:latin typeface="Century Gothic" pitchFamily="34" charset="0"/>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solidFill>
          <a:srgbClr val="B0CCB0">
            <a:alpha val="90000"/>
          </a:srgbClr>
        </a:solidFill>
        <a:ln w="12700">
          <a:solidFill>
            <a:srgbClr val="467012"/>
          </a:solidFill>
        </a:ln>
      </dgm:spPr>
      <dgm:t>
        <a:bodyPr/>
        <a:lstStyle/>
        <a:p>
          <a:r>
            <a:rPr lang="en-US" sz="1600" dirty="0" smtClean="0">
              <a:latin typeface="Century Gothic" pitchFamily="34" charset="0"/>
            </a:rPr>
            <a:t>Demand and Supply Analysis and Perfect Competition</a:t>
          </a:r>
        </a:p>
      </dgm:t>
    </dgm:pt>
    <dgm:pt modelId="{07CA8667-C3F7-FA48-AD77-4095F74C8D61}" type="parTrans" cxnId="{A64513F0-36F5-A547-8432-BC4EA336D1E3}">
      <dgm:prSet/>
      <dgm:spPr>
        <a:ln w="12700">
          <a:solidFill>
            <a:srgbClr val="467012"/>
          </a:solidFill>
        </a:ln>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solidFill>
          <a:schemeClr val="accent2">
            <a:alpha val="90000"/>
          </a:schemeClr>
        </a:solidFill>
        <a:ln w="12700">
          <a:solidFill>
            <a:srgbClr val="467012"/>
          </a:solidFill>
        </a:ln>
      </dgm:spPr>
      <dgm:t>
        <a:bodyPr/>
        <a:lstStyle/>
        <a:p>
          <a:r>
            <a:rPr lang="en-US" sz="1600" dirty="0" smtClean="0">
              <a:latin typeface="Century Gothic" pitchFamily="34" charset="0"/>
            </a:rPr>
            <a:t>The Effect of Changes on Price and Output in Competitive Markets</a:t>
          </a:r>
        </a:p>
      </dgm:t>
    </dgm:pt>
    <dgm:pt modelId="{D7CE6370-EE2E-EF4B-9A64-1949E190ECDD}" type="parTrans" cxnId="{13766F54-6F57-714C-B0E5-298CF3B2A1A0}">
      <dgm:prSet/>
      <dgm:spPr>
        <a:ln w="12700">
          <a:solidFill>
            <a:srgbClr val="467012"/>
          </a:solidFill>
        </a:ln>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pitchFamily="34" charset="0"/>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ln w="12700">
          <a:solidFill>
            <a:srgbClr val="467012"/>
          </a:solidFill>
        </a:ln>
      </dgm:spPr>
      <dgm:t>
        <a:bodyPr/>
        <a:lstStyle/>
        <a:p>
          <a:r>
            <a:rPr lang="en-US" sz="1600" dirty="0" smtClean="0">
              <a:latin typeface="Century Gothic" pitchFamily="34" charset="0"/>
            </a:rPr>
            <a:t>Consumer and Social Welfare Consequences</a:t>
          </a:r>
        </a:p>
      </dgm:t>
    </dgm:pt>
    <dgm:pt modelId="{AF9C491E-2E1B-EA48-B528-291089BF6E4C}" type="parTrans" cxnId="{D8919A39-B682-0F45-9A88-0580153EA0B5}">
      <dgm:prSet/>
      <dgm:spPr>
        <a:ln w="12700">
          <a:solidFill>
            <a:srgbClr val="467012"/>
          </a:solidFill>
        </a:ln>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ln w="12700">
          <a:solidFill>
            <a:srgbClr val="467012"/>
          </a:solidFill>
        </a:ln>
      </dgm:spPr>
      <dgm:t>
        <a:bodyPr/>
        <a:lstStyle/>
        <a:p>
          <a:r>
            <a:rPr lang="en-US" sz="1600" dirty="0" smtClean="0">
              <a:latin typeface="Century Gothic" pitchFamily="34" charset="0"/>
            </a:rPr>
            <a:t>Merger to Monopoly</a:t>
          </a:r>
          <a:endParaRPr lang="en-US" sz="1600" dirty="0">
            <a:latin typeface="Century Gothic" pitchFamily="34" charset="0"/>
          </a:endParaRPr>
        </a:p>
      </dgm:t>
    </dgm:pt>
    <dgm:pt modelId="{CD284AE0-799C-654A-81F7-71CD6329448A}" type="parTrans" cxnId="{788D9126-4D39-9B40-9751-0CDC7C376544}">
      <dgm:prSet/>
      <dgm:spPr>
        <a:ln w="12700">
          <a:solidFill>
            <a:srgbClr val="467012"/>
          </a:solidFill>
        </a:ln>
      </dgm:spPr>
      <dgm:t>
        <a:bodyPr/>
        <a:lstStyle/>
        <a:p>
          <a:endParaRPr lang="en-US"/>
        </a:p>
      </dgm:t>
    </dgm:pt>
    <dgm:pt modelId="{80AA9183-B769-5E47-BF89-C11E32F44A10}" type="sibTrans" cxnId="{788D9126-4D39-9B40-9751-0CDC7C376544}">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t>
        <a:bodyPr/>
        <a:lstStyle/>
        <a:p>
          <a:endParaRPr lang="en-US"/>
        </a:p>
      </dgm:t>
    </dgm:pt>
    <dgm:pt modelId="{E405EE43-65F6-F64E-9E46-73AE1713E5BF}" type="pres">
      <dgm:prSet presAssocID="{33374B61-E668-014A-A3DF-9BB78176F36C}" presName="rootComposite" presStyleCnt="0"/>
      <dgm:spPr/>
      <dgm:t>
        <a:bodyPr/>
        <a:lstStyle/>
        <a:p>
          <a:endParaRPr lang="en-US"/>
        </a:p>
      </dgm:t>
    </dgm:pt>
    <dgm:pt modelId="{915DC507-0F6C-AA45-88C8-E5EF2DE3D987}" type="pres">
      <dgm:prSet presAssocID="{33374B61-E668-014A-A3DF-9BB78176F36C}" presName="rootText" presStyleLbl="node1" presStyleIdx="0" presStyleCnt="2" custScaleX="63357" custScaleY="66782"/>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t>
        <a:bodyPr/>
        <a:lstStyle/>
        <a:p>
          <a:endParaRPr lang="en-US"/>
        </a:p>
      </dgm:t>
    </dgm:pt>
    <dgm:pt modelId="{76ED8D30-E6DF-2749-8A78-7B1917E23B1A}" type="pres">
      <dgm:prSet presAssocID="{07CA8667-C3F7-FA48-AD77-4095F74C8D61}" presName="Name13" presStyleLbl="parChTrans1D2" presStyleIdx="0" presStyleCnt="4"/>
      <dgm:spPr/>
      <dgm:t>
        <a:bodyPr/>
        <a:lstStyle/>
        <a:p>
          <a:endParaRPr lang="en-US"/>
        </a:p>
      </dgm:t>
    </dgm:pt>
    <dgm:pt modelId="{9B521CCF-1EDF-A649-B8D4-052044156013}" type="pres">
      <dgm:prSet presAssocID="{5711D63C-AFE8-814A-A55B-7D3ED56A974C}" presName="childText" presStyleLbl="bgAcc1" presStyleIdx="0" presStyleCnt="4" custScaleX="67065" custScaleY="59939" custLinFactNeighborX="-93" custLinFactNeighborY="-7847">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4"/>
      <dgm:spPr/>
      <dgm:t>
        <a:bodyPr/>
        <a:lstStyle/>
        <a:p>
          <a:endParaRPr lang="en-US"/>
        </a:p>
      </dgm:t>
    </dgm:pt>
    <dgm:pt modelId="{07332C6F-C99A-3646-8C91-2C2832DEF557}" type="pres">
      <dgm:prSet presAssocID="{D835BA77-D52F-8041-8EE6-561AF3CE696E}" presName="childText" presStyleLbl="bgAcc1" presStyleIdx="1" presStyleCnt="4" custScaleX="65386" custScaleY="56715" custLinFactNeighborX="474" custLinFactNeighborY="-16889">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t>
        <a:bodyPr/>
        <a:lstStyle/>
        <a:p>
          <a:endParaRPr lang="en-US"/>
        </a:p>
      </dgm:t>
    </dgm:pt>
    <dgm:pt modelId="{FD7BB768-A401-0945-B1DE-B51AD3F215DB}" type="pres">
      <dgm:prSet presAssocID="{BA3C6DBF-76C3-7341-AD35-643D0F307281}" presName="rootComposite" presStyleCnt="0"/>
      <dgm:spPr/>
      <dgm:t>
        <a:bodyPr/>
        <a:lstStyle/>
        <a:p>
          <a:endParaRPr lang="en-US"/>
        </a:p>
      </dgm:t>
    </dgm:pt>
    <dgm:pt modelId="{5DB592F2-5BA2-E54D-AD87-72ABDB967F93}" type="pres">
      <dgm:prSet presAssocID="{BA3C6DBF-76C3-7341-AD35-643D0F307281}" presName="rootText" presStyleLbl="node1" presStyleIdx="1" presStyleCnt="2" custScaleX="62939" custScaleY="67040"/>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t>
        <a:bodyPr/>
        <a:lstStyle/>
        <a:p>
          <a:endParaRPr lang="en-US"/>
        </a:p>
      </dgm:t>
    </dgm:pt>
    <dgm:pt modelId="{B9550C60-A2BE-9D4C-BA47-715FBDE04285}" type="pres">
      <dgm:prSet presAssocID="{AF9C491E-2E1B-EA48-B528-291089BF6E4C}" presName="Name13" presStyleLbl="parChTrans1D2" presStyleIdx="2" presStyleCnt="4"/>
      <dgm:spPr/>
      <dgm:t>
        <a:bodyPr/>
        <a:lstStyle/>
        <a:p>
          <a:endParaRPr lang="en-US"/>
        </a:p>
      </dgm:t>
    </dgm:pt>
    <dgm:pt modelId="{4E164526-A5B5-A94E-8A36-16FFA39ECABE}" type="pres">
      <dgm:prSet presAssocID="{CA5BBD32-7524-834F-96C8-AD912B55A04B}" presName="childText" presStyleLbl="bgAcc1" presStyleIdx="2" presStyleCnt="4" custScaleX="64128" custScaleY="65034" custLinFactNeighborX="-30" custLinFactNeighborY="-9170">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3" presStyleCnt="4"/>
      <dgm:spPr/>
      <dgm:t>
        <a:bodyPr/>
        <a:lstStyle/>
        <a:p>
          <a:endParaRPr lang="en-US"/>
        </a:p>
      </dgm:t>
    </dgm:pt>
    <dgm:pt modelId="{A884EC45-DFDE-2E42-9F42-C0DF7050579A}" type="pres">
      <dgm:prSet presAssocID="{BDA2C585-5BB5-024E-A87B-E603407A5931}" presName="childText" presStyleLbl="bgAcc1" presStyleIdx="3" presStyleCnt="4" custScaleX="64876" custScaleY="59043" custLinFactNeighborX="-30" custLinFactNeighborY="-20058">
        <dgm:presLayoutVars>
          <dgm:bulletEnabled val="1"/>
        </dgm:presLayoutVars>
      </dgm:prSet>
      <dgm:spPr/>
      <dgm:t>
        <a:bodyPr/>
        <a:lstStyle/>
        <a:p>
          <a:endParaRPr lang="en-US"/>
        </a:p>
      </dgm:t>
    </dgm:pt>
  </dgm:ptLst>
  <dgm:cxnLst>
    <dgm:cxn modelId="{C627C5E4-9D54-470C-8038-26A83F4B0F71}" type="presOf" srcId="{33374B61-E668-014A-A3DF-9BB78176F36C}" destId="{915DC507-0F6C-AA45-88C8-E5EF2DE3D987}" srcOrd="0"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0C1219DF-938F-AC4E-AD93-43BF83B8658B}" srcId="{031F82D4-D383-8E41-B614-8356EEA3D407}" destId="{BA3C6DBF-76C3-7341-AD35-643D0F307281}" srcOrd="1" destOrd="0" parTransId="{6EAC5E74-CE25-6541-9FA3-69F3C0B79201}" sibTransId="{DEB37107-3254-554C-AA58-72300E12F144}"/>
    <dgm:cxn modelId="{5658CF3B-8AFB-42FE-A8A3-1BC81623015C}" type="presOf" srcId="{AF9C491E-2E1B-EA48-B528-291089BF6E4C}" destId="{B9550C60-A2BE-9D4C-BA47-715FBDE04285}" srcOrd="0" destOrd="0" presId="urn:microsoft.com/office/officeart/2005/8/layout/hierarchy3"/>
    <dgm:cxn modelId="{8389E5A5-94F7-4324-9CA3-D9932C7A4E18}" type="presOf" srcId="{D7CE6370-EE2E-EF4B-9A64-1949E190ECDD}" destId="{3A2A5880-A6C2-264B-BDCF-DBD0AF929D89}" srcOrd="0" destOrd="0" presId="urn:microsoft.com/office/officeart/2005/8/layout/hierarchy3"/>
    <dgm:cxn modelId="{0648919F-9417-4EC7-A808-8FEA7BC87D10}" type="presOf" srcId="{CD284AE0-799C-654A-81F7-71CD6329448A}" destId="{B4569151-AB96-3247-A8BE-ECA3F0E12D6E}"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3B4063AB-C956-45D4-8015-795A8AE3B215}" type="presOf" srcId="{5711D63C-AFE8-814A-A55B-7D3ED56A974C}" destId="{9B521CCF-1EDF-A649-B8D4-052044156013}" srcOrd="0" destOrd="0" presId="urn:microsoft.com/office/officeart/2005/8/layout/hierarchy3"/>
    <dgm:cxn modelId="{E869703D-A9DD-4CE2-A1AC-D9C52C7410CD}" type="presOf" srcId="{BDA2C585-5BB5-024E-A87B-E603407A5931}" destId="{A884EC45-DFDE-2E42-9F42-C0DF7050579A}" srcOrd="0" destOrd="0" presId="urn:microsoft.com/office/officeart/2005/8/layout/hierarchy3"/>
    <dgm:cxn modelId="{91ADDAC5-5972-4BEC-95B6-3F1E956EA291}" type="presOf" srcId="{BA3C6DBF-76C3-7341-AD35-643D0F307281}" destId="{5DB592F2-5BA2-E54D-AD87-72ABDB967F93}" srcOrd="0" destOrd="0" presId="urn:microsoft.com/office/officeart/2005/8/layout/hierarchy3"/>
    <dgm:cxn modelId="{00CF5884-9073-4531-94DE-A26B2F44A8F5}" type="presOf" srcId="{D835BA77-D52F-8041-8EE6-561AF3CE696E}" destId="{07332C6F-C99A-3646-8C91-2C2832DEF557}" srcOrd="0" destOrd="0" presId="urn:microsoft.com/office/officeart/2005/8/layout/hierarchy3"/>
    <dgm:cxn modelId="{A64513F0-36F5-A547-8432-BC4EA336D1E3}" srcId="{33374B61-E668-014A-A3DF-9BB78176F36C}" destId="{5711D63C-AFE8-814A-A55B-7D3ED56A974C}" srcOrd="0" destOrd="0" parTransId="{07CA8667-C3F7-FA48-AD77-4095F74C8D61}" sibTransId="{5A901D2C-E562-8347-9A3F-AC9164794E6D}"/>
    <dgm:cxn modelId="{308DB1F2-D068-401B-8260-4C8E800F64BE}" type="presOf" srcId="{031F82D4-D383-8E41-B614-8356EEA3D407}" destId="{60ADD78F-3454-D04A-883A-711D3406B5E1}" srcOrd="0" destOrd="0" presId="urn:microsoft.com/office/officeart/2005/8/layout/hierarchy3"/>
    <dgm:cxn modelId="{A5F76B74-1452-4CD6-9A82-6AFCBA949A8B}" type="presOf" srcId="{CA5BBD32-7524-834F-96C8-AD912B55A04B}" destId="{4E164526-A5B5-A94E-8A36-16FFA39ECABE}" srcOrd="0" destOrd="0" presId="urn:microsoft.com/office/officeart/2005/8/layout/hierarchy3"/>
    <dgm:cxn modelId="{B5FAA864-A5FD-4EE5-A339-CD0C7C423EA4}" type="presOf" srcId="{BA3C6DBF-76C3-7341-AD35-643D0F307281}" destId="{00055DB3-2C3F-E044-A1A3-A6A021BEA85E}" srcOrd="1" destOrd="0" presId="urn:microsoft.com/office/officeart/2005/8/layout/hierarchy3"/>
    <dgm:cxn modelId="{2EC75690-7C5E-42E9-8001-0EFF8B0B3BF0}" type="presOf" srcId="{33374B61-E668-014A-A3DF-9BB78176F36C}" destId="{221E17C5-EA1E-764F-ADFE-2FB688BCB5D5}" srcOrd="1" destOrd="0" presId="urn:microsoft.com/office/officeart/2005/8/layout/hierarchy3"/>
    <dgm:cxn modelId="{4BF72FC1-1D03-F04C-A528-DC5FFBA9B927}" srcId="{031F82D4-D383-8E41-B614-8356EEA3D407}" destId="{33374B61-E668-014A-A3DF-9BB78176F36C}" srcOrd="0" destOrd="0" parTransId="{A37EEE69-86B6-C44A-BD44-6B4275759B84}" sibTransId="{47A7CAE8-43C0-0248-8C3B-7600A9D18DE6}"/>
    <dgm:cxn modelId="{D8919A39-B682-0F45-9A88-0580153EA0B5}" srcId="{BA3C6DBF-76C3-7341-AD35-643D0F307281}" destId="{CA5BBD32-7524-834F-96C8-AD912B55A04B}" srcOrd="0" destOrd="0" parTransId="{AF9C491E-2E1B-EA48-B528-291089BF6E4C}" sibTransId="{2ECED3E6-9B34-5040-8C9C-1479ADDF5CE7}"/>
    <dgm:cxn modelId="{249E5F37-0459-42A5-ACA0-81943422CE8F}" type="presOf" srcId="{07CA8667-C3F7-FA48-AD77-4095F74C8D61}" destId="{76ED8D30-E6DF-2749-8A78-7B1917E23B1A}" srcOrd="0" destOrd="0" presId="urn:microsoft.com/office/officeart/2005/8/layout/hierarchy3"/>
    <dgm:cxn modelId="{963E5190-D05B-47E4-9ED8-E11C3DCF8CA2}" type="presParOf" srcId="{60ADD78F-3454-D04A-883A-711D3406B5E1}" destId="{B15C25E0-E304-E046-8A5C-61034FA200F2}" srcOrd="0" destOrd="0" presId="urn:microsoft.com/office/officeart/2005/8/layout/hierarchy3"/>
    <dgm:cxn modelId="{98F9CBE7-FEEF-48B5-A17A-F9271EB37D67}" type="presParOf" srcId="{B15C25E0-E304-E046-8A5C-61034FA200F2}" destId="{E405EE43-65F6-F64E-9E46-73AE1713E5BF}" srcOrd="0" destOrd="0" presId="urn:microsoft.com/office/officeart/2005/8/layout/hierarchy3"/>
    <dgm:cxn modelId="{4323E425-3700-4586-BAF7-8CDD3F84A67F}" type="presParOf" srcId="{E405EE43-65F6-F64E-9E46-73AE1713E5BF}" destId="{915DC507-0F6C-AA45-88C8-E5EF2DE3D987}" srcOrd="0" destOrd="0" presId="urn:microsoft.com/office/officeart/2005/8/layout/hierarchy3"/>
    <dgm:cxn modelId="{C5119D82-9EB0-4B00-BB62-6F94747FF053}" type="presParOf" srcId="{E405EE43-65F6-F64E-9E46-73AE1713E5BF}" destId="{221E17C5-EA1E-764F-ADFE-2FB688BCB5D5}" srcOrd="1" destOrd="0" presId="urn:microsoft.com/office/officeart/2005/8/layout/hierarchy3"/>
    <dgm:cxn modelId="{A38ACBD3-061F-4F32-A229-D45E35152360}" type="presParOf" srcId="{B15C25E0-E304-E046-8A5C-61034FA200F2}" destId="{EF13A95D-BA86-7A42-A569-2E657C186342}" srcOrd="1" destOrd="0" presId="urn:microsoft.com/office/officeart/2005/8/layout/hierarchy3"/>
    <dgm:cxn modelId="{CE2884BC-C103-40F5-ABBF-A44F67400515}" type="presParOf" srcId="{EF13A95D-BA86-7A42-A569-2E657C186342}" destId="{76ED8D30-E6DF-2749-8A78-7B1917E23B1A}" srcOrd="0" destOrd="0" presId="urn:microsoft.com/office/officeart/2005/8/layout/hierarchy3"/>
    <dgm:cxn modelId="{3A47C3C8-5760-4380-80E9-832AC98FCE63}" type="presParOf" srcId="{EF13A95D-BA86-7A42-A569-2E657C186342}" destId="{9B521CCF-1EDF-A649-B8D4-052044156013}" srcOrd="1" destOrd="0" presId="urn:microsoft.com/office/officeart/2005/8/layout/hierarchy3"/>
    <dgm:cxn modelId="{131122E3-F1C1-4488-A351-1851CF592863}" type="presParOf" srcId="{EF13A95D-BA86-7A42-A569-2E657C186342}" destId="{3A2A5880-A6C2-264B-BDCF-DBD0AF929D89}" srcOrd="2" destOrd="0" presId="urn:microsoft.com/office/officeart/2005/8/layout/hierarchy3"/>
    <dgm:cxn modelId="{CF5BB54C-A262-419C-A40A-F8FF521D9371}" type="presParOf" srcId="{EF13A95D-BA86-7A42-A569-2E657C186342}" destId="{07332C6F-C99A-3646-8C91-2C2832DEF557}" srcOrd="3" destOrd="0" presId="urn:microsoft.com/office/officeart/2005/8/layout/hierarchy3"/>
    <dgm:cxn modelId="{DA728036-F60E-46E8-A7C9-9CDC08443773}" type="presParOf" srcId="{60ADD78F-3454-D04A-883A-711D3406B5E1}" destId="{E9248DD6-F6BD-284C-8E8F-E581D2432249}" srcOrd="1" destOrd="0" presId="urn:microsoft.com/office/officeart/2005/8/layout/hierarchy3"/>
    <dgm:cxn modelId="{3E85C2C2-78C4-4D12-A41D-71E0F1DE9877}" type="presParOf" srcId="{E9248DD6-F6BD-284C-8E8F-E581D2432249}" destId="{FD7BB768-A401-0945-B1DE-B51AD3F215DB}" srcOrd="0" destOrd="0" presId="urn:microsoft.com/office/officeart/2005/8/layout/hierarchy3"/>
    <dgm:cxn modelId="{BD407BB3-EB9F-4DDA-B4BB-F0C036C1D07C}" type="presParOf" srcId="{FD7BB768-A401-0945-B1DE-B51AD3F215DB}" destId="{5DB592F2-5BA2-E54D-AD87-72ABDB967F93}" srcOrd="0" destOrd="0" presId="urn:microsoft.com/office/officeart/2005/8/layout/hierarchy3"/>
    <dgm:cxn modelId="{6E774D20-4624-4CAE-91CE-B08491C736B1}" type="presParOf" srcId="{FD7BB768-A401-0945-B1DE-B51AD3F215DB}" destId="{00055DB3-2C3F-E044-A1A3-A6A021BEA85E}" srcOrd="1" destOrd="0" presId="urn:microsoft.com/office/officeart/2005/8/layout/hierarchy3"/>
    <dgm:cxn modelId="{406971E7-CAA3-42D9-8F7D-F0ABA3EA7979}" type="presParOf" srcId="{E9248DD6-F6BD-284C-8E8F-E581D2432249}" destId="{63E00A1F-D333-8740-9EAC-184D958823A2}" srcOrd="1" destOrd="0" presId="urn:microsoft.com/office/officeart/2005/8/layout/hierarchy3"/>
    <dgm:cxn modelId="{3490D09C-F645-4C38-BEC6-AB77FEBAF905}" type="presParOf" srcId="{63E00A1F-D333-8740-9EAC-184D958823A2}" destId="{B9550C60-A2BE-9D4C-BA47-715FBDE04285}" srcOrd="0" destOrd="0" presId="urn:microsoft.com/office/officeart/2005/8/layout/hierarchy3"/>
    <dgm:cxn modelId="{52956950-7F72-4367-9EAD-9A4C1E7E95B5}" type="presParOf" srcId="{63E00A1F-D333-8740-9EAC-184D958823A2}" destId="{4E164526-A5B5-A94E-8A36-16FFA39ECABE}" srcOrd="1" destOrd="0" presId="urn:microsoft.com/office/officeart/2005/8/layout/hierarchy3"/>
    <dgm:cxn modelId="{86386C7C-657C-4030-8D39-B412F232271C}" type="presParOf" srcId="{63E00A1F-D333-8740-9EAC-184D958823A2}" destId="{B4569151-AB96-3247-A8BE-ECA3F0E12D6E}" srcOrd="2" destOrd="0" presId="urn:microsoft.com/office/officeart/2005/8/layout/hierarchy3"/>
    <dgm:cxn modelId="{5388F273-B319-49AF-8E66-4B603864545B}" type="presParOf" srcId="{63E00A1F-D333-8740-9EAC-184D958823A2}" destId="{A884EC45-DFDE-2E42-9F42-C0DF7050579A}" srcOrd="3" destOrd="0" presId="urn:microsoft.com/office/officeart/2005/8/layout/hierarchy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What you know:</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BF3E825C-133B-4A4A-BE45-D89E7FEB1F47}">
      <dgm:prSet phldrT="[Text]" custT="1"/>
      <dgm:spPr/>
      <dgm:t>
        <a:bodyPr/>
        <a:lstStyle/>
        <a:p>
          <a:r>
            <a:rPr lang="en-US" sz="1800" dirty="0" smtClean="0">
              <a:solidFill>
                <a:schemeClr val="tx1"/>
              </a:solidFill>
              <a:latin typeface="Century Gothic"/>
              <a:cs typeface="Century Gothic"/>
            </a:rPr>
            <a:t>What you need to do:</a:t>
          </a:r>
          <a:endParaRPr lang="en-US" sz="1800" dirty="0">
            <a:solidFill>
              <a:schemeClr val="tx1"/>
            </a:solidFill>
            <a:latin typeface="Century Gothic"/>
            <a:cs typeface="Century Gothic"/>
          </a:endParaRPr>
        </a:p>
      </dgm:t>
    </dgm:pt>
    <dgm:pt modelId="{951DE5CA-C296-FA4A-9DDD-A4630030CB0E}" type="parTrans" cxnId="{D8F46E44-2132-4347-8375-2B189DA3F4F8}">
      <dgm:prSet/>
      <dgm:spPr/>
      <dgm:t>
        <a:bodyPr/>
        <a:lstStyle/>
        <a:p>
          <a:endParaRPr lang="en-US">
            <a:solidFill>
              <a:schemeClr val="tx1"/>
            </a:solidFill>
          </a:endParaRPr>
        </a:p>
      </dgm:t>
    </dgm:pt>
    <dgm:pt modelId="{306C27AD-AF5B-E940-A815-956DDD340957}" type="sibTrans" cxnId="{D8F46E44-2132-4347-8375-2B189DA3F4F8}">
      <dgm:prSet/>
      <dgm:spPr/>
      <dgm:t>
        <a:bodyPr/>
        <a:lstStyle/>
        <a:p>
          <a:endParaRPr lang="en-US">
            <a:solidFill>
              <a:schemeClr val="tx1"/>
            </a:solidFill>
          </a:endParaRPr>
        </a:p>
      </dgm:t>
    </dgm:pt>
    <dgm:pt modelId="{489BD399-25AB-45FD-BACC-61B4DB8679B3}">
      <dgm:prSet custT="1"/>
      <dgm:spPr/>
      <dgm:t>
        <a:bodyPr/>
        <a:lstStyle/>
        <a:p>
          <a:pPr rtl="0"/>
          <a:r>
            <a:rPr lang="en-US" sz="1800" dirty="0" smtClean="0">
              <a:solidFill>
                <a:schemeClr val="tx1"/>
              </a:solidFill>
              <a:latin typeface="Century Gothic"/>
              <a:cs typeface="Century Gothic"/>
            </a:rPr>
            <a:t>You know the demand curve you face.</a:t>
          </a:r>
          <a:endParaRPr lang="en-US" sz="1800" dirty="0">
            <a:solidFill>
              <a:schemeClr val="tx1"/>
            </a:solidFill>
            <a:latin typeface="Century Gothic"/>
            <a:cs typeface="Century Gothic"/>
          </a:endParaRPr>
        </a:p>
      </dgm:t>
    </dgm:pt>
    <dgm:pt modelId="{B248E78C-E5A7-4997-A572-51C79BFDCFC1}" type="parTrans" cxnId="{CBF27206-5758-4C82-9656-6B52CDDCED59}">
      <dgm:prSet/>
      <dgm:spPr/>
      <dgm:t>
        <a:bodyPr/>
        <a:lstStyle/>
        <a:p>
          <a:endParaRPr lang="es-AR">
            <a:solidFill>
              <a:schemeClr val="tx1"/>
            </a:solidFill>
          </a:endParaRPr>
        </a:p>
      </dgm:t>
    </dgm:pt>
    <dgm:pt modelId="{705DE4B0-26A1-43D6-B5D6-EBDAC4D084D0}" type="sibTrans" cxnId="{CBF27206-5758-4C82-9656-6B52CDDCED59}">
      <dgm:prSet/>
      <dgm:spPr/>
      <dgm:t>
        <a:bodyPr/>
        <a:lstStyle/>
        <a:p>
          <a:endParaRPr lang="es-AR">
            <a:solidFill>
              <a:schemeClr val="tx1"/>
            </a:solidFill>
          </a:endParaRPr>
        </a:p>
      </dgm:t>
    </dgm:pt>
    <dgm:pt modelId="{2535F472-47A3-4EFE-B24B-DCD525FE43E9}">
      <dgm:prSet custT="1"/>
      <dgm:spPr/>
      <dgm:t>
        <a:bodyPr/>
        <a:lstStyle/>
        <a:p>
          <a:pPr rtl="0"/>
          <a:r>
            <a:rPr lang="en-US" sz="1800" dirty="0" smtClean="0">
              <a:solidFill>
                <a:schemeClr val="tx1"/>
              </a:solidFill>
              <a:latin typeface="Century Gothic"/>
              <a:cs typeface="Century Gothic"/>
            </a:rPr>
            <a:t>You know your cost structure.</a:t>
          </a:r>
          <a:endParaRPr lang="en-US" sz="1800" dirty="0">
            <a:solidFill>
              <a:schemeClr val="tx1"/>
            </a:solidFill>
            <a:latin typeface="Century Gothic"/>
            <a:cs typeface="Century Gothic"/>
          </a:endParaRPr>
        </a:p>
      </dgm:t>
    </dgm:pt>
    <dgm:pt modelId="{E6A21278-771D-495A-8057-4DA86CD8A8E6}" type="parTrans" cxnId="{8CD8E667-D808-40E9-AB64-A6F0046E10D5}">
      <dgm:prSet/>
      <dgm:spPr/>
      <dgm:t>
        <a:bodyPr/>
        <a:lstStyle/>
        <a:p>
          <a:endParaRPr lang="es-AR">
            <a:solidFill>
              <a:schemeClr val="tx1"/>
            </a:solidFill>
          </a:endParaRPr>
        </a:p>
      </dgm:t>
    </dgm:pt>
    <dgm:pt modelId="{101E4C0E-C700-4908-B64A-F19315580E69}" type="sibTrans" cxnId="{8CD8E667-D808-40E9-AB64-A6F0046E10D5}">
      <dgm:prSet/>
      <dgm:spPr/>
      <dgm:t>
        <a:bodyPr/>
        <a:lstStyle/>
        <a:p>
          <a:endParaRPr lang="es-AR">
            <a:solidFill>
              <a:schemeClr val="tx1"/>
            </a:solidFill>
          </a:endParaRPr>
        </a:p>
      </dgm:t>
    </dgm:pt>
    <dgm:pt modelId="{03DE70E7-D7C5-42DF-BBFF-9C5EE651D726}">
      <dgm:prSet phldrT="[Text]" custT="1"/>
      <dgm:spPr/>
      <dgm:t>
        <a:bodyPr/>
        <a:lstStyle/>
        <a:p>
          <a:r>
            <a:rPr lang="en-US" sz="1800" dirty="0" smtClean="0">
              <a:solidFill>
                <a:schemeClr val="tx1"/>
              </a:solidFill>
              <a:latin typeface="Century Gothic"/>
              <a:cs typeface="Century Gothic"/>
            </a:rPr>
            <a:t>You need to figure out how much to produce and how much to charge for it in order to maximize profits.</a:t>
          </a:r>
          <a:endParaRPr lang="en-US" sz="1800" dirty="0">
            <a:solidFill>
              <a:schemeClr val="tx1"/>
            </a:solidFill>
            <a:latin typeface="Century Gothic"/>
            <a:cs typeface="Century Gothic"/>
          </a:endParaRPr>
        </a:p>
      </dgm:t>
    </dgm:pt>
    <dgm:pt modelId="{C027C928-C43A-4B32-A10C-B096137A7CB0}" type="parTrans" cxnId="{27C566D0-CFCE-4D84-98BB-2A46F38717DC}">
      <dgm:prSet/>
      <dgm:spPr/>
      <dgm:t>
        <a:bodyPr/>
        <a:lstStyle/>
        <a:p>
          <a:endParaRPr lang="es-AR">
            <a:solidFill>
              <a:schemeClr val="tx1"/>
            </a:solidFill>
          </a:endParaRPr>
        </a:p>
      </dgm:t>
    </dgm:pt>
    <dgm:pt modelId="{16688968-C7BD-4653-AEA7-F65F8118EE85}" type="sibTrans" cxnId="{27C566D0-CFCE-4D84-98BB-2A46F38717DC}">
      <dgm:prSet/>
      <dgm:spPr/>
      <dgm:t>
        <a:bodyPr/>
        <a:lstStyle/>
        <a:p>
          <a:endParaRPr lang="es-AR">
            <a:solidFill>
              <a:schemeClr val="tx1"/>
            </a:solidFill>
          </a:endParaRPr>
        </a:p>
      </dgm:t>
    </dgm:pt>
    <dgm:pt modelId="{F324280E-CFFA-4161-82E8-FE1396DBAC3F}">
      <dgm:prSet phldrT="[Text]" custT="1"/>
      <dgm:spPr/>
      <dgm:t>
        <a:bodyPr/>
        <a:lstStyle/>
        <a:p>
          <a:r>
            <a:rPr lang="en-US" sz="1800" dirty="0" smtClean="0">
              <a:solidFill>
                <a:schemeClr val="tx1"/>
              </a:solidFill>
              <a:latin typeface="Century Gothic"/>
              <a:cs typeface="Century Gothic"/>
            </a:rPr>
            <a:t>You also need to figure out whether it is worth staying in business.</a:t>
          </a:r>
          <a:endParaRPr lang="en-US" sz="1800" dirty="0">
            <a:solidFill>
              <a:schemeClr val="tx1"/>
            </a:solidFill>
            <a:latin typeface="Century Gothic"/>
            <a:cs typeface="Century Gothic"/>
          </a:endParaRPr>
        </a:p>
      </dgm:t>
    </dgm:pt>
    <dgm:pt modelId="{B905379F-078E-4665-9130-91C4700050F1}" type="parTrans" cxnId="{59658A45-46A4-44A5-B3AB-71919EDC5CEA}">
      <dgm:prSet/>
      <dgm:spPr/>
      <dgm:t>
        <a:bodyPr/>
        <a:lstStyle/>
        <a:p>
          <a:endParaRPr lang="es-AR">
            <a:solidFill>
              <a:schemeClr val="tx1"/>
            </a:solidFill>
          </a:endParaRPr>
        </a:p>
      </dgm:t>
    </dgm:pt>
    <dgm:pt modelId="{F1D32DD9-B3C1-4F57-8F2D-6EFC4F440E33}" type="sibTrans" cxnId="{59658A45-46A4-44A5-B3AB-71919EDC5CEA}">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2744" custScaleY="72087"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8F52DC7A-896D-E846-B578-4A2DA2EC5285}" type="pres">
      <dgm:prSet presAssocID="{BF3E825C-133B-4A4A-BE45-D89E7FEB1F47}" presName="parentLin" presStyleCnt="0"/>
      <dgm:spPr/>
    </dgm:pt>
    <dgm:pt modelId="{1D5C082F-0033-4C41-B24A-E5A1B8051D57}" type="pres">
      <dgm:prSet presAssocID="{BF3E825C-133B-4A4A-BE45-D89E7FEB1F47}" presName="parentLeftMargin" presStyleLbl="node1" presStyleIdx="0" presStyleCnt="2" custScaleX="142857"/>
      <dgm:spPr/>
      <dgm:t>
        <a:bodyPr/>
        <a:lstStyle/>
        <a:p>
          <a:endParaRPr lang="en-US"/>
        </a:p>
      </dgm:t>
    </dgm:pt>
    <dgm:pt modelId="{E5D96196-86D0-DE45-A98A-A423BC6DC7E0}" type="pres">
      <dgm:prSet presAssocID="{BF3E825C-133B-4A4A-BE45-D89E7FEB1F47}" presName="parentText" presStyleLbl="node1" presStyleIdx="1" presStyleCnt="2" custScaleX="153179" custScaleY="72807">
        <dgm:presLayoutVars>
          <dgm:chMax val="0"/>
          <dgm:bulletEnabled val="1"/>
        </dgm:presLayoutVars>
      </dgm:prSet>
      <dgm:spPr/>
      <dgm:t>
        <a:bodyPr/>
        <a:lstStyle/>
        <a:p>
          <a:endParaRPr lang="en-US"/>
        </a:p>
      </dgm:t>
    </dgm:pt>
    <dgm:pt modelId="{2B635F6A-9304-9343-A357-2F9D89DF48AA}" type="pres">
      <dgm:prSet presAssocID="{BF3E825C-133B-4A4A-BE45-D89E7FEB1F47}" presName="negativeSpace" presStyleCnt="0"/>
      <dgm:spPr/>
    </dgm:pt>
    <dgm:pt modelId="{9BB55DA5-65AA-224B-B7FE-0536DFB72909}" type="pres">
      <dgm:prSet presAssocID="{BF3E825C-133B-4A4A-BE45-D89E7FEB1F47}" presName="childText" presStyleLbl="conFgAcc1" presStyleIdx="1" presStyleCnt="2" custLinFactNeighborY="12152">
        <dgm:presLayoutVars>
          <dgm:bulletEnabled val="1"/>
        </dgm:presLayoutVars>
      </dgm:prSet>
      <dgm:spPr/>
      <dgm:t>
        <a:bodyPr/>
        <a:lstStyle/>
        <a:p>
          <a:endParaRPr lang="en-US"/>
        </a:p>
      </dgm:t>
    </dgm:pt>
  </dgm:ptLst>
  <dgm:cxnLst>
    <dgm:cxn modelId="{49BA62F5-D444-FC40-8C89-78CAC441222E}" type="presOf" srcId="{BF3E825C-133B-4A4A-BE45-D89E7FEB1F47}" destId="{1D5C082F-0033-4C41-B24A-E5A1B8051D57}" srcOrd="0" destOrd="0" presId="urn:microsoft.com/office/officeart/2005/8/layout/list1"/>
    <dgm:cxn modelId="{8CD8E667-D808-40E9-AB64-A6F0046E10D5}" srcId="{53C38150-BFFA-964C-AB0F-91416B2E3117}" destId="{2535F472-47A3-4EFE-B24B-DCD525FE43E9}" srcOrd="1" destOrd="0" parTransId="{E6A21278-771D-495A-8057-4DA86CD8A8E6}" sibTransId="{101E4C0E-C700-4908-B64A-F19315580E69}"/>
    <dgm:cxn modelId="{B8A1DCCA-93D2-4898-A75B-50EE643826BA}" type="presOf" srcId="{489BD399-25AB-45FD-BACC-61B4DB8679B3}" destId="{D15AFA3C-46C9-3E49-B115-304369B5D8C1}" srcOrd="0" destOrd="0" presId="urn:microsoft.com/office/officeart/2005/8/layout/list1"/>
    <dgm:cxn modelId="{8C5ADEC6-01D7-4D31-8F4F-0DC89DAA265A}" type="presOf" srcId="{2535F472-47A3-4EFE-B24B-DCD525FE43E9}" destId="{D15AFA3C-46C9-3E49-B115-304369B5D8C1}" srcOrd="0" destOrd="1"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BBE0361F-3E9C-8A4B-B900-2DDC72CA41AD}" type="presOf" srcId="{BE246436-190B-C043-B624-2367FFD151E1}" destId="{AE5E0F38-F17C-2548-975F-7AA43CF5EFCC}" srcOrd="0" destOrd="0" presId="urn:microsoft.com/office/officeart/2005/8/layout/list1"/>
    <dgm:cxn modelId="{CA96D307-B3C6-41D4-BB25-B1183C650F8F}" type="presOf" srcId="{03DE70E7-D7C5-42DF-BBFF-9C5EE651D726}" destId="{9BB55DA5-65AA-224B-B7FE-0536DFB72909}" srcOrd="0" destOrd="0" presId="urn:microsoft.com/office/officeart/2005/8/layout/list1"/>
    <dgm:cxn modelId="{59658A45-46A4-44A5-B3AB-71919EDC5CEA}" srcId="{BF3E825C-133B-4A4A-BE45-D89E7FEB1F47}" destId="{F324280E-CFFA-4161-82E8-FE1396DBAC3F}" srcOrd="1" destOrd="0" parTransId="{B905379F-078E-4665-9130-91C4700050F1}" sibTransId="{F1D32DD9-B3C1-4F57-8F2D-6EFC4F440E33}"/>
    <dgm:cxn modelId="{CBF27206-5758-4C82-9656-6B52CDDCED59}" srcId="{53C38150-BFFA-964C-AB0F-91416B2E3117}" destId="{489BD399-25AB-45FD-BACC-61B4DB8679B3}" srcOrd="0" destOrd="0" parTransId="{B248E78C-E5A7-4997-A572-51C79BFDCFC1}" sibTransId="{705DE4B0-26A1-43D6-B5D6-EBDAC4D084D0}"/>
    <dgm:cxn modelId="{E1A6B781-D3D2-4302-A11F-205FF828C050}" type="presOf" srcId="{F324280E-CFFA-4161-82E8-FE1396DBAC3F}" destId="{9BB55DA5-65AA-224B-B7FE-0536DFB72909}" srcOrd="0" destOrd="1" presId="urn:microsoft.com/office/officeart/2005/8/layout/list1"/>
    <dgm:cxn modelId="{4182C3E5-33FD-CB44-9606-6AA584A5FCD9}" type="presOf" srcId="{BF3E825C-133B-4A4A-BE45-D89E7FEB1F47}" destId="{E5D96196-86D0-DE45-A98A-A423BC6DC7E0}" srcOrd="1" destOrd="0" presId="urn:microsoft.com/office/officeart/2005/8/layout/list1"/>
    <dgm:cxn modelId="{27C566D0-CFCE-4D84-98BB-2A46F38717DC}" srcId="{BF3E825C-133B-4A4A-BE45-D89E7FEB1F47}" destId="{03DE70E7-D7C5-42DF-BBFF-9C5EE651D726}" srcOrd="0" destOrd="0" parTransId="{C027C928-C43A-4B32-A10C-B096137A7CB0}" sibTransId="{16688968-C7BD-4653-AEA7-F65F8118EE85}"/>
    <dgm:cxn modelId="{72EF8A1B-1E18-E047-9437-235E58BCAA5A}" type="presOf" srcId="{53C38150-BFFA-964C-AB0F-91416B2E3117}" destId="{9514EDE9-45DB-A04D-93D4-CB8C956199C1}" srcOrd="1" destOrd="0" presId="urn:microsoft.com/office/officeart/2005/8/layout/list1"/>
    <dgm:cxn modelId="{D8F46E44-2132-4347-8375-2B189DA3F4F8}" srcId="{BE246436-190B-C043-B624-2367FFD151E1}" destId="{BF3E825C-133B-4A4A-BE45-D89E7FEB1F47}" srcOrd="1" destOrd="0" parTransId="{951DE5CA-C296-FA4A-9DDD-A4630030CB0E}" sibTransId="{306C27AD-AF5B-E940-A815-956DDD340957}"/>
    <dgm:cxn modelId="{EBCF2137-A268-3A4E-BAA9-999EBAB4D442}" type="presOf" srcId="{53C38150-BFFA-964C-AB0F-91416B2E3117}" destId="{7BFBB581-108E-624E-9A82-54FDCD3A7DF1}" srcOrd="0" destOrd="0" presId="urn:microsoft.com/office/officeart/2005/8/layout/list1"/>
    <dgm:cxn modelId="{1FE01289-0080-DF40-A8A9-77546C02FE4C}" type="presParOf" srcId="{AE5E0F38-F17C-2548-975F-7AA43CF5EFCC}" destId="{8C139F1F-C693-FA4C-9C3F-82C925758D73}" srcOrd="0" destOrd="0" presId="urn:microsoft.com/office/officeart/2005/8/layout/list1"/>
    <dgm:cxn modelId="{2C78A2B6-0856-C548-B1CE-F13E29C40725}" type="presParOf" srcId="{8C139F1F-C693-FA4C-9C3F-82C925758D73}" destId="{7BFBB581-108E-624E-9A82-54FDCD3A7DF1}" srcOrd="0" destOrd="0" presId="urn:microsoft.com/office/officeart/2005/8/layout/list1"/>
    <dgm:cxn modelId="{A034F984-9457-E14E-ADAF-29562A5BAA8A}" type="presParOf" srcId="{8C139F1F-C693-FA4C-9C3F-82C925758D73}" destId="{9514EDE9-45DB-A04D-93D4-CB8C956199C1}" srcOrd="1" destOrd="0" presId="urn:microsoft.com/office/officeart/2005/8/layout/list1"/>
    <dgm:cxn modelId="{930393BD-E03F-2245-BB8E-078B1DA9EC02}" type="presParOf" srcId="{AE5E0F38-F17C-2548-975F-7AA43CF5EFCC}" destId="{4EF86513-B7E8-C84C-9614-4891A667CC98}" srcOrd="1" destOrd="0" presId="urn:microsoft.com/office/officeart/2005/8/layout/list1"/>
    <dgm:cxn modelId="{17FF6264-A846-2A44-BDB9-275D7BCB81E7}" type="presParOf" srcId="{AE5E0F38-F17C-2548-975F-7AA43CF5EFCC}" destId="{D15AFA3C-46C9-3E49-B115-304369B5D8C1}" srcOrd="2" destOrd="0" presId="urn:microsoft.com/office/officeart/2005/8/layout/list1"/>
    <dgm:cxn modelId="{2D5778F9-4DF0-5C45-B2FE-BD65A3943AEE}" type="presParOf" srcId="{AE5E0F38-F17C-2548-975F-7AA43CF5EFCC}" destId="{99718E86-112B-8045-A7C9-6BFF9E7A051F}" srcOrd="3" destOrd="0" presId="urn:microsoft.com/office/officeart/2005/8/layout/list1"/>
    <dgm:cxn modelId="{861EBA1C-DDC8-2747-9185-7FC8DBA58375}" type="presParOf" srcId="{AE5E0F38-F17C-2548-975F-7AA43CF5EFCC}" destId="{8F52DC7A-896D-E846-B578-4A2DA2EC5285}" srcOrd="4" destOrd="0" presId="urn:microsoft.com/office/officeart/2005/8/layout/list1"/>
    <dgm:cxn modelId="{4509D69A-5B85-B540-B13A-4720325E6229}" type="presParOf" srcId="{8F52DC7A-896D-E846-B578-4A2DA2EC5285}" destId="{1D5C082F-0033-4C41-B24A-E5A1B8051D57}" srcOrd="0" destOrd="0" presId="urn:microsoft.com/office/officeart/2005/8/layout/list1"/>
    <dgm:cxn modelId="{A79FD5C4-2B23-6D4C-85FC-4E76F286EACE}" type="presParOf" srcId="{8F52DC7A-896D-E846-B578-4A2DA2EC5285}" destId="{E5D96196-86D0-DE45-A98A-A423BC6DC7E0}" srcOrd="1" destOrd="0" presId="urn:microsoft.com/office/officeart/2005/8/layout/list1"/>
    <dgm:cxn modelId="{24D08386-29D5-2B47-AAB5-CD55B6B45F52}" type="presParOf" srcId="{AE5E0F38-F17C-2548-975F-7AA43CF5EFCC}" destId="{2B635F6A-9304-9343-A357-2F9D89DF48AA}" srcOrd="5" destOrd="0" presId="urn:microsoft.com/office/officeart/2005/8/layout/list1"/>
    <dgm:cxn modelId="{AEC1E783-0324-0D4E-B86C-60D8021FC817}" type="presParOf" srcId="{AE5E0F38-F17C-2548-975F-7AA43CF5EFCC}" destId="{9BB55DA5-65AA-224B-B7FE-0536DFB72909}"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When you increase output:</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4C30F213-A7A0-4FC3-9CFA-2E88624EE0EF}">
      <dgm:prSet custT="1"/>
      <dgm:spPr/>
      <dgm:t>
        <a:bodyPr/>
        <a:lstStyle/>
        <a:p>
          <a:pPr rtl="0"/>
          <a:r>
            <a:rPr lang="en-US" sz="1700" dirty="0" smtClean="0">
              <a:solidFill>
                <a:schemeClr val="tx1"/>
              </a:solidFill>
              <a:latin typeface="Century Gothic"/>
              <a:cs typeface="Century Gothic"/>
            </a:rPr>
            <a:t>There’s an effect on price – you may need to lower price to get people to take the additional output.</a:t>
          </a:r>
          <a:endParaRPr lang="en-US" sz="1700" dirty="0">
            <a:solidFill>
              <a:schemeClr val="tx1"/>
            </a:solidFill>
            <a:latin typeface="Century Gothic"/>
            <a:cs typeface="Century Gothic"/>
          </a:endParaRPr>
        </a:p>
      </dgm:t>
    </dgm:pt>
    <dgm:pt modelId="{E2431FEF-0349-4A18-BA93-FDCF4DF3ADAB}" type="parTrans" cxnId="{972456EC-BCA6-4032-934F-0CC0E1D9D2D7}">
      <dgm:prSet/>
      <dgm:spPr/>
      <dgm:t>
        <a:bodyPr/>
        <a:lstStyle/>
        <a:p>
          <a:endParaRPr lang="es-AR">
            <a:solidFill>
              <a:schemeClr val="tx1"/>
            </a:solidFill>
          </a:endParaRPr>
        </a:p>
      </dgm:t>
    </dgm:pt>
    <dgm:pt modelId="{C1DCA5B8-6E9F-4460-98D5-FF2337261E44}" type="sibTrans" cxnId="{972456EC-BCA6-4032-934F-0CC0E1D9D2D7}">
      <dgm:prSet/>
      <dgm:spPr/>
      <dgm:t>
        <a:bodyPr/>
        <a:lstStyle/>
        <a:p>
          <a:endParaRPr lang="es-AR">
            <a:solidFill>
              <a:schemeClr val="tx1"/>
            </a:solidFill>
          </a:endParaRPr>
        </a:p>
      </dgm:t>
    </dgm:pt>
    <dgm:pt modelId="{F9E5595B-FCA2-4713-807A-27423D8CEC50}">
      <dgm:prSet custT="1"/>
      <dgm:spPr/>
      <dgm:t>
        <a:bodyPr/>
        <a:lstStyle/>
        <a:p>
          <a:pPr rtl="0"/>
          <a:r>
            <a:rPr lang="en-US" sz="1700" dirty="0" smtClean="0">
              <a:solidFill>
                <a:schemeClr val="tx1"/>
              </a:solidFill>
              <a:latin typeface="Century Gothic"/>
              <a:cs typeface="Century Gothic"/>
            </a:rPr>
            <a:t>There’s an effect on cost – you need to spend money to produce that extra unit.</a:t>
          </a:r>
          <a:endParaRPr lang="en-US" sz="1700" dirty="0">
            <a:solidFill>
              <a:schemeClr val="tx1"/>
            </a:solidFill>
            <a:latin typeface="Century Gothic"/>
            <a:cs typeface="Century Gothic"/>
          </a:endParaRPr>
        </a:p>
      </dgm:t>
    </dgm:pt>
    <dgm:pt modelId="{F12755A3-1EBE-4722-9AC2-2E6D54EAEB0C}" type="parTrans" cxnId="{3FDC4D1F-04F1-4286-802E-5B638E160A73}">
      <dgm:prSet/>
      <dgm:spPr/>
      <dgm:t>
        <a:bodyPr/>
        <a:lstStyle/>
        <a:p>
          <a:endParaRPr lang="es-AR">
            <a:solidFill>
              <a:schemeClr val="tx1"/>
            </a:solidFill>
          </a:endParaRPr>
        </a:p>
      </dgm:t>
    </dgm:pt>
    <dgm:pt modelId="{6B8F56C6-DAE1-4F57-A0D8-67E2C03752D7}" type="sibTrans" cxnId="{3FDC4D1F-04F1-4286-802E-5B638E160A73}">
      <dgm:prSet/>
      <dgm:spPr/>
      <dgm:t>
        <a:bodyPr/>
        <a:lstStyle/>
        <a:p>
          <a:endParaRPr lang="es-AR">
            <a:solidFill>
              <a:schemeClr val="tx1"/>
            </a:solidFill>
          </a:endParaRPr>
        </a:p>
      </dgm:t>
    </dgm:pt>
    <dgm:pt modelId="{FC0BA61C-2B3E-437A-BCBF-1AE3D80DE2FC}">
      <dgm:prSet custT="1"/>
      <dgm:spPr/>
      <dgm:t>
        <a:bodyPr/>
        <a:lstStyle/>
        <a:p>
          <a:pPr rtl="0"/>
          <a:r>
            <a:rPr lang="en-US" sz="1700" dirty="0" smtClean="0">
              <a:solidFill>
                <a:schemeClr val="tx1"/>
              </a:solidFill>
              <a:latin typeface="Century Gothic"/>
              <a:cs typeface="Century Gothic"/>
            </a:rPr>
            <a:t>For each level of output, ask whether the additional revenue (marginal revenue) you get is greater than the additional cost (marginal cost).</a:t>
          </a:r>
          <a:endParaRPr lang="en-US" sz="1700" dirty="0">
            <a:solidFill>
              <a:schemeClr val="tx1"/>
            </a:solidFill>
            <a:latin typeface="Century Gothic"/>
            <a:cs typeface="Century Gothic"/>
          </a:endParaRPr>
        </a:p>
      </dgm:t>
    </dgm:pt>
    <dgm:pt modelId="{FE6FF7F4-11AA-4910-AF69-679A3833C0D3}" type="parTrans" cxnId="{FE63543B-9A9F-4B95-A8D8-BCE799172144}">
      <dgm:prSet/>
      <dgm:spPr/>
      <dgm:t>
        <a:bodyPr/>
        <a:lstStyle/>
        <a:p>
          <a:endParaRPr lang="es-AR">
            <a:solidFill>
              <a:schemeClr val="tx1"/>
            </a:solidFill>
          </a:endParaRPr>
        </a:p>
      </dgm:t>
    </dgm:pt>
    <dgm:pt modelId="{D69D64DF-B2EF-4037-99FC-D388136BF370}" type="sibTrans" cxnId="{FE63543B-9A9F-4B95-A8D8-BCE799172144}">
      <dgm:prSet/>
      <dgm:spPr/>
      <dgm:t>
        <a:bodyPr/>
        <a:lstStyle/>
        <a:p>
          <a:endParaRPr lang="es-AR">
            <a:solidFill>
              <a:schemeClr val="tx1"/>
            </a:solidFill>
          </a:endParaRPr>
        </a:p>
      </dgm:t>
    </dgm:pt>
    <dgm:pt modelId="{CD2F581D-B4AC-4B0F-8747-52FD563D757B}">
      <dgm:prSet custT="1"/>
      <dgm:spPr/>
      <dgm:t>
        <a:bodyPr/>
        <a:lstStyle/>
        <a:p>
          <a:pPr rtl="0"/>
          <a:r>
            <a:rPr lang="en-US" sz="1700" dirty="0" smtClean="0">
              <a:solidFill>
                <a:schemeClr val="tx1"/>
              </a:solidFill>
              <a:latin typeface="Century Gothic"/>
              <a:cs typeface="Century Gothic"/>
            </a:rPr>
            <a:t>Stop when: Marginal revenue equals marginal cost (i.e. stop when for the next extra unit, marginal revenue is less than marginal cost).</a:t>
          </a:r>
          <a:endParaRPr lang="en-US" sz="1700" dirty="0">
            <a:solidFill>
              <a:schemeClr val="tx1"/>
            </a:solidFill>
            <a:latin typeface="Century Gothic"/>
            <a:cs typeface="Century Gothic"/>
          </a:endParaRPr>
        </a:p>
      </dgm:t>
    </dgm:pt>
    <dgm:pt modelId="{F91E676C-9AED-4C2C-8D25-946629F93CAE}" type="parTrans" cxnId="{DDE12DDB-9CCB-4765-A5FB-6D43EDFED5A4}">
      <dgm:prSet/>
      <dgm:spPr/>
      <dgm:t>
        <a:bodyPr/>
        <a:lstStyle/>
        <a:p>
          <a:endParaRPr lang="es-AR">
            <a:solidFill>
              <a:schemeClr val="tx1"/>
            </a:solidFill>
          </a:endParaRPr>
        </a:p>
      </dgm:t>
    </dgm:pt>
    <dgm:pt modelId="{D521EEA8-6F75-4B8A-922F-E8F7472D5268}" type="sibTrans" cxnId="{DDE12DDB-9CCB-4765-A5FB-6D43EDFED5A4}">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32744" custScaleY="72087"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8CE0AF63-72EB-4E4C-9E42-7C5883429133}" type="presOf" srcId="{53C38150-BFFA-964C-AB0F-91416B2E3117}" destId="{7BFBB581-108E-624E-9A82-54FDCD3A7DF1}" srcOrd="0" destOrd="0" presId="urn:microsoft.com/office/officeart/2005/8/layout/list1"/>
    <dgm:cxn modelId="{6A3A399A-F737-43B9-8196-E079C097515E}" type="presOf" srcId="{F9E5595B-FCA2-4713-807A-27423D8CEC50}" destId="{D15AFA3C-46C9-3E49-B115-304369B5D8C1}" srcOrd="0" destOrd="1" presId="urn:microsoft.com/office/officeart/2005/8/layout/list1"/>
    <dgm:cxn modelId="{FE63543B-9A9F-4B95-A8D8-BCE799172144}" srcId="{53C38150-BFFA-964C-AB0F-91416B2E3117}" destId="{FC0BA61C-2B3E-437A-BCBF-1AE3D80DE2FC}" srcOrd="2" destOrd="0" parTransId="{FE6FF7F4-11AA-4910-AF69-679A3833C0D3}" sibTransId="{D69D64DF-B2EF-4037-99FC-D388136BF370}"/>
    <dgm:cxn modelId="{3FDC4D1F-04F1-4286-802E-5B638E160A73}" srcId="{53C38150-BFFA-964C-AB0F-91416B2E3117}" destId="{F9E5595B-FCA2-4713-807A-27423D8CEC50}" srcOrd="1" destOrd="0" parTransId="{F12755A3-1EBE-4722-9AC2-2E6D54EAEB0C}" sibTransId="{6B8F56C6-DAE1-4F57-A0D8-67E2C03752D7}"/>
    <dgm:cxn modelId="{04E2BFAC-8F68-4657-9A7D-6CB29814E32F}"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1889D953-F942-4519-BF15-0DE1654C8464}" type="presOf" srcId="{CD2F581D-B4AC-4B0F-8747-52FD563D757B}" destId="{D15AFA3C-46C9-3E49-B115-304369B5D8C1}" srcOrd="0" destOrd="3" presId="urn:microsoft.com/office/officeart/2005/8/layout/list1"/>
    <dgm:cxn modelId="{F97C4445-7C50-4ADF-9EE8-2C2D9246F2EA}" type="presOf" srcId="{FC0BA61C-2B3E-437A-BCBF-1AE3D80DE2FC}" destId="{D15AFA3C-46C9-3E49-B115-304369B5D8C1}" srcOrd="0" destOrd="2" presId="urn:microsoft.com/office/officeart/2005/8/layout/list1"/>
    <dgm:cxn modelId="{5AA0B165-860B-4298-B602-B9A8B49C6EDD}" type="presOf" srcId="{BE246436-190B-C043-B624-2367FFD151E1}" destId="{AE5E0F38-F17C-2548-975F-7AA43CF5EFCC}" srcOrd="0" destOrd="0" presId="urn:microsoft.com/office/officeart/2005/8/layout/list1"/>
    <dgm:cxn modelId="{972456EC-BCA6-4032-934F-0CC0E1D9D2D7}" srcId="{53C38150-BFFA-964C-AB0F-91416B2E3117}" destId="{4C30F213-A7A0-4FC3-9CFA-2E88624EE0EF}" srcOrd="0" destOrd="0" parTransId="{E2431FEF-0349-4A18-BA93-FDCF4DF3ADAB}" sibTransId="{C1DCA5B8-6E9F-4460-98D5-FF2337261E44}"/>
    <dgm:cxn modelId="{DDE12DDB-9CCB-4765-A5FB-6D43EDFED5A4}" srcId="{53C38150-BFFA-964C-AB0F-91416B2E3117}" destId="{CD2F581D-B4AC-4B0F-8747-52FD563D757B}" srcOrd="3" destOrd="0" parTransId="{F91E676C-9AED-4C2C-8D25-946629F93CAE}" sibTransId="{D521EEA8-6F75-4B8A-922F-E8F7472D5268}"/>
    <dgm:cxn modelId="{CBD21AD0-6C12-4AD3-A5CC-69C180899EE3}" type="presOf" srcId="{4C30F213-A7A0-4FC3-9CFA-2E88624EE0EF}" destId="{D15AFA3C-46C9-3E49-B115-304369B5D8C1}" srcOrd="0" destOrd="0" presId="urn:microsoft.com/office/officeart/2005/8/layout/list1"/>
    <dgm:cxn modelId="{D97F4A2D-4920-4262-A0D9-79F7A5872158}" type="presParOf" srcId="{AE5E0F38-F17C-2548-975F-7AA43CF5EFCC}" destId="{8C139F1F-C693-FA4C-9C3F-82C925758D73}" srcOrd="0" destOrd="0" presId="urn:microsoft.com/office/officeart/2005/8/layout/list1"/>
    <dgm:cxn modelId="{A0938CFA-4DCA-4C09-8DF4-1A428716D0B3}" type="presParOf" srcId="{8C139F1F-C693-FA4C-9C3F-82C925758D73}" destId="{7BFBB581-108E-624E-9A82-54FDCD3A7DF1}" srcOrd="0" destOrd="0" presId="urn:microsoft.com/office/officeart/2005/8/layout/list1"/>
    <dgm:cxn modelId="{3367D9BC-8060-4714-A78C-90DF3CFA3967}" type="presParOf" srcId="{8C139F1F-C693-FA4C-9C3F-82C925758D73}" destId="{9514EDE9-45DB-A04D-93D4-CB8C956199C1}" srcOrd="1" destOrd="0" presId="urn:microsoft.com/office/officeart/2005/8/layout/list1"/>
    <dgm:cxn modelId="{C2AB7760-0F97-4058-80EF-A58ECB4669C1}" type="presParOf" srcId="{AE5E0F38-F17C-2548-975F-7AA43CF5EFCC}" destId="{4EF86513-B7E8-C84C-9614-4891A667CC98}" srcOrd="1" destOrd="0" presId="urn:microsoft.com/office/officeart/2005/8/layout/list1"/>
    <dgm:cxn modelId="{AA2B4186-703B-4A37-8768-E65812573055}"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Century Gothic"/>
              <a:cs typeface="Century Gothic"/>
            </a:rPr>
            <a:t>Demand: Q = 12 – 2</a:t>
          </a:r>
          <a:r>
            <a:rPr lang="en-US" sz="1400" dirty="0" smtClean="0">
              <a:solidFill>
                <a:schemeClr val="tx1"/>
              </a:solidFill>
              <a:latin typeface="Century Gothic"/>
              <a:cs typeface="Century Gothic"/>
            </a:rPr>
            <a:t>x</a:t>
          </a:r>
          <a:r>
            <a:rPr lang="en-US" sz="1800" dirty="0" smtClean="0">
              <a:solidFill>
                <a:schemeClr val="tx1"/>
              </a:solidFill>
              <a:latin typeface="Century Gothic"/>
              <a:cs typeface="Century Gothic"/>
            </a:rPr>
            <a:t>P or Inverse Demand: P = 6 – 0.5</a:t>
          </a:r>
          <a:r>
            <a:rPr lang="en-US" sz="1400" dirty="0" smtClean="0">
              <a:solidFill>
                <a:schemeClr val="tx1"/>
              </a:solidFill>
              <a:latin typeface="Century Gothic"/>
              <a:cs typeface="Century Gothic"/>
            </a:rPr>
            <a:t>x</a:t>
          </a:r>
          <a:r>
            <a:rPr lang="en-US" sz="1800" dirty="0" smtClean="0">
              <a:solidFill>
                <a:schemeClr val="tx1"/>
              </a:solidFill>
              <a:latin typeface="Century Gothic"/>
              <a:cs typeface="Century Gothic"/>
            </a:rPr>
            <a:t>Q</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a:solidFill>
              <a:schemeClr val="tx1"/>
            </a:solidFill>
          </a:endParaRPr>
        </a:p>
      </dgm:t>
    </dgm:pt>
    <dgm:pt modelId="{90C83909-0064-0247-B714-12E3EBE790B9}" type="sibTrans" cxnId="{CA6399E2-54F2-9749-810B-EEAB40519520}">
      <dgm:prSet/>
      <dgm:spPr/>
      <dgm:t>
        <a:bodyPr/>
        <a:lstStyle/>
        <a:p>
          <a:endParaRPr lang="en-US">
            <a:solidFill>
              <a:schemeClr val="tx1"/>
            </a:solidFill>
          </a:endParaRPr>
        </a:p>
      </dgm:t>
    </dgm:pt>
    <dgm:pt modelId="{9DA1E2B1-DAE6-481C-9B81-AA1D4C3E1362}">
      <dgm:prSet custT="1"/>
      <dgm:spPr/>
      <dgm:t>
        <a:bodyPr/>
        <a:lstStyle/>
        <a:p>
          <a:pPr rtl="0"/>
          <a:r>
            <a:rPr lang="en-US" sz="1800" dirty="0" smtClean="0">
              <a:solidFill>
                <a:schemeClr val="tx1"/>
              </a:solidFill>
              <a:latin typeface="Century Gothic"/>
              <a:cs typeface="Century Gothic"/>
            </a:rPr>
            <a:t>Revenue: R = </a:t>
          </a:r>
          <a:r>
            <a:rPr lang="en-US" sz="1800" dirty="0" err="1" smtClean="0">
              <a:solidFill>
                <a:schemeClr val="tx1"/>
              </a:solidFill>
              <a:latin typeface="Century Gothic"/>
              <a:cs typeface="Century Gothic"/>
            </a:rPr>
            <a:t>P</a:t>
          </a:r>
          <a:r>
            <a:rPr lang="en-US" sz="1400" dirty="0" err="1" smtClean="0">
              <a:solidFill>
                <a:schemeClr val="tx1"/>
              </a:solidFill>
              <a:latin typeface="Century Gothic"/>
              <a:cs typeface="Century Gothic"/>
            </a:rPr>
            <a:t>x</a:t>
          </a:r>
          <a:r>
            <a:rPr lang="en-US" sz="1800" dirty="0" err="1" smtClean="0">
              <a:solidFill>
                <a:schemeClr val="tx1"/>
              </a:solidFill>
              <a:latin typeface="Century Gothic"/>
              <a:cs typeface="Century Gothic"/>
            </a:rPr>
            <a:t>Q</a:t>
          </a:r>
          <a:r>
            <a:rPr lang="en-US" sz="1800" dirty="0" smtClean="0">
              <a:solidFill>
                <a:schemeClr val="tx1"/>
              </a:solidFill>
              <a:latin typeface="Century Gothic"/>
              <a:cs typeface="Century Gothic"/>
            </a:rPr>
            <a:t> = (6 – 0.5</a:t>
          </a:r>
          <a:r>
            <a:rPr lang="en-US" sz="1400" dirty="0" smtClean="0">
              <a:solidFill>
                <a:schemeClr val="tx1"/>
              </a:solidFill>
              <a:latin typeface="Century Gothic"/>
              <a:cs typeface="Century Gothic"/>
            </a:rPr>
            <a:t>x</a:t>
          </a:r>
          <a:r>
            <a:rPr lang="en-US" sz="1800" dirty="0" smtClean="0">
              <a:solidFill>
                <a:schemeClr val="tx1"/>
              </a:solidFill>
              <a:latin typeface="Century Gothic"/>
              <a:cs typeface="Century Gothic"/>
            </a:rPr>
            <a:t>Q)</a:t>
          </a:r>
          <a:r>
            <a:rPr lang="en-US" sz="1400" dirty="0" err="1" smtClean="0">
              <a:solidFill>
                <a:schemeClr val="tx1"/>
              </a:solidFill>
              <a:latin typeface="Century Gothic"/>
              <a:cs typeface="Century Gothic"/>
            </a:rPr>
            <a:t>x</a:t>
          </a:r>
          <a:r>
            <a:rPr lang="en-US" sz="1800" dirty="0" err="1" smtClean="0">
              <a:solidFill>
                <a:schemeClr val="tx1"/>
              </a:solidFill>
              <a:latin typeface="Century Gothic"/>
              <a:cs typeface="Century Gothic"/>
            </a:rPr>
            <a:t>Q</a:t>
          </a:r>
          <a:endParaRPr lang="en-US" sz="1800" dirty="0">
            <a:solidFill>
              <a:schemeClr val="tx1"/>
            </a:solidFill>
            <a:latin typeface="Century Gothic"/>
            <a:cs typeface="Century Gothic"/>
          </a:endParaRPr>
        </a:p>
      </dgm:t>
    </dgm:pt>
    <dgm:pt modelId="{17DE5BD0-4496-4056-9DD5-49773C6142CF}" type="parTrans" cxnId="{8FEC4C3B-1631-4F20-BE4B-A3DECA1F3506}">
      <dgm:prSet/>
      <dgm:spPr/>
      <dgm:t>
        <a:bodyPr/>
        <a:lstStyle/>
        <a:p>
          <a:endParaRPr lang="es-AR">
            <a:solidFill>
              <a:schemeClr val="tx1"/>
            </a:solidFill>
          </a:endParaRPr>
        </a:p>
      </dgm:t>
    </dgm:pt>
    <dgm:pt modelId="{CEBFE6C1-3916-48EE-8033-781B1F5183ED}" type="sibTrans" cxnId="{8FEC4C3B-1631-4F20-BE4B-A3DECA1F3506}">
      <dgm:prSet/>
      <dgm:spPr/>
      <dgm:t>
        <a:bodyPr/>
        <a:lstStyle/>
        <a:p>
          <a:endParaRPr lang="es-AR">
            <a:solidFill>
              <a:schemeClr val="tx1"/>
            </a:solidFill>
          </a:endParaRPr>
        </a:p>
      </dgm:t>
    </dgm:pt>
    <dgm:pt modelId="{BE9C592E-6E77-46CC-A055-AA549C9937E6}">
      <dgm:prSet custT="1"/>
      <dgm:spPr/>
      <dgm:t>
        <a:bodyPr/>
        <a:lstStyle/>
        <a:p>
          <a:pPr rtl="0"/>
          <a:r>
            <a:rPr lang="en-US" sz="1800" dirty="0" smtClean="0">
              <a:solidFill>
                <a:schemeClr val="tx1"/>
              </a:solidFill>
              <a:latin typeface="Century Gothic"/>
              <a:cs typeface="Century Gothic"/>
            </a:rPr>
            <a:t>Marginal Revenue: MR = 6 - Q</a:t>
          </a:r>
          <a:endParaRPr lang="en-US" sz="1800" dirty="0">
            <a:solidFill>
              <a:schemeClr val="tx1"/>
            </a:solidFill>
            <a:latin typeface="Century Gothic"/>
            <a:cs typeface="Century Gothic"/>
          </a:endParaRPr>
        </a:p>
      </dgm:t>
    </dgm:pt>
    <dgm:pt modelId="{F0500B8C-0239-4109-B7F3-6BC070EBE840}" type="parTrans" cxnId="{91AF1FBE-88BB-4BEB-A5A4-B2638B7C7272}">
      <dgm:prSet/>
      <dgm:spPr/>
      <dgm:t>
        <a:bodyPr/>
        <a:lstStyle/>
        <a:p>
          <a:endParaRPr lang="es-AR">
            <a:solidFill>
              <a:schemeClr val="tx1"/>
            </a:solidFill>
          </a:endParaRPr>
        </a:p>
      </dgm:t>
    </dgm:pt>
    <dgm:pt modelId="{3133DEDF-FAB2-4B5E-B136-D9C681D1748E}" type="sibTrans" cxnId="{91AF1FBE-88BB-4BEB-A5A4-B2638B7C7272}">
      <dgm:prSet/>
      <dgm:spPr/>
      <dgm:t>
        <a:bodyPr/>
        <a:lstStyle/>
        <a:p>
          <a:endParaRPr lang="es-AR">
            <a:solidFill>
              <a:schemeClr val="tx1"/>
            </a:solidFill>
          </a:endParaRPr>
        </a:p>
      </dgm:t>
    </dgm:pt>
    <dgm:pt modelId="{75440A19-EA68-814F-8F6F-92665660C598}">
      <dgm:prSet custT="1"/>
      <dgm:spPr/>
      <dgm:t>
        <a:bodyPr/>
        <a:lstStyle/>
        <a:p>
          <a:r>
            <a:rPr lang="es-AR" sz="1800" dirty="0" smtClean="0">
              <a:latin typeface="Century Gothic" pitchFamily="34" charset="0"/>
            </a:rPr>
            <a:t>MR s</a:t>
          </a:r>
          <a:r>
            <a:rPr lang="en-US" sz="1800" dirty="0" err="1" smtClean="0">
              <a:latin typeface="Century Gothic" pitchFamily="34" charset="0"/>
            </a:rPr>
            <a:t>chedule</a:t>
          </a:r>
          <a:r>
            <a:rPr lang="en-US" sz="1800" dirty="0" smtClean="0">
              <a:latin typeface="Century Gothic" pitchFamily="34" charset="0"/>
            </a:rPr>
            <a:t> is always steeper than the demand schedule (twice as steep in the case of linear demand as we have above).</a:t>
          </a:r>
          <a:endParaRPr lang="en-US" sz="1800" dirty="0"/>
        </a:p>
      </dgm:t>
    </dgm:pt>
    <dgm:pt modelId="{31F0248C-4FF1-F241-8F6B-AACDFE3A2506}" type="parTrans" cxnId="{AAE2EDB0-84B7-0E45-848D-87643A6E5622}">
      <dgm:prSet/>
      <dgm:spPr/>
      <dgm:t>
        <a:bodyPr/>
        <a:lstStyle/>
        <a:p>
          <a:endParaRPr lang="en-US"/>
        </a:p>
      </dgm:t>
    </dgm:pt>
    <dgm:pt modelId="{06C33952-D8BA-C74F-A302-6FD34866F551}" type="sibTrans" cxnId="{AAE2EDB0-84B7-0E45-848D-87643A6E5622}">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35318" custScaleY="72087"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9B76D447-E1C6-464D-A2DE-CA986566BB1A}" type="pres">
      <dgm:prSet presAssocID="{9DA1E2B1-DAE6-481C-9B81-AA1D4C3E1362}" presName="parentLin" presStyleCnt="0"/>
      <dgm:spPr/>
    </dgm:pt>
    <dgm:pt modelId="{6F679FC8-739C-499E-B9DD-FCAB33DD2E2E}" type="pres">
      <dgm:prSet presAssocID="{9DA1E2B1-DAE6-481C-9B81-AA1D4C3E1362}" presName="parentLeftMargin" presStyleLbl="node1" presStyleIdx="0" presStyleCnt="3"/>
      <dgm:spPr/>
      <dgm:t>
        <a:bodyPr/>
        <a:lstStyle/>
        <a:p>
          <a:endParaRPr lang="es-AR"/>
        </a:p>
      </dgm:t>
    </dgm:pt>
    <dgm:pt modelId="{C1D599D4-854D-4861-BCD8-15DA39A0057E}" type="pres">
      <dgm:prSet presAssocID="{9DA1E2B1-DAE6-481C-9B81-AA1D4C3E1362}" presName="parentText" presStyleLbl="node1" presStyleIdx="1" presStyleCnt="3" custScaleX="135013" custScaleY="63693" custLinFactX="3610" custLinFactNeighborX="100000" custLinFactNeighborY="4810">
        <dgm:presLayoutVars>
          <dgm:chMax val="0"/>
          <dgm:bulletEnabled val="1"/>
        </dgm:presLayoutVars>
      </dgm:prSet>
      <dgm:spPr/>
      <dgm:t>
        <a:bodyPr/>
        <a:lstStyle/>
        <a:p>
          <a:endParaRPr lang="es-AR"/>
        </a:p>
      </dgm:t>
    </dgm:pt>
    <dgm:pt modelId="{B3CBF6A8-B592-4219-81A3-CFE68889D4C4}" type="pres">
      <dgm:prSet presAssocID="{9DA1E2B1-DAE6-481C-9B81-AA1D4C3E1362}" presName="negativeSpace" presStyleCnt="0"/>
      <dgm:spPr/>
    </dgm:pt>
    <dgm:pt modelId="{CDFCF60B-8DAB-48D0-BC4E-DFF0DF9B2AE1}" type="pres">
      <dgm:prSet presAssocID="{9DA1E2B1-DAE6-481C-9B81-AA1D4C3E1362}" presName="childText" presStyleLbl="conFgAcc1" presStyleIdx="1" presStyleCnt="3">
        <dgm:presLayoutVars>
          <dgm:bulletEnabled val="1"/>
        </dgm:presLayoutVars>
      </dgm:prSet>
      <dgm:spPr/>
      <dgm:t>
        <a:bodyPr/>
        <a:lstStyle/>
        <a:p>
          <a:endParaRPr lang="es-AR"/>
        </a:p>
      </dgm:t>
    </dgm:pt>
    <dgm:pt modelId="{AB97A69D-169D-458D-8586-98A78EDE5CF4}" type="pres">
      <dgm:prSet presAssocID="{CEBFE6C1-3916-48EE-8033-781B1F5183ED}" presName="spaceBetweenRectangles" presStyleCnt="0"/>
      <dgm:spPr/>
    </dgm:pt>
    <dgm:pt modelId="{D32BB992-CBA1-420E-B1C8-CC017DB3AE89}" type="pres">
      <dgm:prSet presAssocID="{BE9C592E-6E77-46CC-A055-AA549C9937E6}" presName="parentLin" presStyleCnt="0"/>
      <dgm:spPr/>
    </dgm:pt>
    <dgm:pt modelId="{E2C7825A-AFFB-40A1-A92B-89911C513141}" type="pres">
      <dgm:prSet presAssocID="{BE9C592E-6E77-46CC-A055-AA549C9937E6}" presName="parentLeftMargin" presStyleLbl="node1" presStyleIdx="1" presStyleCnt="3"/>
      <dgm:spPr/>
      <dgm:t>
        <a:bodyPr/>
        <a:lstStyle/>
        <a:p>
          <a:endParaRPr lang="es-AR"/>
        </a:p>
      </dgm:t>
    </dgm:pt>
    <dgm:pt modelId="{B92EA8DF-9AF6-44BD-8A67-E0531D09FBA2}" type="pres">
      <dgm:prSet presAssocID="{BE9C592E-6E77-46CC-A055-AA549C9937E6}" presName="parentText" presStyleLbl="node1" presStyleIdx="2" presStyleCnt="3" custScaleX="135393" custScaleY="84379" custLinFactX="2445" custLinFactNeighborX="100000" custLinFactNeighborY="-7771">
        <dgm:presLayoutVars>
          <dgm:chMax val="0"/>
          <dgm:bulletEnabled val="1"/>
        </dgm:presLayoutVars>
      </dgm:prSet>
      <dgm:spPr/>
      <dgm:t>
        <a:bodyPr/>
        <a:lstStyle/>
        <a:p>
          <a:endParaRPr lang="es-AR"/>
        </a:p>
      </dgm:t>
    </dgm:pt>
    <dgm:pt modelId="{60706359-0E07-4ACE-84DD-9CF9299AEF7E}" type="pres">
      <dgm:prSet presAssocID="{BE9C592E-6E77-46CC-A055-AA549C9937E6}" presName="negativeSpace" presStyleCnt="0"/>
      <dgm:spPr/>
    </dgm:pt>
    <dgm:pt modelId="{09A29AE3-B3CE-4EB3-B722-8D2D24111603}" type="pres">
      <dgm:prSet presAssocID="{BE9C592E-6E77-46CC-A055-AA549C9937E6}" presName="childText" presStyleLbl="conFgAcc1" presStyleIdx="2" presStyleCnt="3">
        <dgm:presLayoutVars>
          <dgm:bulletEnabled val="1"/>
        </dgm:presLayoutVars>
      </dgm:prSet>
      <dgm:spPr/>
      <dgm:t>
        <a:bodyPr/>
        <a:lstStyle/>
        <a:p>
          <a:endParaRPr lang="en-US"/>
        </a:p>
      </dgm:t>
    </dgm:pt>
  </dgm:ptLst>
  <dgm:cxnLst>
    <dgm:cxn modelId="{2A514016-2F98-4C24-A3D3-6FABAF6FFBF0}" type="presOf" srcId="{9DA1E2B1-DAE6-481C-9B81-AA1D4C3E1362}" destId="{6F679FC8-739C-499E-B9DD-FCAB33DD2E2E}"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1281B112-436E-43C4-A640-3F1A12D95B15}" type="presOf" srcId="{BE246436-190B-C043-B624-2367FFD151E1}" destId="{AE5E0F38-F17C-2548-975F-7AA43CF5EFCC}" srcOrd="0" destOrd="0" presId="urn:microsoft.com/office/officeart/2005/8/layout/list1"/>
    <dgm:cxn modelId="{3C1A09D9-F78F-4E79-B32B-563A81E4891F}" type="presOf" srcId="{BE9C592E-6E77-46CC-A055-AA549C9937E6}" destId="{E2C7825A-AFFB-40A1-A92B-89911C513141}" srcOrd="0" destOrd="0" presId="urn:microsoft.com/office/officeart/2005/8/layout/list1"/>
    <dgm:cxn modelId="{BFC13157-1E53-40BE-9753-352DB8E26C66}" type="presOf" srcId="{9DA1E2B1-DAE6-481C-9B81-AA1D4C3E1362}" destId="{C1D599D4-854D-4861-BCD8-15DA39A0057E}" srcOrd="1" destOrd="0" presId="urn:microsoft.com/office/officeart/2005/8/layout/list1"/>
    <dgm:cxn modelId="{8FEC4C3B-1631-4F20-BE4B-A3DECA1F3506}" srcId="{BE246436-190B-C043-B624-2367FFD151E1}" destId="{9DA1E2B1-DAE6-481C-9B81-AA1D4C3E1362}" srcOrd="1" destOrd="0" parTransId="{17DE5BD0-4496-4056-9DD5-49773C6142CF}" sibTransId="{CEBFE6C1-3916-48EE-8033-781B1F5183ED}"/>
    <dgm:cxn modelId="{5DEFBF71-DA16-0740-BB79-BD8A0AF02B2B}" type="presOf" srcId="{75440A19-EA68-814F-8F6F-92665660C598}" destId="{09A29AE3-B3CE-4EB3-B722-8D2D24111603}" srcOrd="0" destOrd="0" presId="urn:microsoft.com/office/officeart/2005/8/layout/list1"/>
    <dgm:cxn modelId="{91AF1FBE-88BB-4BEB-A5A4-B2638B7C7272}" srcId="{BE246436-190B-C043-B624-2367FFD151E1}" destId="{BE9C592E-6E77-46CC-A055-AA549C9937E6}" srcOrd="2" destOrd="0" parTransId="{F0500B8C-0239-4109-B7F3-6BC070EBE840}" sibTransId="{3133DEDF-FAB2-4B5E-B136-D9C681D1748E}"/>
    <dgm:cxn modelId="{AAE2EDB0-84B7-0E45-848D-87643A6E5622}" srcId="{BE9C592E-6E77-46CC-A055-AA549C9937E6}" destId="{75440A19-EA68-814F-8F6F-92665660C598}" srcOrd="0" destOrd="0" parTransId="{31F0248C-4FF1-F241-8F6B-AACDFE3A2506}" sibTransId="{06C33952-D8BA-C74F-A302-6FD34866F551}"/>
    <dgm:cxn modelId="{B2638EAA-E9F5-4B4C-BF14-AA59534B5C1A}" type="presOf" srcId="{53C38150-BFFA-964C-AB0F-91416B2E3117}" destId="{7BFBB581-108E-624E-9A82-54FDCD3A7DF1}" srcOrd="0" destOrd="0" presId="urn:microsoft.com/office/officeart/2005/8/layout/list1"/>
    <dgm:cxn modelId="{90465FBF-4C7B-4B1B-ACBB-3BDFFC2FD5FA}" type="presOf" srcId="{BE9C592E-6E77-46CC-A055-AA549C9937E6}" destId="{B92EA8DF-9AF6-44BD-8A67-E0531D09FBA2}" srcOrd="1" destOrd="0" presId="urn:microsoft.com/office/officeart/2005/8/layout/list1"/>
    <dgm:cxn modelId="{2F66724C-56F6-4DFB-AC6D-70FAE19DE367}" type="presOf" srcId="{53C38150-BFFA-964C-AB0F-91416B2E3117}" destId="{9514EDE9-45DB-A04D-93D4-CB8C956199C1}" srcOrd="1" destOrd="0" presId="urn:microsoft.com/office/officeart/2005/8/layout/list1"/>
    <dgm:cxn modelId="{23290DAA-AD45-40A5-AB9E-5514680FD861}" type="presParOf" srcId="{AE5E0F38-F17C-2548-975F-7AA43CF5EFCC}" destId="{8C139F1F-C693-FA4C-9C3F-82C925758D73}" srcOrd="0" destOrd="0" presId="urn:microsoft.com/office/officeart/2005/8/layout/list1"/>
    <dgm:cxn modelId="{AAA9EB0F-A2A7-403A-926D-8B0BFF34D4FC}" type="presParOf" srcId="{8C139F1F-C693-FA4C-9C3F-82C925758D73}" destId="{7BFBB581-108E-624E-9A82-54FDCD3A7DF1}" srcOrd="0" destOrd="0" presId="urn:microsoft.com/office/officeart/2005/8/layout/list1"/>
    <dgm:cxn modelId="{8D8E44AE-21F5-4F16-8E6F-F7938BCDEB57}" type="presParOf" srcId="{8C139F1F-C693-FA4C-9C3F-82C925758D73}" destId="{9514EDE9-45DB-A04D-93D4-CB8C956199C1}" srcOrd="1" destOrd="0" presId="urn:microsoft.com/office/officeart/2005/8/layout/list1"/>
    <dgm:cxn modelId="{5AA10F83-A042-4F5D-9A7A-0B99D2FC8520}" type="presParOf" srcId="{AE5E0F38-F17C-2548-975F-7AA43CF5EFCC}" destId="{4EF86513-B7E8-C84C-9614-4891A667CC98}" srcOrd="1" destOrd="0" presId="urn:microsoft.com/office/officeart/2005/8/layout/list1"/>
    <dgm:cxn modelId="{D8D1734D-CC60-4749-AE82-F21082150C8D}" type="presParOf" srcId="{AE5E0F38-F17C-2548-975F-7AA43CF5EFCC}" destId="{D15AFA3C-46C9-3E49-B115-304369B5D8C1}" srcOrd="2" destOrd="0" presId="urn:microsoft.com/office/officeart/2005/8/layout/list1"/>
    <dgm:cxn modelId="{3C349E05-3AF2-4BF5-A9A4-3B1020F49CF0}" type="presParOf" srcId="{AE5E0F38-F17C-2548-975F-7AA43CF5EFCC}" destId="{99718E86-112B-8045-A7C9-6BFF9E7A051F}" srcOrd="3" destOrd="0" presId="urn:microsoft.com/office/officeart/2005/8/layout/list1"/>
    <dgm:cxn modelId="{1220BC8B-50A8-44C5-8F3B-5752C06FF095}" type="presParOf" srcId="{AE5E0F38-F17C-2548-975F-7AA43CF5EFCC}" destId="{9B76D447-E1C6-464D-A2DE-CA986566BB1A}" srcOrd="4" destOrd="0" presId="urn:microsoft.com/office/officeart/2005/8/layout/list1"/>
    <dgm:cxn modelId="{3D916286-713A-4FBD-9F10-34E2252990CC}" type="presParOf" srcId="{9B76D447-E1C6-464D-A2DE-CA986566BB1A}" destId="{6F679FC8-739C-499E-B9DD-FCAB33DD2E2E}" srcOrd="0" destOrd="0" presId="urn:microsoft.com/office/officeart/2005/8/layout/list1"/>
    <dgm:cxn modelId="{544867AD-23A5-45A8-8188-2DB35C701834}" type="presParOf" srcId="{9B76D447-E1C6-464D-A2DE-CA986566BB1A}" destId="{C1D599D4-854D-4861-BCD8-15DA39A0057E}" srcOrd="1" destOrd="0" presId="urn:microsoft.com/office/officeart/2005/8/layout/list1"/>
    <dgm:cxn modelId="{37BBB187-1A8E-44EC-83FC-52275F32973D}" type="presParOf" srcId="{AE5E0F38-F17C-2548-975F-7AA43CF5EFCC}" destId="{B3CBF6A8-B592-4219-81A3-CFE68889D4C4}" srcOrd="5" destOrd="0" presId="urn:microsoft.com/office/officeart/2005/8/layout/list1"/>
    <dgm:cxn modelId="{2FBC29E8-9092-467F-B8FE-31A1384F8B8A}" type="presParOf" srcId="{AE5E0F38-F17C-2548-975F-7AA43CF5EFCC}" destId="{CDFCF60B-8DAB-48D0-BC4E-DFF0DF9B2AE1}" srcOrd="6" destOrd="0" presId="urn:microsoft.com/office/officeart/2005/8/layout/list1"/>
    <dgm:cxn modelId="{0E7360FA-D0EA-4904-9C8B-CE0623B00295}" type="presParOf" srcId="{AE5E0F38-F17C-2548-975F-7AA43CF5EFCC}" destId="{AB97A69D-169D-458D-8586-98A78EDE5CF4}" srcOrd="7" destOrd="0" presId="urn:microsoft.com/office/officeart/2005/8/layout/list1"/>
    <dgm:cxn modelId="{A4F4EBBA-DD5E-4648-AD7E-54352A525A4F}" type="presParOf" srcId="{AE5E0F38-F17C-2548-975F-7AA43CF5EFCC}" destId="{D32BB992-CBA1-420E-B1C8-CC017DB3AE89}" srcOrd="8" destOrd="0" presId="urn:microsoft.com/office/officeart/2005/8/layout/list1"/>
    <dgm:cxn modelId="{B54B4EA5-2303-4D0B-9310-7B46E66D3D9E}" type="presParOf" srcId="{D32BB992-CBA1-420E-B1C8-CC017DB3AE89}" destId="{E2C7825A-AFFB-40A1-A92B-89911C513141}" srcOrd="0" destOrd="0" presId="urn:microsoft.com/office/officeart/2005/8/layout/list1"/>
    <dgm:cxn modelId="{3F18903A-F85D-4EAE-BFA5-883A9F371228}" type="presParOf" srcId="{D32BB992-CBA1-420E-B1C8-CC017DB3AE89}" destId="{B92EA8DF-9AF6-44BD-8A67-E0531D09FBA2}" srcOrd="1" destOrd="0" presId="urn:microsoft.com/office/officeart/2005/8/layout/list1"/>
    <dgm:cxn modelId="{DA9AC23F-9B11-402D-9365-6464E3CE4A98}" type="presParOf" srcId="{AE5E0F38-F17C-2548-975F-7AA43CF5EFCC}" destId="{60706359-0E07-4ACE-84DD-9CF9299AEF7E}" srcOrd="9" destOrd="0" presId="urn:microsoft.com/office/officeart/2005/8/layout/list1"/>
    <dgm:cxn modelId="{6CC178C6-C5AC-4383-987A-D9B9CF8F0EDF}" type="presParOf" srcId="{AE5E0F38-F17C-2548-975F-7AA43CF5EFCC}" destId="{09A29AE3-B3CE-4EB3-B722-8D2D24111603}"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7EFB09E-59C8-4FF9-B2EC-61C9DCFED696}">
      <dgm:prSet custT="1"/>
      <dgm:spPr/>
      <dgm:t>
        <a:bodyPr/>
        <a:lstStyle/>
        <a:p>
          <a:r>
            <a:rPr lang="en-US" sz="1800" noProof="0" dirty="0" smtClean="0">
              <a:solidFill>
                <a:schemeClr val="tx1"/>
              </a:solidFill>
              <a:latin typeface="Century Gothic" pitchFamily="34" charset="0"/>
            </a:rPr>
            <a:t>Right away if the price is less than short-run average variable cost (you are losing money on every unit if the price is below P</a:t>
          </a:r>
          <a:r>
            <a:rPr lang="en-US" sz="1800" baseline="-25000" noProof="0" dirty="0" smtClean="0">
              <a:solidFill>
                <a:schemeClr val="tx1"/>
              </a:solidFill>
              <a:latin typeface="Century Gothic" pitchFamily="34" charset="0"/>
            </a:rPr>
            <a:t>3</a:t>
          </a:r>
          <a:r>
            <a:rPr lang="en-US" sz="1800" baseline="0" noProof="0" dirty="0" smtClean="0">
              <a:solidFill>
                <a:schemeClr val="tx1"/>
              </a:solidFill>
              <a:latin typeface="Century Gothic" pitchFamily="34" charset="0"/>
            </a:rPr>
            <a:t>)</a:t>
          </a:r>
          <a:endParaRPr lang="en-US" sz="1800" baseline="0" noProof="0" dirty="0">
            <a:solidFill>
              <a:schemeClr val="tx1"/>
            </a:solidFill>
            <a:latin typeface="Century Gothic" pitchFamily="34" charset="0"/>
          </a:endParaRPr>
        </a:p>
      </dgm:t>
    </dgm:pt>
    <dgm:pt modelId="{C16C5315-31A4-40AE-80F7-92BFA0B785BD}" type="parTrans" cxnId="{66C6EAA4-2905-48CF-AA68-138199A59490}">
      <dgm:prSet/>
      <dgm:spPr/>
      <dgm:t>
        <a:bodyPr/>
        <a:lstStyle/>
        <a:p>
          <a:endParaRPr lang="en-US" noProof="0">
            <a:solidFill>
              <a:schemeClr val="tx1"/>
            </a:solidFill>
            <a:latin typeface="Century Gothic" pitchFamily="34" charset="0"/>
          </a:endParaRPr>
        </a:p>
      </dgm:t>
    </dgm:pt>
    <dgm:pt modelId="{2C8948FB-B313-4791-9987-2D41D8EE167C}" type="sibTrans" cxnId="{66C6EAA4-2905-48CF-AA68-138199A59490}">
      <dgm:prSet/>
      <dgm:spPr/>
      <dgm:t>
        <a:bodyPr/>
        <a:lstStyle/>
        <a:p>
          <a:endParaRPr lang="en-US" noProof="0">
            <a:solidFill>
              <a:schemeClr val="tx1"/>
            </a:solidFill>
            <a:latin typeface="Century Gothic" pitchFamily="34" charset="0"/>
          </a:endParaRPr>
        </a:p>
      </dgm:t>
    </dgm:pt>
    <dgm:pt modelId="{4FC7FD2D-C79E-4D30-B9E0-3097CFE23D42}">
      <dgm:prSet custT="1"/>
      <dgm:spPr/>
      <dgm:t>
        <a:bodyPr/>
        <a:lstStyle/>
        <a:p>
          <a:r>
            <a:rPr lang="en-US" sz="1800" baseline="0" noProof="0" dirty="0" smtClean="0">
              <a:solidFill>
                <a:schemeClr val="tx1"/>
              </a:solidFill>
              <a:latin typeface="Century Gothic" pitchFamily="34" charset="0"/>
            </a:rPr>
            <a:t>In the longer run (when you can avoid fixed costs) if price is less than average total cost (</a:t>
          </a:r>
          <a:r>
            <a:rPr lang="en-US" sz="1800" noProof="0" dirty="0" smtClean="0">
              <a:solidFill>
                <a:schemeClr val="tx1"/>
              </a:solidFill>
              <a:latin typeface="Century Gothic" pitchFamily="34" charset="0"/>
            </a:rPr>
            <a:t>P</a:t>
          </a:r>
          <a:r>
            <a:rPr lang="en-US" sz="1800" baseline="-25000" noProof="0" dirty="0" smtClean="0">
              <a:solidFill>
                <a:schemeClr val="tx1"/>
              </a:solidFill>
              <a:latin typeface="Century Gothic" pitchFamily="34" charset="0"/>
            </a:rPr>
            <a:t>2</a:t>
          </a:r>
          <a:r>
            <a:rPr lang="en-US" sz="1800" baseline="0" noProof="0" dirty="0" smtClean="0">
              <a:solidFill>
                <a:schemeClr val="tx1"/>
              </a:solidFill>
              <a:latin typeface="Century Gothic" pitchFamily="34" charset="0"/>
            </a:rPr>
            <a:t>).</a:t>
          </a:r>
          <a:endParaRPr lang="en-US" sz="1800" baseline="0" noProof="0" dirty="0">
            <a:solidFill>
              <a:schemeClr val="tx1"/>
            </a:solidFill>
            <a:latin typeface="Century Gothic" pitchFamily="34" charset="0"/>
          </a:endParaRPr>
        </a:p>
      </dgm:t>
    </dgm:pt>
    <dgm:pt modelId="{5C793655-2FA4-49E6-8602-FF36A9A60038}" type="parTrans" cxnId="{C653CEF4-C985-4C1E-B7D5-DD658ADC8E8A}">
      <dgm:prSet/>
      <dgm:spPr/>
      <dgm:t>
        <a:bodyPr/>
        <a:lstStyle/>
        <a:p>
          <a:endParaRPr lang="en-US" noProof="0">
            <a:solidFill>
              <a:schemeClr val="tx1"/>
            </a:solidFill>
            <a:latin typeface="Century Gothic" pitchFamily="34" charset="0"/>
          </a:endParaRPr>
        </a:p>
      </dgm:t>
    </dgm:pt>
    <dgm:pt modelId="{91B17A81-F322-49E5-A37C-920999C4F51F}" type="sibTrans" cxnId="{C653CEF4-C985-4C1E-B7D5-DD658ADC8E8A}">
      <dgm:prSet/>
      <dgm:spPr/>
      <dgm:t>
        <a:bodyPr/>
        <a:lstStyle/>
        <a:p>
          <a:endParaRPr lang="en-US" noProof="0">
            <a:solidFill>
              <a:schemeClr val="tx1"/>
            </a:solidFill>
            <a:latin typeface="Century Gothic" pitchFamily="34" charset="0"/>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17C98B90-EB36-4AE6-A7D1-6AE72CC9EB04}" type="pres">
      <dgm:prSet presAssocID="{57EFB09E-59C8-4FF9-B2EC-61C9DCFED696}" presName="parentLin" presStyleCnt="0"/>
      <dgm:spPr/>
    </dgm:pt>
    <dgm:pt modelId="{ADFD8122-63E4-417A-AC02-9EFFEF9A02F3}" type="pres">
      <dgm:prSet presAssocID="{57EFB09E-59C8-4FF9-B2EC-61C9DCFED696}" presName="parentLeftMargin" presStyleLbl="node1" presStyleIdx="0" presStyleCnt="2"/>
      <dgm:spPr/>
      <dgm:t>
        <a:bodyPr/>
        <a:lstStyle/>
        <a:p>
          <a:endParaRPr lang="es-AR"/>
        </a:p>
      </dgm:t>
    </dgm:pt>
    <dgm:pt modelId="{DCF7DD81-B0EC-484E-AF70-52EC3E935A2A}" type="pres">
      <dgm:prSet presAssocID="{57EFB09E-59C8-4FF9-B2EC-61C9DCFED696}" presName="parentText" presStyleLbl="node1" presStyleIdx="0" presStyleCnt="2" custScaleX="142997" custScaleY="407408" custLinFactNeighborX="-5285" custLinFactNeighborY="67663">
        <dgm:presLayoutVars>
          <dgm:chMax val="0"/>
          <dgm:bulletEnabled val="1"/>
        </dgm:presLayoutVars>
      </dgm:prSet>
      <dgm:spPr/>
      <dgm:t>
        <a:bodyPr/>
        <a:lstStyle/>
        <a:p>
          <a:endParaRPr lang="es-AR"/>
        </a:p>
      </dgm:t>
    </dgm:pt>
    <dgm:pt modelId="{472F9E76-A2CF-4C17-8F57-CA8F26590640}" type="pres">
      <dgm:prSet presAssocID="{57EFB09E-59C8-4FF9-B2EC-61C9DCFED696}" presName="negativeSpace" presStyleCnt="0"/>
      <dgm:spPr/>
    </dgm:pt>
    <dgm:pt modelId="{B2C98CB4-3894-4A09-B80A-74CAEF62A87B}" type="pres">
      <dgm:prSet presAssocID="{57EFB09E-59C8-4FF9-B2EC-61C9DCFED696}" presName="childText" presStyleLbl="conFgAcc1" presStyleIdx="0" presStyleCnt="2" custScaleY="255269">
        <dgm:presLayoutVars>
          <dgm:bulletEnabled val="1"/>
        </dgm:presLayoutVars>
      </dgm:prSet>
      <dgm:spPr/>
      <dgm:t>
        <a:bodyPr/>
        <a:lstStyle/>
        <a:p>
          <a:endParaRPr lang="es-AR"/>
        </a:p>
      </dgm:t>
    </dgm:pt>
    <dgm:pt modelId="{A20A9E05-86CF-46EC-852A-A7B318B2F8AC}" type="pres">
      <dgm:prSet presAssocID="{2C8948FB-B313-4791-9987-2D41D8EE167C}" presName="spaceBetweenRectangles" presStyleCnt="0"/>
      <dgm:spPr/>
    </dgm:pt>
    <dgm:pt modelId="{A36467DB-BDB6-45E9-8EE3-7124576B5FF9}" type="pres">
      <dgm:prSet presAssocID="{4FC7FD2D-C79E-4D30-B9E0-3097CFE23D42}" presName="parentLin" presStyleCnt="0"/>
      <dgm:spPr/>
    </dgm:pt>
    <dgm:pt modelId="{78E0D8CB-72FE-490E-A9E0-BDDFAF33FC4E}" type="pres">
      <dgm:prSet presAssocID="{4FC7FD2D-C79E-4D30-B9E0-3097CFE23D42}" presName="parentLeftMargin" presStyleLbl="node1" presStyleIdx="0" presStyleCnt="2"/>
      <dgm:spPr/>
      <dgm:t>
        <a:bodyPr/>
        <a:lstStyle/>
        <a:p>
          <a:endParaRPr lang="es-AR"/>
        </a:p>
      </dgm:t>
    </dgm:pt>
    <dgm:pt modelId="{9C2BAE95-1371-4504-949F-D3526387D0FD}" type="pres">
      <dgm:prSet presAssocID="{4FC7FD2D-C79E-4D30-B9E0-3097CFE23D42}" presName="parentText" presStyleLbl="node1" presStyleIdx="1" presStyleCnt="2" custScaleX="142997" custScaleY="271776" custLinFactNeighborX="-5285" custLinFactNeighborY="64732">
        <dgm:presLayoutVars>
          <dgm:chMax val="0"/>
          <dgm:bulletEnabled val="1"/>
        </dgm:presLayoutVars>
      </dgm:prSet>
      <dgm:spPr/>
      <dgm:t>
        <a:bodyPr/>
        <a:lstStyle/>
        <a:p>
          <a:endParaRPr lang="es-AR"/>
        </a:p>
      </dgm:t>
    </dgm:pt>
    <dgm:pt modelId="{596CD5B9-DE0D-489E-AA1A-FFC5FF2DAA8B}" type="pres">
      <dgm:prSet presAssocID="{4FC7FD2D-C79E-4D30-B9E0-3097CFE23D42}" presName="negativeSpace" presStyleCnt="0"/>
      <dgm:spPr/>
    </dgm:pt>
    <dgm:pt modelId="{26B2C0EE-0534-4E51-9A31-658D2120D790}" type="pres">
      <dgm:prSet presAssocID="{4FC7FD2D-C79E-4D30-B9E0-3097CFE23D42}" presName="childText" presStyleLbl="conFgAcc1" presStyleIdx="1" presStyleCnt="2" custScaleY="223890">
        <dgm:presLayoutVars>
          <dgm:bulletEnabled val="1"/>
        </dgm:presLayoutVars>
      </dgm:prSet>
      <dgm:spPr/>
    </dgm:pt>
  </dgm:ptLst>
  <dgm:cxnLst>
    <dgm:cxn modelId="{E2D67F50-2029-43AD-A1BF-EEE28C04BC5F}" type="presOf" srcId="{57EFB09E-59C8-4FF9-B2EC-61C9DCFED696}" destId="{ADFD8122-63E4-417A-AC02-9EFFEF9A02F3}" srcOrd="0" destOrd="0" presId="urn:microsoft.com/office/officeart/2005/8/layout/list1"/>
    <dgm:cxn modelId="{52AE15D3-1288-40EA-B12A-E7744E99CAA9}" type="presOf" srcId="{57EFB09E-59C8-4FF9-B2EC-61C9DCFED696}" destId="{DCF7DD81-B0EC-484E-AF70-52EC3E935A2A}" srcOrd="1" destOrd="0" presId="urn:microsoft.com/office/officeart/2005/8/layout/list1"/>
    <dgm:cxn modelId="{C653CEF4-C985-4C1E-B7D5-DD658ADC8E8A}" srcId="{BE246436-190B-C043-B624-2367FFD151E1}" destId="{4FC7FD2D-C79E-4D30-B9E0-3097CFE23D42}" srcOrd="1" destOrd="0" parTransId="{5C793655-2FA4-49E6-8602-FF36A9A60038}" sibTransId="{91B17A81-F322-49E5-A37C-920999C4F51F}"/>
    <dgm:cxn modelId="{64A59899-FB85-4FBD-A3BE-E21058C99871}" type="presOf" srcId="{BE246436-190B-C043-B624-2367FFD151E1}" destId="{AE5E0F38-F17C-2548-975F-7AA43CF5EFCC}" srcOrd="0" destOrd="0" presId="urn:microsoft.com/office/officeart/2005/8/layout/list1"/>
    <dgm:cxn modelId="{5BDF4A10-F5CF-4784-B879-CB8F8E3BECDD}" type="presOf" srcId="{4FC7FD2D-C79E-4D30-B9E0-3097CFE23D42}" destId="{78E0D8CB-72FE-490E-A9E0-BDDFAF33FC4E}" srcOrd="0" destOrd="0" presId="urn:microsoft.com/office/officeart/2005/8/layout/list1"/>
    <dgm:cxn modelId="{A195BD97-0790-4394-A5D5-C6E201FAD5F9}" type="presOf" srcId="{4FC7FD2D-C79E-4D30-B9E0-3097CFE23D42}" destId="{9C2BAE95-1371-4504-949F-D3526387D0FD}" srcOrd="1" destOrd="0" presId="urn:microsoft.com/office/officeart/2005/8/layout/list1"/>
    <dgm:cxn modelId="{66C6EAA4-2905-48CF-AA68-138199A59490}" srcId="{BE246436-190B-C043-B624-2367FFD151E1}" destId="{57EFB09E-59C8-4FF9-B2EC-61C9DCFED696}" srcOrd="0" destOrd="0" parTransId="{C16C5315-31A4-40AE-80F7-92BFA0B785BD}" sibTransId="{2C8948FB-B313-4791-9987-2D41D8EE167C}"/>
    <dgm:cxn modelId="{38876811-B09D-4C31-8E81-659E5935E5B1}" type="presParOf" srcId="{AE5E0F38-F17C-2548-975F-7AA43CF5EFCC}" destId="{17C98B90-EB36-4AE6-A7D1-6AE72CC9EB04}" srcOrd="0" destOrd="0" presId="urn:microsoft.com/office/officeart/2005/8/layout/list1"/>
    <dgm:cxn modelId="{B394078F-1183-4B38-B003-72EECA811E08}" type="presParOf" srcId="{17C98B90-EB36-4AE6-A7D1-6AE72CC9EB04}" destId="{ADFD8122-63E4-417A-AC02-9EFFEF9A02F3}" srcOrd="0" destOrd="0" presId="urn:microsoft.com/office/officeart/2005/8/layout/list1"/>
    <dgm:cxn modelId="{C4CD1437-E2F4-4C7F-BF50-C62C51188C9A}" type="presParOf" srcId="{17C98B90-EB36-4AE6-A7D1-6AE72CC9EB04}" destId="{DCF7DD81-B0EC-484E-AF70-52EC3E935A2A}" srcOrd="1" destOrd="0" presId="urn:microsoft.com/office/officeart/2005/8/layout/list1"/>
    <dgm:cxn modelId="{39AEE76B-C568-4670-8F79-A9588677531D}" type="presParOf" srcId="{AE5E0F38-F17C-2548-975F-7AA43CF5EFCC}" destId="{472F9E76-A2CF-4C17-8F57-CA8F26590640}" srcOrd="1" destOrd="0" presId="urn:microsoft.com/office/officeart/2005/8/layout/list1"/>
    <dgm:cxn modelId="{9ACC22CC-8E88-4CAA-A039-CF9D058A64EF}" type="presParOf" srcId="{AE5E0F38-F17C-2548-975F-7AA43CF5EFCC}" destId="{B2C98CB4-3894-4A09-B80A-74CAEF62A87B}" srcOrd="2" destOrd="0" presId="urn:microsoft.com/office/officeart/2005/8/layout/list1"/>
    <dgm:cxn modelId="{68E9F880-39AD-40B9-A9EC-CA2ACE0F87EF}" type="presParOf" srcId="{AE5E0F38-F17C-2548-975F-7AA43CF5EFCC}" destId="{A20A9E05-86CF-46EC-852A-A7B318B2F8AC}" srcOrd="3" destOrd="0" presId="urn:microsoft.com/office/officeart/2005/8/layout/list1"/>
    <dgm:cxn modelId="{E02D36E4-DF53-41A1-BC79-71BBDA0B172D}" type="presParOf" srcId="{AE5E0F38-F17C-2548-975F-7AA43CF5EFCC}" destId="{A36467DB-BDB6-45E9-8EE3-7124576B5FF9}" srcOrd="4" destOrd="0" presId="urn:microsoft.com/office/officeart/2005/8/layout/list1"/>
    <dgm:cxn modelId="{30350626-BB4E-4C68-82B0-9E304D9B6F90}" type="presParOf" srcId="{A36467DB-BDB6-45E9-8EE3-7124576B5FF9}" destId="{78E0D8CB-72FE-490E-A9E0-BDDFAF33FC4E}" srcOrd="0" destOrd="0" presId="urn:microsoft.com/office/officeart/2005/8/layout/list1"/>
    <dgm:cxn modelId="{0EB80DB8-D89D-4C6B-9DB0-301D06430D8B}" type="presParOf" srcId="{A36467DB-BDB6-45E9-8EE3-7124576B5FF9}" destId="{9C2BAE95-1371-4504-949F-D3526387D0FD}" srcOrd="1" destOrd="0" presId="urn:microsoft.com/office/officeart/2005/8/layout/list1"/>
    <dgm:cxn modelId="{8A068F53-2A32-4DEE-8510-6C5AA075A4A6}" type="presParOf" srcId="{AE5E0F38-F17C-2548-975F-7AA43CF5EFCC}" destId="{596CD5B9-DE0D-489E-AA1A-FFC5FF2DAA8B}" srcOrd="5" destOrd="0" presId="urn:microsoft.com/office/officeart/2005/8/layout/list1"/>
    <dgm:cxn modelId="{3964BE0B-1CA7-4185-B24F-66154BAF0CB7}" type="presParOf" srcId="{AE5E0F38-F17C-2548-975F-7AA43CF5EFCC}" destId="{26B2C0EE-0534-4E51-9A31-658D2120D790}"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FFB4458E-4E39-43D3-95F9-6E3A1801C11C}">
      <dgm:prSet custT="1"/>
      <dgm:spPr/>
      <dgm:t>
        <a:bodyPr/>
        <a:lstStyle/>
        <a:p>
          <a:r>
            <a:rPr lang="en-US" sz="1600" noProof="0" dirty="0" smtClean="0">
              <a:solidFill>
                <a:schemeClr val="tx1"/>
              </a:solidFill>
              <a:latin typeface="Century Gothic" pitchFamily="34" charset="0"/>
            </a:rPr>
            <a:t>Suppose we observe a company charging a price less than P</a:t>
          </a:r>
          <a:r>
            <a:rPr lang="en-US" sz="1600" baseline="-25000" noProof="0" dirty="0" smtClean="0">
              <a:solidFill>
                <a:schemeClr val="tx1"/>
              </a:solidFill>
              <a:latin typeface="Century Gothic" pitchFamily="34" charset="0"/>
            </a:rPr>
            <a:t>3</a:t>
          </a:r>
          <a:r>
            <a:rPr lang="en-US" sz="1600" noProof="0" dirty="0" smtClean="0">
              <a:solidFill>
                <a:schemeClr val="tx1"/>
              </a:solidFill>
              <a:latin typeface="Century Gothic" pitchFamily="34" charset="0"/>
            </a:rPr>
            <a:t>. Then, since it would be rational to shut down at this price. We need to ask why it would be acting contrary to its interests. Trying to drive a rival out of business is one possible explanation.</a:t>
          </a:r>
          <a:endParaRPr lang="en-US" sz="1600" noProof="0" dirty="0">
            <a:solidFill>
              <a:schemeClr val="tx1"/>
            </a:solidFill>
            <a:latin typeface="Century Gothic" pitchFamily="34" charset="0"/>
          </a:endParaRPr>
        </a:p>
      </dgm:t>
    </dgm:pt>
    <dgm:pt modelId="{F2EF36A4-D480-4840-AE0E-B180098C7B59}" type="parTrans" cxnId="{8577F718-68BF-4AB7-A1BA-BD36B0BD6F2A}">
      <dgm:prSet/>
      <dgm:spPr/>
      <dgm:t>
        <a:bodyPr/>
        <a:lstStyle/>
        <a:p>
          <a:endParaRPr lang="es-AR" sz="1600">
            <a:solidFill>
              <a:schemeClr val="tx1"/>
            </a:solidFill>
            <a:latin typeface="Century Gothic" pitchFamily="34" charset="0"/>
          </a:endParaRPr>
        </a:p>
      </dgm:t>
    </dgm:pt>
    <dgm:pt modelId="{83B67693-1565-490C-A95F-551E44C75FCD}" type="sibTrans" cxnId="{8577F718-68BF-4AB7-A1BA-BD36B0BD6F2A}">
      <dgm:prSet/>
      <dgm:spPr/>
      <dgm:t>
        <a:bodyPr/>
        <a:lstStyle/>
        <a:p>
          <a:endParaRPr lang="es-AR" sz="1600">
            <a:solidFill>
              <a:schemeClr val="tx1"/>
            </a:solidFill>
            <a:latin typeface="Century Gothic" pitchFamily="34" charset="0"/>
          </a:endParaRPr>
        </a:p>
      </dgm:t>
    </dgm:pt>
    <dgm:pt modelId="{57EFB09E-59C8-4FF9-B2EC-61C9DCFED696}">
      <dgm:prSet custT="1"/>
      <dgm:spPr/>
      <dgm:t>
        <a:bodyPr/>
        <a:lstStyle/>
        <a:p>
          <a:endParaRPr lang="es-AR" sz="1600" baseline="0" dirty="0">
            <a:solidFill>
              <a:schemeClr val="tx1"/>
            </a:solidFill>
            <a:latin typeface="Century Gothic" pitchFamily="34" charset="0"/>
          </a:endParaRPr>
        </a:p>
      </dgm:t>
    </dgm:pt>
    <dgm:pt modelId="{C16C5315-31A4-40AE-80F7-92BFA0B785BD}" type="parTrans" cxnId="{66C6EAA4-2905-48CF-AA68-138199A59490}">
      <dgm:prSet/>
      <dgm:spPr/>
      <dgm:t>
        <a:bodyPr/>
        <a:lstStyle/>
        <a:p>
          <a:endParaRPr lang="es-AR" sz="1600">
            <a:solidFill>
              <a:schemeClr val="tx1"/>
            </a:solidFill>
            <a:latin typeface="Century Gothic" pitchFamily="34" charset="0"/>
          </a:endParaRPr>
        </a:p>
      </dgm:t>
    </dgm:pt>
    <dgm:pt modelId="{2C8948FB-B313-4791-9987-2D41D8EE167C}" type="sibTrans" cxnId="{66C6EAA4-2905-48CF-AA68-138199A59490}">
      <dgm:prSet/>
      <dgm:spPr/>
      <dgm:t>
        <a:bodyPr/>
        <a:lstStyle/>
        <a:p>
          <a:endParaRPr lang="es-AR" sz="1600">
            <a:solidFill>
              <a:schemeClr val="tx1"/>
            </a:solidFill>
            <a:latin typeface="Century Gothic" pitchFamily="34" charset="0"/>
          </a:endParaRPr>
        </a:p>
      </dgm:t>
    </dgm:pt>
    <dgm:pt modelId="{F9BB4925-E7D0-4311-BC77-C32B04DB14A1}">
      <dgm:prSet custT="1"/>
      <dgm:spPr/>
      <dgm:t>
        <a:bodyPr/>
        <a:lstStyle/>
        <a:p>
          <a:r>
            <a:rPr lang="en-US" sz="1600" noProof="0" dirty="0" smtClean="0">
              <a:solidFill>
                <a:schemeClr val="tx1"/>
              </a:solidFill>
              <a:latin typeface="Century Gothic" pitchFamily="34" charset="0"/>
            </a:rPr>
            <a:t>Suppose we observe a company charging a price more than P</a:t>
          </a:r>
          <a:r>
            <a:rPr lang="en-US" sz="1600" baseline="-25000" noProof="0" dirty="0" smtClean="0">
              <a:solidFill>
                <a:schemeClr val="tx1"/>
              </a:solidFill>
              <a:latin typeface="Century Gothic" pitchFamily="34" charset="0"/>
            </a:rPr>
            <a:t>3</a:t>
          </a:r>
          <a:r>
            <a:rPr lang="en-US" sz="1600" noProof="0" dirty="0" smtClean="0">
              <a:solidFill>
                <a:schemeClr val="tx1"/>
              </a:solidFill>
              <a:latin typeface="Century Gothic" pitchFamily="34" charset="0"/>
            </a:rPr>
            <a:t> but less than P</a:t>
          </a:r>
          <a:r>
            <a:rPr lang="en-US" sz="1600" baseline="-25000" noProof="0" dirty="0" smtClean="0">
              <a:solidFill>
                <a:schemeClr val="tx1"/>
              </a:solidFill>
              <a:latin typeface="Century Gothic" pitchFamily="34" charset="0"/>
            </a:rPr>
            <a:t>2</a:t>
          </a:r>
          <a:r>
            <a:rPr lang="en-US" sz="1600" noProof="0" dirty="0" smtClean="0">
              <a:solidFill>
                <a:schemeClr val="tx1"/>
              </a:solidFill>
              <a:latin typeface="Century Gothic" pitchFamily="34" charset="0"/>
            </a:rPr>
            <a:t>. Then at least in the short run this is consistent with rational behavior since it is at least covering its variable costs and making a contribution to fixed costs.</a:t>
          </a:r>
          <a:endParaRPr lang="en-US" sz="1600" noProof="0" dirty="0">
            <a:solidFill>
              <a:schemeClr val="tx1"/>
            </a:solidFill>
            <a:latin typeface="Century Gothic" pitchFamily="34" charset="0"/>
          </a:endParaRPr>
        </a:p>
      </dgm:t>
    </dgm:pt>
    <dgm:pt modelId="{40D8BF84-9201-4743-9A44-39AFE185931C}" type="parTrans" cxnId="{3FB133B3-2B60-43E0-8FA8-921CA6E79E54}">
      <dgm:prSet/>
      <dgm:spPr/>
      <dgm:t>
        <a:bodyPr/>
        <a:lstStyle/>
        <a:p>
          <a:endParaRPr lang="es-AR" sz="1600">
            <a:solidFill>
              <a:schemeClr val="tx1"/>
            </a:solidFill>
            <a:latin typeface="Century Gothic" pitchFamily="34" charset="0"/>
          </a:endParaRPr>
        </a:p>
      </dgm:t>
    </dgm:pt>
    <dgm:pt modelId="{088BA5B4-2AEA-4797-9DD9-3E6AED40ED9C}" type="sibTrans" cxnId="{3FB133B3-2B60-43E0-8FA8-921CA6E79E54}">
      <dgm:prSet/>
      <dgm:spPr/>
      <dgm:t>
        <a:bodyPr/>
        <a:lstStyle/>
        <a:p>
          <a:endParaRPr lang="es-AR" sz="1600">
            <a:solidFill>
              <a:schemeClr val="tx1"/>
            </a:solidFill>
            <a:latin typeface="Century Gothic" pitchFamily="34" charset="0"/>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B159848E-1A8A-4B2B-898C-8F9553FFDCF7}" type="pres">
      <dgm:prSet presAssocID="{FFB4458E-4E39-43D3-95F9-6E3A1801C11C}" presName="parentLin" presStyleCnt="0"/>
      <dgm:spPr/>
    </dgm:pt>
    <dgm:pt modelId="{C9C5A481-F8E1-4BB7-BB9B-F83E73C5D20A}" type="pres">
      <dgm:prSet presAssocID="{FFB4458E-4E39-43D3-95F9-6E3A1801C11C}" presName="parentLeftMargin" presStyleLbl="node1" presStyleIdx="0" presStyleCnt="2"/>
      <dgm:spPr/>
      <dgm:t>
        <a:bodyPr/>
        <a:lstStyle/>
        <a:p>
          <a:endParaRPr lang="es-AR"/>
        </a:p>
      </dgm:t>
    </dgm:pt>
    <dgm:pt modelId="{AC83237A-8129-45A2-AF3F-C04B2A473375}" type="pres">
      <dgm:prSet presAssocID="{FFB4458E-4E39-43D3-95F9-6E3A1801C11C}" presName="parentText" presStyleLbl="node1" presStyleIdx="0" presStyleCnt="2" custScaleX="142857" custScaleY="308807">
        <dgm:presLayoutVars>
          <dgm:chMax val="0"/>
          <dgm:bulletEnabled val="1"/>
        </dgm:presLayoutVars>
      </dgm:prSet>
      <dgm:spPr/>
      <dgm:t>
        <a:bodyPr/>
        <a:lstStyle/>
        <a:p>
          <a:endParaRPr lang="es-AR"/>
        </a:p>
      </dgm:t>
    </dgm:pt>
    <dgm:pt modelId="{66F916C9-AA60-407A-B9C2-52EB8D6ED37A}" type="pres">
      <dgm:prSet presAssocID="{FFB4458E-4E39-43D3-95F9-6E3A1801C11C}" presName="negativeSpace" presStyleCnt="0"/>
      <dgm:spPr/>
    </dgm:pt>
    <dgm:pt modelId="{D43C0F40-8A92-42A6-A93B-211234CF3A9E}" type="pres">
      <dgm:prSet presAssocID="{FFB4458E-4E39-43D3-95F9-6E3A1801C11C}" presName="childText" presStyleLbl="conFgAcc1" presStyleIdx="0" presStyleCnt="2">
        <dgm:presLayoutVars>
          <dgm:bulletEnabled val="1"/>
        </dgm:presLayoutVars>
      </dgm:prSet>
      <dgm:spPr/>
      <dgm:t>
        <a:bodyPr/>
        <a:lstStyle/>
        <a:p>
          <a:endParaRPr lang="es-AR"/>
        </a:p>
      </dgm:t>
    </dgm:pt>
    <dgm:pt modelId="{188B5819-6549-46C1-88E1-2EFE80128C09}" type="pres">
      <dgm:prSet presAssocID="{83B67693-1565-490C-A95F-551E44C75FCD}" presName="spaceBetweenRectangles" presStyleCnt="0"/>
      <dgm:spPr/>
    </dgm:pt>
    <dgm:pt modelId="{662E5975-144B-4122-995B-9CEAD4446507}" type="pres">
      <dgm:prSet presAssocID="{F9BB4925-E7D0-4311-BC77-C32B04DB14A1}" presName="parentLin" presStyleCnt="0"/>
      <dgm:spPr/>
    </dgm:pt>
    <dgm:pt modelId="{10D13D1C-D1B7-463A-AFD6-B8CBF6DF6E44}" type="pres">
      <dgm:prSet presAssocID="{F9BB4925-E7D0-4311-BC77-C32B04DB14A1}" presName="parentLeftMargin" presStyleLbl="node1" presStyleIdx="0" presStyleCnt="2"/>
      <dgm:spPr/>
      <dgm:t>
        <a:bodyPr/>
        <a:lstStyle/>
        <a:p>
          <a:endParaRPr lang="es-AR"/>
        </a:p>
      </dgm:t>
    </dgm:pt>
    <dgm:pt modelId="{299125E9-57E9-4699-92BA-AC8478B82171}" type="pres">
      <dgm:prSet presAssocID="{F9BB4925-E7D0-4311-BC77-C32B04DB14A1}" presName="parentText" presStyleLbl="node1" presStyleIdx="1" presStyleCnt="2" custScaleX="133060" custScaleY="303885">
        <dgm:presLayoutVars>
          <dgm:chMax val="0"/>
          <dgm:bulletEnabled val="1"/>
        </dgm:presLayoutVars>
      </dgm:prSet>
      <dgm:spPr/>
      <dgm:t>
        <a:bodyPr/>
        <a:lstStyle/>
        <a:p>
          <a:endParaRPr lang="es-AR"/>
        </a:p>
      </dgm:t>
    </dgm:pt>
    <dgm:pt modelId="{B69B39F9-3CF4-4D66-91FE-54140A693715}" type="pres">
      <dgm:prSet presAssocID="{F9BB4925-E7D0-4311-BC77-C32B04DB14A1}" presName="negativeSpace" presStyleCnt="0"/>
      <dgm:spPr/>
    </dgm:pt>
    <dgm:pt modelId="{EA550FAD-5D77-4ED5-84F8-7DC60D7553C8}" type="pres">
      <dgm:prSet presAssocID="{F9BB4925-E7D0-4311-BC77-C32B04DB14A1}" presName="childText" presStyleLbl="conFgAcc1" presStyleIdx="1" presStyleCnt="2">
        <dgm:presLayoutVars>
          <dgm:bulletEnabled val="1"/>
        </dgm:presLayoutVars>
      </dgm:prSet>
      <dgm:spPr/>
      <dgm:t>
        <a:bodyPr/>
        <a:lstStyle/>
        <a:p>
          <a:endParaRPr lang="es-AR"/>
        </a:p>
      </dgm:t>
    </dgm:pt>
  </dgm:ptLst>
  <dgm:cxnLst>
    <dgm:cxn modelId="{AFE3777B-A140-4011-8302-9BD5671C9C96}" type="presOf" srcId="{F9BB4925-E7D0-4311-BC77-C32B04DB14A1}" destId="{10D13D1C-D1B7-463A-AFD6-B8CBF6DF6E44}" srcOrd="0" destOrd="0" presId="urn:microsoft.com/office/officeart/2005/8/layout/list1"/>
    <dgm:cxn modelId="{25754EF8-243F-4B87-87F8-241B248CDF25}" type="presOf" srcId="{FFB4458E-4E39-43D3-95F9-6E3A1801C11C}" destId="{AC83237A-8129-45A2-AF3F-C04B2A473375}" srcOrd="1" destOrd="0" presId="urn:microsoft.com/office/officeart/2005/8/layout/list1"/>
    <dgm:cxn modelId="{A506A135-5B67-4C33-963D-16E5E634AEC1}" type="presOf" srcId="{FFB4458E-4E39-43D3-95F9-6E3A1801C11C}" destId="{C9C5A481-F8E1-4BB7-BB9B-F83E73C5D20A}" srcOrd="0" destOrd="0" presId="urn:microsoft.com/office/officeart/2005/8/layout/list1"/>
    <dgm:cxn modelId="{793144EF-BBCB-47C5-8EFD-15EA0C662AD5}" type="presOf" srcId="{57EFB09E-59C8-4FF9-B2EC-61C9DCFED696}" destId="{EA550FAD-5D77-4ED5-84F8-7DC60D7553C8}" srcOrd="0" destOrd="0" presId="urn:microsoft.com/office/officeart/2005/8/layout/list1"/>
    <dgm:cxn modelId="{3FB133B3-2B60-43E0-8FA8-921CA6E79E54}" srcId="{BE246436-190B-C043-B624-2367FFD151E1}" destId="{F9BB4925-E7D0-4311-BC77-C32B04DB14A1}" srcOrd="1" destOrd="0" parTransId="{40D8BF84-9201-4743-9A44-39AFE185931C}" sibTransId="{088BA5B4-2AEA-4797-9DD9-3E6AED40ED9C}"/>
    <dgm:cxn modelId="{A76E75D6-B2DA-4F78-AD45-5F2123BD1982}" type="presOf" srcId="{BE246436-190B-C043-B624-2367FFD151E1}" destId="{AE5E0F38-F17C-2548-975F-7AA43CF5EFCC}" srcOrd="0" destOrd="0" presId="urn:microsoft.com/office/officeart/2005/8/layout/list1"/>
    <dgm:cxn modelId="{66C6EAA4-2905-48CF-AA68-138199A59490}" srcId="{F9BB4925-E7D0-4311-BC77-C32B04DB14A1}" destId="{57EFB09E-59C8-4FF9-B2EC-61C9DCFED696}" srcOrd="0" destOrd="0" parTransId="{C16C5315-31A4-40AE-80F7-92BFA0B785BD}" sibTransId="{2C8948FB-B313-4791-9987-2D41D8EE167C}"/>
    <dgm:cxn modelId="{514C265E-A4F7-4D47-8648-0CEAFD69A3C4}" type="presOf" srcId="{F9BB4925-E7D0-4311-BC77-C32B04DB14A1}" destId="{299125E9-57E9-4699-92BA-AC8478B82171}" srcOrd="1" destOrd="0" presId="urn:microsoft.com/office/officeart/2005/8/layout/list1"/>
    <dgm:cxn modelId="{8577F718-68BF-4AB7-A1BA-BD36B0BD6F2A}" srcId="{BE246436-190B-C043-B624-2367FFD151E1}" destId="{FFB4458E-4E39-43D3-95F9-6E3A1801C11C}" srcOrd="0" destOrd="0" parTransId="{F2EF36A4-D480-4840-AE0E-B180098C7B59}" sibTransId="{83B67693-1565-490C-A95F-551E44C75FCD}"/>
    <dgm:cxn modelId="{6931FBBF-75DF-4A57-B94A-AA54406AE2E6}" type="presParOf" srcId="{AE5E0F38-F17C-2548-975F-7AA43CF5EFCC}" destId="{B159848E-1A8A-4B2B-898C-8F9553FFDCF7}" srcOrd="0" destOrd="0" presId="urn:microsoft.com/office/officeart/2005/8/layout/list1"/>
    <dgm:cxn modelId="{21BCDA17-ABFF-4781-A7F3-9ED93F6BE101}" type="presParOf" srcId="{B159848E-1A8A-4B2B-898C-8F9553FFDCF7}" destId="{C9C5A481-F8E1-4BB7-BB9B-F83E73C5D20A}" srcOrd="0" destOrd="0" presId="urn:microsoft.com/office/officeart/2005/8/layout/list1"/>
    <dgm:cxn modelId="{A3130F3A-0E42-49AD-9342-82A580E8632B}" type="presParOf" srcId="{B159848E-1A8A-4B2B-898C-8F9553FFDCF7}" destId="{AC83237A-8129-45A2-AF3F-C04B2A473375}" srcOrd="1" destOrd="0" presId="urn:microsoft.com/office/officeart/2005/8/layout/list1"/>
    <dgm:cxn modelId="{C5D8DB06-94AD-4892-8648-78BFEB95E9D2}" type="presParOf" srcId="{AE5E0F38-F17C-2548-975F-7AA43CF5EFCC}" destId="{66F916C9-AA60-407A-B9C2-52EB8D6ED37A}" srcOrd="1" destOrd="0" presId="urn:microsoft.com/office/officeart/2005/8/layout/list1"/>
    <dgm:cxn modelId="{AF792E59-833F-463C-9A5A-1EE0C9D29504}" type="presParOf" srcId="{AE5E0F38-F17C-2548-975F-7AA43CF5EFCC}" destId="{D43C0F40-8A92-42A6-A93B-211234CF3A9E}" srcOrd="2" destOrd="0" presId="urn:microsoft.com/office/officeart/2005/8/layout/list1"/>
    <dgm:cxn modelId="{48D82524-105C-4483-88FC-DDB43EF943DD}" type="presParOf" srcId="{AE5E0F38-F17C-2548-975F-7AA43CF5EFCC}" destId="{188B5819-6549-46C1-88E1-2EFE80128C09}" srcOrd="3" destOrd="0" presId="urn:microsoft.com/office/officeart/2005/8/layout/list1"/>
    <dgm:cxn modelId="{7539D013-55FB-47E2-8813-48CC7687FC0F}" type="presParOf" srcId="{AE5E0F38-F17C-2548-975F-7AA43CF5EFCC}" destId="{662E5975-144B-4122-995B-9CEAD4446507}" srcOrd="4" destOrd="0" presId="urn:microsoft.com/office/officeart/2005/8/layout/list1"/>
    <dgm:cxn modelId="{5670566F-DA4B-4612-9FB3-838C319A52D9}" type="presParOf" srcId="{662E5975-144B-4122-995B-9CEAD4446507}" destId="{10D13D1C-D1B7-463A-AFD6-B8CBF6DF6E44}" srcOrd="0" destOrd="0" presId="urn:microsoft.com/office/officeart/2005/8/layout/list1"/>
    <dgm:cxn modelId="{836994C9-9E76-426A-8871-5C117FD078C2}" type="presParOf" srcId="{662E5975-144B-4122-995B-9CEAD4446507}" destId="{299125E9-57E9-4699-92BA-AC8478B82171}" srcOrd="1" destOrd="0" presId="urn:microsoft.com/office/officeart/2005/8/layout/list1"/>
    <dgm:cxn modelId="{5FB85ACE-9C14-4CB8-9C10-F38405AEF87C}" type="presParOf" srcId="{AE5E0F38-F17C-2548-975F-7AA43CF5EFCC}" destId="{B69B39F9-3CF4-4D66-91FE-54140A693715}" srcOrd="5" destOrd="0" presId="urn:microsoft.com/office/officeart/2005/8/layout/list1"/>
    <dgm:cxn modelId="{A31AD9C6-1E9E-4E22-8F62-51CD0CAEF90B}" type="presParOf" srcId="{AE5E0F38-F17C-2548-975F-7AA43CF5EFCC}" destId="{EA550FAD-5D77-4ED5-84F8-7DC60D7553C8}"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D8DFB41D-9BAA-4872-9B53-FADB5BB51CCB}">
      <dgm:prSet custT="1"/>
      <dgm:spPr/>
      <dgm:t>
        <a:bodyPr/>
        <a:lstStyle/>
        <a:p>
          <a:r>
            <a:rPr lang="en-US" sz="1800" noProof="0" dirty="0" smtClean="0">
              <a:solidFill>
                <a:schemeClr val="tx1"/>
              </a:solidFill>
              <a:latin typeface="Century Gothic" pitchFamily="34" charset="0"/>
            </a:rPr>
            <a:t>If a pub varies the price of a pint of beer, how do profits change?</a:t>
          </a:r>
          <a:endParaRPr lang="en-US" sz="1800" noProof="0" dirty="0">
            <a:solidFill>
              <a:schemeClr val="tx1"/>
            </a:solidFill>
            <a:latin typeface="Century Gothic" pitchFamily="34" charset="0"/>
          </a:endParaRPr>
        </a:p>
      </dgm:t>
    </dgm:pt>
    <dgm:pt modelId="{C0C89157-E8BC-47A7-9B4A-D35D1869037C}" type="parTrans" cxnId="{376A5778-90C4-4829-AA53-5CB470BF68D2}">
      <dgm:prSet/>
      <dgm:spPr/>
      <dgm:t>
        <a:bodyPr/>
        <a:lstStyle/>
        <a:p>
          <a:endParaRPr lang="es-AR">
            <a:solidFill>
              <a:schemeClr val="tx1"/>
            </a:solidFill>
          </a:endParaRPr>
        </a:p>
      </dgm:t>
    </dgm:pt>
    <dgm:pt modelId="{C4E3A496-FC25-4D20-BCC0-1710628E54E2}" type="sibTrans" cxnId="{376A5778-90C4-4829-AA53-5CB470BF68D2}">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0A289FC9-3320-4E50-A000-A7C575EE15ED}" type="pres">
      <dgm:prSet presAssocID="{D8DFB41D-9BAA-4872-9B53-FADB5BB51CCB}" presName="parentLin" presStyleCnt="0"/>
      <dgm:spPr/>
    </dgm:pt>
    <dgm:pt modelId="{4F86458D-F1D1-4800-B4E5-9179E45CA586}" type="pres">
      <dgm:prSet presAssocID="{D8DFB41D-9BAA-4872-9B53-FADB5BB51CCB}" presName="parentLeftMargin" presStyleLbl="node1" presStyleIdx="0" presStyleCnt="1"/>
      <dgm:spPr/>
      <dgm:t>
        <a:bodyPr/>
        <a:lstStyle/>
        <a:p>
          <a:endParaRPr lang="es-AR"/>
        </a:p>
      </dgm:t>
    </dgm:pt>
    <dgm:pt modelId="{3B01B45E-5258-4FC5-8254-2ABF7E6C075B}" type="pres">
      <dgm:prSet presAssocID="{D8DFB41D-9BAA-4872-9B53-FADB5BB51CCB}" presName="parentText" presStyleLbl="node1" presStyleIdx="0" presStyleCnt="1" custScaleX="136310">
        <dgm:presLayoutVars>
          <dgm:chMax val="0"/>
          <dgm:bulletEnabled val="1"/>
        </dgm:presLayoutVars>
      </dgm:prSet>
      <dgm:spPr/>
      <dgm:t>
        <a:bodyPr/>
        <a:lstStyle/>
        <a:p>
          <a:endParaRPr lang="es-AR"/>
        </a:p>
      </dgm:t>
    </dgm:pt>
    <dgm:pt modelId="{266C049D-1F2F-4ECB-9757-A515B4267125}" type="pres">
      <dgm:prSet presAssocID="{D8DFB41D-9BAA-4872-9B53-FADB5BB51CCB}" presName="negativeSpace" presStyleCnt="0"/>
      <dgm:spPr/>
    </dgm:pt>
    <dgm:pt modelId="{E2823767-43E3-44C9-AF32-9732B6A3E9A2}" type="pres">
      <dgm:prSet presAssocID="{D8DFB41D-9BAA-4872-9B53-FADB5BB51CCB}" presName="childText" presStyleLbl="conFgAcc1" presStyleIdx="0" presStyleCnt="1">
        <dgm:presLayoutVars>
          <dgm:bulletEnabled val="1"/>
        </dgm:presLayoutVars>
      </dgm:prSet>
      <dgm:spPr/>
    </dgm:pt>
  </dgm:ptLst>
  <dgm:cxnLst>
    <dgm:cxn modelId="{E064FAD9-ED1F-4B33-ACC3-CB58355074F9}" type="presOf" srcId="{D8DFB41D-9BAA-4872-9B53-FADB5BB51CCB}" destId="{3B01B45E-5258-4FC5-8254-2ABF7E6C075B}" srcOrd="1" destOrd="0" presId="urn:microsoft.com/office/officeart/2005/8/layout/list1"/>
    <dgm:cxn modelId="{BE38CD66-4436-4DAC-8006-6C24D76B37ED}" type="presOf" srcId="{D8DFB41D-9BAA-4872-9B53-FADB5BB51CCB}" destId="{4F86458D-F1D1-4800-B4E5-9179E45CA586}" srcOrd="0" destOrd="0" presId="urn:microsoft.com/office/officeart/2005/8/layout/list1"/>
    <dgm:cxn modelId="{9ABCFB8D-FC01-4808-9493-1D582AC07F14}" type="presOf" srcId="{BE246436-190B-C043-B624-2367FFD151E1}" destId="{AE5E0F38-F17C-2548-975F-7AA43CF5EFCC}" srcOrd="0" destOrd="0" presId="urn:microsoft.com/office/officeart/2005/8/layout/list1"/>
    <dgm:cxn modelId="{376A5778-90C4-4829-AA53-5CB470BF68D2}" srcId="{BE246436-190B-C043-B624-2367FFD151E1}" destId="{D8DFB41D-9BAA-4872-9B53-FADB5BB51CCB}" srcOrd="0" destOrd="0" parTransId="{C0C89157-E8BC-47A7-9B4A-D35D1869037C}" sibTransId="{C4E3A496-FC25-4D20-BCC0-1710628E54E2}"/>
    <dgm:cxn modelId="{898D30A2-FAE3-4B7A-B0F6-79E11FFEE325}" type="presParOf" srcId="{AE5E0F38-F17C-2548-975F-7AA43CF5EFCC}" destId="{0A289FC9-3320-4E50-A000-A7C575EE15ED}" srcOrd="0" destOrd="0" presId="urn:microsoft.com/office/officeart/2005/8/layout/list1"/>
    <dgm:cxn modelId="{1BAA8EDA-F032-435A-A915-2575D4834F49}" type="presParOf" srcId="{0A289FC9-3320-4E50-A000-A7C575EE15ED}" destId="{4F86458D-F1D1-4800-B4E5-9179E45CA586}" srcOrd="0" destOrd="0" presId="urn:microsoft.com/office/officeart/2005/8/layout/list1"/>
    <dgm:cxn modelId="{434279EC-4B35-4B7F-8B11-F32B3DD53146}" type="presParOf" srcId="{0A289FC9-3320-4E50-A000-A7C575EE15ED}" destId="{3B01B45E-5258-4FC5-8254-2ABF7E6C075B}" srcOrd="1" destOrd="0" presId="urn:microsoft.com/office/officeart/2005/8/layout/list1"/>
    <dgm:cxn modelId="{16385E93-DF3B-4CC1-B332-4915582ADFCB}" type="presParOf" srcId="{AE5E0F38-F17C-2548-975F-7AA43CF5EFCC}" destId="{266C049D-1F2F-4ECB-9757-A515B4267125}" srcOrd="1" destOrd="0" presId="urn:microsoft.com/office/officeart/2005/8/layout/list1"/>
    <dgm:cxn modelId="{34109A3B-A17C-46A4-A316-0459841347C2}" type="presParOf" srcId="{AE5E0F38-F17C-2548-975F-7AA43CF5EFCC}" destId="{E2823767-43E3-44C9-AF32-9732B6A3E9A2}" srcOrd="2"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FFB4458E-4E39-43D3-95F9-6E3A1801C11C}">
      <dgm:prSet custT="1"/>
      <dgm:spPr/>
      <dgm:t>
        <a:bodyPr/>
        <a:lstStyle/>
        <a:p>
          <a:r>
            <a:rPr lang="en-US" sz="1800" noProof="0" dirty="0" smtClean="0">
              <a:solidFill>
                <a:schemeClr val="tx1"/>
              </a:solidFill>
              <a:latin typeface="Century Gothic" pitchFamily="34" charset="0"/>
            </a:rPr>
            <a:t>Mark-Up –also known as the Lerner Index– is inversely proportional to elasticity</a:t>
          </a:r>
          <a:endParaRPr lang="en-US" sz="1800" noProof="0" dirty="0">
            <a:solidFill>
              <a:schemeClr val="tx1"/>
            </a:solidFill>
            <a:latin typeface="Century Gothic" pitchFamily="34" charset="0"/>
          </a:endParaRPr>
        </a:p>
      </dgm:t>
    </dgm:pt>
    <dgm:pt modelId="{F2EF36A4-D480-4840-AE0E-B180098C7B59}" type="parTrans" cxnId="{8577F718-68BF-4AB7-A1BA-BD36B0BD6F2A}">
      <dgm:prSet/>
      <dgm:spPr/>
      <dgm:t>
        <a:bodyPr/>
        <a:lstStyle/>
        <a:p>
          <a:endParaRPr lang="es-AR" sz="1800">
            <a:latin typeface="Century Gothic" pitchFamily="34" charset="0"/>
          </a:endParaRPr>
        </a:p>
      </dgm:t>
    </dgm:pt>
    <dgm:pt modelId="{83B67693-1565-490C-A95F-551E44C75FCD}" type="sibTrans" cxnId="{8577F718-68BF-4AB7-A1BA-BD36B0BD6F2A}">
      <dgm:prSet/>
      <dgm:spPr/>
      <dgm:t>
        <a:bodyPr/>
        <a:lstStyle/>
        <a:p>
          <a:endParaRPr lang="es-AR" sz="1800">
            <a:latin typeface="Century Gothic" pitchFamily="34" charset="0"/>
          </a:endParaRPr>
        </a:p>
      </dgm:t>
    </dgm:pt>
    <dgm:pt modelId="{D8DFB41D-9BAA-4872-9B53-FADB5BB51CCB}">
      <dgm:prSet custT="1"/>
      <dgm:spPr/>
      <dgm:t>
        <a:bodyPr/>
        <a:lstStyle/>
        <a:p>
          <a:endParaRPr lang="es-AR" sz="1800" dirty="0">
            <a:latin typeface="Century Gothic" pitchFamily="34" charset="0"/>
          </a:endParaRPr>
        </a:p>
      </dgm:t>
    </dgm:pt>
    <dgm:pt modelId="{C0C89157-E8BC-47A7-9B4A-D35D1869037C}" type="parTrans" cxnId="{376A5778-90C4-4829-AA53-5CB470BF68D2}">
      <dgm:prSet/>
      <dgm:spPr/>
      <dgm:t>
        <a:bodyPr/>
        <a:lstStyle/>
        <a:p>
          <a:endParaRPr lang="es-AR" sz="1800">
            <a:latin typeface="Century Gothic" pitchFamily="34" charset="0"/>
          </a:endParaRPr>
        </a:p>
      </dgm:t>
    </dgm:pt>
    <dgm:pt modelId="{C4E3A496-FC25-4D20-BCC0-1710628E54E2}" type="sibTrans" cxnId="{376A5778-90C4-4829-AA53-5CB470BF68D2}">
      <dgm:prSet/>
      <dgm:spPr/>
      <dgm:t>
        <a:bodyPr/>
        <a:lstStyle/>
        <a:p>
          <a:endParaRPr lang="es-AR" sz="1800">
            <a:latin typeface="Century Gothic" pitchFamily="34" charset="0"/>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B159848E-1A8A-4B2B-898C-8F9553FFDCF7}" type="pres">
      <dgm:prSet presAssocID="{FFB4458E-4E39-43D3-95F9-6E3A1801C11C}" presName="parentLin" presStyleCnt="0"/>
      <dgm:spPr/>
    </dgm:pt>
    <dgm:pt modelId="{C9C5A481-F8E1-4BB7-BB9B-F83E73C5D20A}" type="pres">
      <dgm:prSet presAssocID="{FFB4458E-4E39-43D3-95F9-6E3A1801C11C}" presName="parentLeftMargin" presStyleLbl="node1" presStyleIdx="0" presStyleCnt="1"/>
      <dgm:spPr/>
      <dgm:t>
        <a:bodyPr/>
        <a:lstStyle/>
        <a:p>
          <a:endParaRPr lang="es-AR"/>
        </a:p>
      </dgm:t>
    </dgm:pt>
    <dgm:pt modelId="{AC83237A-8129-45A2-AF3F-C04B2A473375}" type="pres">
      <dgm:prSet presAssocID="{FFB4458E-4E39-43D3-95F9-6E3A1801C11C}" presName="parentText" presStyleLbl="node1" presStyleIdx="0" presStyleCnt="1" custScaleX="142857" custScaleY="91178">
        <dgm:presLayoutVars>
          <dgm:chMax val="0"/>
          <dgm:bulletEnabled val="1"/>
        </dgm:presLayoutVars>
      </dgm:prSet>
      <dgm:spPr/>
      <dgm:t>
        <a:bodyPr/>
        <a:lstStyle/>
        <a:p>
          <a:endParaRPr lang="es-AR"/>
        </a:p>
      </dgm:t>
    </dgm:pt>
    <dgm:pt modelId="{66F916C9-AA60-407A-B9C2-52EB8D6ED37A}" type="pres">
      <dgm:prSet presAssocID="{FFB4458E-4E39-43D3-95F9-6E3A1801C11C}" presName="negativeSpace" presStyleCnt="0"/>
      <dgm:spPr/>
    </dgm:pt>
    <dgm:pt modelId="{D43C0F40-8A92-42A6-A93B-211234CF3A9E}" type="pres">
      <dgm:prSet presAssocID="{FFB4458E-4E39-43D3-95F9-6E3A1801C11C}" presName="childText" presStyleLbl="conFgAcc1" presStyleIdx="0" presStyleCnt="1">
        <dgm:presLayoutVars>
          <dgm:bulletEnabled val="1"/>
        </dgm:presLayoutVars>
      </dgm:prSet>
      <dgm:spPr/>
      <dgm:t>
        <a:bodyPr/>
        <a:lstStyle/>
        <a:p>
          <a:endParaRPr lang="es-AR"/>
        </a:p>
      </dgm:t>
    </dgm:pt>
  </dgm:ptLst>
  <dgm:cxnLst>
    <dgm:cxn modelId="{7974CA96-7E58-499C-AB2A-E08A7CD94485}" type="presOf" srcId="{FFB4458E-4E39-43D3-95F9-6E3A1801C11C}" destId="{C9C5A481-F8E1-4BB7-BB9B-F83E73C5D20A}" srcOrd="0" destOrd="0" presId="urn:microsoft.com/office/officeart/2005/8/layout/list1"/>
    <dgm:cxn modelId="{376A5778-90C4-4829-AA53-5CB470BF68D2}" srcId="{FFB4458E-4E39-43D3-95F9-6E3A1801C11C}" destId="{D8DFB41D-9BAA-4872-9B53-FADB5BB51CCB}" srcOrd="0" destOrd="0" parTransId="{C0C89157-E8BC-47A7-9B4A-D35D1869037C}" sibTransId="{C4E3A496-FC25-4D20-BCC0-1710628E54E2}"/>
    <dgm:cxn modelId="{67F3937E-4808-45F6-91DC-51DDCA43919C}" type="presOf" srcId="{D8DFB41D-9BAA-4872-9B53-FADB5BB51CCB}" destId="{D43C0F40-8A92-42A6-A93B-211234CF3A9E}" srcOrd="0" destOrd="0" presId="urn:microsoft.com/office/officeart/2005/8/layout/list1"/>
    <dgm:cxn modelId="{C32347FA-537B-43F7-8AE1-6AEC9243A966}" type="presOf" srcId="{BE246436-190B-C043-B624-2367FFD151E1}" destId="{AE5E0F38-F17C-2548-975F-7AA43CF5EFCC}" srcOrd="0" destOrd="0" presId="urn:microsoft.com/office/officeart/2005/8/layout/list1"/>
    <dgm:cxn modelId="{625B8B03-4C76-4205-8C7B-A2824F51081D}" type="presOf" srcId="{FFB4458E-4E39-43D3-95F9-6E3A1801C11C}" destId="{AC83237A-8129-45A2-AF3F-C04B2A473375}" srcOrd="1" destOrd="0" presId="urn:microsoft.com/office/officeart/2005/8/layout/list1"/>
    <dgm:cxn modelId="{8577F718-68BF-4AB7-A1BA-BD36B0BD6F2A}" srcId="{BE246436-190B-C043-B624-2367FFD151E1}" destId="{FFB4458E-4E39-43D3-95F9-6E3A1801C11C}" srcOrd="0" destOrd="0" parTransId="{F2EF36A4-D480-4840-AE0E-B180098C7B59}" sibTransId="{83B67693-1565-490C-A95F-551E44C75FCD}"/>
    <dgm:cxn modelId="{927212CB-D153-451F-9BED-BB2CB5E080E0}" type="presParOf" srcId="{AE5E0F38-F17C-2548-975F-7AA43CF5EFCC}" destId="{B159848E-1A8A-4B2B-898C-8F9553FFDCF7}" srcOrd="0" destOrd="0" presId="urn:microsoft.com/office/officeart/2005/8/layout/list1"/>
    <dgm:cxn modelId="{9686FA5E-5DD1-4C30-AC07-B891D2979EEF}" type="presParOf" srcId="{B159848E-1A8A-4B2B-898C-8F9553FFDCF7}" destId="{C9C5A481-F8E1-4BB7-BB9B-F83E73C5D20A}" srcOrd="0" destOrd="0" presId="urn:microsoft.com/office/officeart/2005/8/layout/list1"/>
    <dgm:cxn modelId="{E7C837AC-FFF8-4B96-BD27-231876BFB918}" type="presParOf" srcId="{B159848E-1A8A-4B2B-898C-8F9553FFDCF7}" destId="{AC83237A-8129-45A2-AF3F-C04B2A473375}" srcOrd="1" destOrd="0" presId="urn:microsoft.com/office/officeart/2005/8/layout/list1"/>
    <dgm:cxn modelId="{E3A9C2AA-22AF-4CEC-A85C-DD22ADBBD563}" type="presParOf" srcId="{AE5E0F38-F17C-2548-975F-7AA43CF5EFCC}" destId="{66F916C9-AA60-407A-B9C2-52EB8D6ED37A}" srcOrd="1" destOrd="0" presId="urn:microsoft.com/office/officeart/2005/8/layout/list1"/>
    <dgm:cxn modelId="{5C1C394A-6733-4B5C-81C8-58E2F4193CB3}" type="presParOf" srcId="{AE5E0F38-F17C-2548-975F-7AA43CF5EFCC}" destId="{D43C0F40-8A92-42A6-A93B-211234CF3A9E}" srcOrd="2"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433973"/>
          <a:ext cx="8458199" cy="630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42332"/>
          <a:ext cx="8011826" cy="75758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Entry barriers prevent competition from new comers.</a:t>
          </a:r>
          <a:endParaRPr lang="en-US" sz="1800" kern="1200" dirty="0">
            <a:solidFill>
              <a:schemeClr val="tx1"/>
            </a:solidFill>
            <a:latin typeface="Century Gothic"/>
            <a:cs typeface="Century Gothic"/>
          </a:endParaRPr>
        </a:p>
      </dsp:txBody>
      <dsp:txXfrm>
        <a:off x="446373" y="42332"/>
        <a:ext cx="8011826" cy="757586"/>
      </dsp:txXfrm>
    </dsp:sp>
    <dsp:sp modelId="{CDFCF60B-8DAB-48D0-BC4E-DFF0DF9B2AE1}">
      <dsp:nvSpPr>
        <dsp:cNvPr id="0" name=""/>
        <dsp:cNvSpPr/>
      </dsp:nvSpPr>
      <dsp:spPr>
        <a:xfrm>
          <a:off x="0" y="1517339"/>
          <a:ext cx="8458199" cy="630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1D599D4-854D-4861-BCD8-15DA39A0057E}">
      <dsp:nvSpPr>
        <dsp:cNvPr id="0" name=""/>
        <dsp:cNvSpPr/>
      </dsp:nvSpPr>
      <dsp:spPr>
        <a:xfrm>
          <a:off x="464431" y="1234471"/>
          <a:ext cx="7993768" cy="68736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The firm faces a downward-sloping demand curve.</a:t>
          </a:r>
          <a:endParaRPr lang="en-US" sz="1800" kern="1200" dirty="0">
            <a:solidFill>
              <a:schemeClr val="tx1"/>
            </a:solidFill>
            <a:latin typeface="Century Gothic"/>
            <a:cs typeface="Century Gothic"/>
          </a:endParaRPr>
        </a:p>
      </dsp:txBody>
      <dsp:txXfrm>
        <a:off x="464431" y="1234471"/>
        <a:ext cx="7993768" cy="687365"/>
      </dsp:txXfrm>
    </dsp:sp>
    <dsp:sp modelId="{09A29AE3-B3CE-4EB3-B722-8D2D24111603}">
      <dsp:nvSpPr>
        <dsp:cNvPr id="0" name=""/>
        <dsp:cNvSpPr/>
      </dsp:nvSpPr>
      <dsp:spPr>
        <a:xfrm>
          <a:off x="0" y="2614070"/>
          <a:ext cx="8458199" cy="630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92EA8DF-9AF6-44BD-8A67-E0531D09FBA2}">
      <dsp:nvSpPr>
        <dsp:cNvPr id="0" name=""/>
        <dsp:cNvSpPr/>
      </dsp:nvSpPr>
      <dsp:spPr>
        <a:xfrm>
          <a:off x="441932" y="2224989"/>
          <a:ext cx="8016267" cy="70073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The profit maximizing price exceeds marginal cost.</a:t>
          </a:r>
          <a:endParaRPr lang="en-US" sz="1800" kern="1200" dirty="0">
            <a:solidFill>
              <a:schemeClr val="tx1"/>
            </a:solidFill>
            <a:latin typeface="Century Gothic"/>
            <a:cs typeface="Century Gothic"/>
          </a:endParaRPr>
        </a:p>
      </dsp:txBody>
      <dsp:txXfrm>
        <a:off x="441932" y="2224989"/>
        <a:ext cx="8016267" cy="700730"/>
      </dsp:txXfrm>
    </dsp:sp>
    <dsp:sp modelId="{72466606-790C-414C-94DC-9705EA3D3E5D}">
      <dsp:nvSpPr>
        <dsp:cNvPr id="0" name=""/>
        <dsp:cNvSpPr/>
      </dsp:nvSpPr>
      <dsp:spPr>
        <a:xfrm>
          <a:off x="0" y="3674337"/>
          <a:ext cx="8458199" cy="630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6C5212D-9E42-42C3-AF14-0F57674EDEFF}">
      <dsp:nvSpPr>
        <dsp:cNvPr id="0" name=""/>
        <dsp:cNvSpPr/>
      </dsp:nvSpPr>
      <dsp:spPr>
        <a:xfrm>
          <a:off x="402673" y="3379070"/>
          <a:ext cx="8053453" cy="65794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Quantity supplied is below the competitive level.</a:t>
          </a:r>
          <a:endParaRPr lang="en-US" sz="1800" kern="1200" dirty="0">
            <a:solidFill>
              <a:schemeClr val="tx1"/>
            </a:solidFill>
            <a:latin typeface="Century Gothic"/>
            <a:cs typeface="Century Gothic"/>
          </a:endParaRPr>
        </a:p>
      </dsp:txBody>
      <dsp:txXfrm>
        <a:off x="402673" y="3379070"/>
        <a:ext cx="8053453" cy="657941"/>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505741"/>
          <a:ext cx="8458199"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4439"/>
          <a:ext cx="8011826" cy="96971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As with perfect competition, examples of a perfect monopoly are rare.</a:t>
          </a:r>
          <a:endParaRPr lang="en-US" sz="1800" kern="1200" dirty="0">
            <a:solidFill>
              <a:schemeClr val="tx1"/>
            </a:solidFill>
            <a:latin typeface="Century Gothic"/>
            <a:cs typeface="Century Gothic"/>
          </a:endParaRPr>
        </a:p>
      </dsp:txBody>
      <dsp:txXfrm>
        <a:off x="446373" y="4439"/>
        <a:ext cx="8011826" cy="969710"/>
      </dsp:txXfrm>
    </dsp:sp>
    <dsp:sp modelId="{CDFCF60B-8DAB-48D0-BC4E-DFF0DF9B2AE1}">
      <dsp:nvSpPr>
        <dsp:cNvPr id="0" name=""/>
        <dsp:cNvSpPr/>
      </dsp:nvSpPr>
      <dsp:spPr>
        <a:xfrm>
          <a:off x="0" y="1892449"/>
          <a:ext cx="8458199" cy="267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666496"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solidFill>
                <a:schemeClr val="tx1"/>
              </a:solidFill>
              <a:latin typeface="Century Gothic"/>
              <a:cs typeface="Century Gothic"/>
            </a:rPr>
            <a:t>De Beers Group’s Diamond Trading Company (DTC), based in London, sorts, values and currently sells about two thirds of the world’s annual supply of rough diamonds.</a:t>
          </a:r>
          <a:endParaRPr lang="en-US" sz="1800" kern="1200" dirty="0">
            <a:solidFill>
              <a:schemeClr val="tx1"/>
            </a:solidFill>
            <a:latin typeface="Century Gothic"/>
            <a:cs typeface="Century Gothic"/>
          </a:endParaRPr>
        </a:p>
        <a:p>
          <a:pPr marL="171450" lvl="1" indent="-171450" algn="l" defTabSz="800100" rtl="0">
            <a:lnSpc>
              <a:spcPct val="90000"/>
            </a:lnSpc>
            <a:spcBef>
              <a:spcPct val="0"/>
            </a:spcBef>
            <a:spcAft>
              <a:spcPct val="15000"/>
            </a:spcAft>
            <a:buChar char="••"/>
          </a:pPr>
          <a:r>
            <a:rPr lang="en-US" sz="1800" kern="1200" dirty="0" smtClean="0">
              <a:solidFill>
                <a:schemeClr val="tx1"/>
              </a:solidFill>
              <a:latin typeface="Century Gothic"/>
              <a:cs typeface="Century Gothic"/>
            </a:rPr>
            <a:t>In 2003 De Beers produced $8.9 Billion in diamonds.</a:t>
          </a:r>
          <a:endParaRPr lang="en-US" sz="1800" kern="1200" dirty="0">
            <a:solidFill>
              <a:schemeClr val="tx1"/>
            </a:solidFill>
            <a:latin typeface="Century Gothic"/>
            <a:cs typeface="Century Gothic"/>
          </a:endParaRPr>
        </a:p>
        <a:p>
          <a:pPr marL="171450" lvl="1" indent="-171450" algn="l" defTabSz="800100" rtl="0">
            <a:lnSpc>
              <a:spcPct val="90000"/>
            </a:lnSpc>
            <a:spcBef>
              <a:spcPct val="0"/>
            </a:spcBef>
            <a:spcAft>
              <a:spcPct val="15000"/>
            </a:spcAft>
            <a:buChar char="••"/>
          </a:pPr>
          <a:r>
            <a:rPr lang="en-US" sz="1800" kern="1200" dirty="0" smtClean="0">
              <a:solidFill>
                <a:schemeClr val="tx1"/>
              </a:solidFill>
              <a:latin typeface="Century Gothic"/>
              <a:cs typeface="Century Gothic"/>
            </a:rPr>
            <a:t>In 2004, De Beers spent approximately $180 million promoting diamond jewelry in 18 languages, in 16 countries around the world.</a:t>
          </a:r>
          <a:endParaRPr lang="en-US" sz="1800" kern="1200" dirty="0">
            <a:solidFill>
              <a:schemeClr val="tx1"/>
            </a:solidFill>
            <a:latin typeface="Century Gothic"/>
            <a:cs typeface="Century Gothic"/>
          </a:endParaRPr>
        </a:p>
      </dsp:txBody>
      <dsp:txXfrm>
        <a:off x="0" y="1892449"/>
        <a:ext cx="8458199" cy="2671200"/>
      </dsp:txXfrm>
    </dsp:sp>
    <dsp:sp modelId="{C1D599D4-854D-4861-BCD8-15DA39A0057E}">
      <dsp:nvSpPr>
        <dsp:cNvPr id="0" name=""/>
        <dsp:cNvSpPr/>
      </dsp:nvSpPr>
      <dsp:spPr>
        <a:xfrm>
          <a:off x="464431" y="1510833"/>
          <a:ext cx="7993768" cy="87982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Although not a perfect monopoly, De Beers is likely as close as it gets.</a:t>
          </a:r>
          <a:endParaRPr lang="en-US" sz="1800" kern="1200" dirty="0">
            <a:solidFill>
              <a:schemeClr val="tx1"/>
            </a:solidFill>
            <a:latin typeface="Century Gothic"/>
            <a:cs typeface="Century Gothic"/>
          </a:endParaRPr>
        </a:p>
      </dsp:txBody>
      <dsp:txXfrm>
        <a:off x="464431" y="1510833"/>
        <a:ext cx="7993768" cy="879828"/>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392805"/>
          <a:ext cx="84581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16829"/>
          <a:ext cx="8011826" cy="72728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Consumers are worse-off under perfect monopoly than they are under perfect competition (all other things held constant)</a:t>
          </a:r>
          <a:endParaRPr lang="en-US" sz="1800" kern="1200" dirty="0">
            <a:solidFill>
              <a:schemeClr val="tx1"/>
            </a:solidFill>
            <a:latin typeface="Century Gothic"/>
            <a:cs typeface="Century Gothic"/>
          </a:endParaRPr>
        </a:p>
      </dsp:txBody>
      <dsp:txXfrm>
        <a:off x="446373" y="16829"/>
        <a:ext cx="8011826" cy="727283"/>
      </dsp:txXfrm>
    </dsp:sp>
    <dsp:sp modelId="{CDFCF60B-8DAB-48D0-BC4E-DFF0DF9B2AE1}">
      <dsp:nvSpPr>
        <dsp:cNvPr id="0" name=""/>
        <dsp:cNvSpPr/>
      </dsp:nvSpPr>
      <dsp:spPr>
        <a:xfrm>
          <a:off x="0" y="1432837"/>
          <a:ext cx="84581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499872" rIns="656450" bIns="128016" numCol="1" spcCol="1270" anchor="t" anchorCtr="0">
          <a:noAutofit/>
        </a:bodyPr>
        <a:lstStyle/>
        <a:p>
          <a:pPr marL="171450" lvl="1" indent="-171450" algn="l" defTabSz="800100" rtl="0">
            <a:lnSpc>
              <a:spcPct val="90000"/>
            </a:lnSpc>
            <a:spcBef>
              <a:spcPct val="0"/>
            </a:spcBef>
            <a:spcAft>
              <a:spcPct val="15000"/>
            </a:spcAft>
            <a:buChar char="••"/>
          </a:pPr>
          <a:endParaRPr lang="en-US" sz="1800" kern="1200" dirty="0">
            <a:solidFill>
              <a:schemeClr val="tx1"/>
            </a:solidFill>
            <a:latin typeface="Century Gothic"/>
            <a:cs typeface="Century Gothic"/>
          </a:endParaRPr>
        </a:p>
      </dsp:txBody>
      <dsp:txXfrm>
        <a:off x="0" y="1432837"/>
        <a:ext cx="8458199" cy="604800"/>
      </dsp:txXfrm>
    </dsp:sp>
    <dsp:sp modelId="{C1D599D4-854D-4861-BCD8-15DA39A0057E}">
      <dsp:nvSpPr>
        <dsp:cNvPr id="0" name=""/>
        <dsp:cNvSpPr/>
      </dsp:nvSpPr>
      <dsp:spPr>
        <a:xfrm>
          <a:off x="464431" y="1146625"/>
          <a:ext cx="7993768" cy="65987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Under perfect monopoly, prices are higher and output is lower than under perfect competition</a:t>
          </a:r>
          <a:endParaRPr lang="en-US" sz="1800" kern="1200" dirty="0">
            <a:solidFill>
              <a:schemeClr val="tx1"/>
            </a:solidFill>
            <a:latin typeface="Century Gothic"/>
            <a:cs typeface="Century Gothic"/>
          </a:endParaRPr>
        </a:p>
      </dsp:txBody>
      <dsp:txXfrm>
        <a:off x="464431" y="1146625"/>
        <a:ext cx="7993768" cy="659871"/>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707103"/>
          <a:ext cx="8458199"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3"/>
          <a:ext cx="8011826" cy="114520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rtl="0">
            <a:lnSpc>
              <a:spcPct val="90000"/>
            </a:lnSpc>
            <a:spcBef>
              <a:spcPct val="0"/>
            </a:spcBef>
            <a:spcAft>
              <a:spcPct val="35000"/>
            </a:spcAft>
          </a:pPr>
          <a:r>
            <a:rPr lang="en-US" sz="1700" kern="1200" dirty="0" smtClean="0">
              <a:solidFill>
                <a:schemeClr val="tx1"/>
              </a:solidFill>
              <a:latin typeface="Century Gothic"/>
              <a:cs typeface="Century Gothic"/>
            </a:rPr>
            <a:t>Almost all firms have some degree of market power that enables them to raise price above marginal cost. They face a downward sloping demand curve and choose the profit maximizing price that corresponds to MR = MC.</a:t>
          </a:r>
          <a:endParaRPr lang="en-US" sz="1700" kern="1200" dirty="0">
            <a:solidFill>
              <a:schemeClr val="tx1"/>
            </a:solidFill>
            <a:latin typeface="Century Gothic"/>
            <a:cs typeface="Century Gothic"/>
          </a:endParaRPr>
        </a:p>
      </dsp:txBody>
      <dsp:txXfrm>
        <a:off x="446373" y="3"/>
        <a:ext cx="8011826" cy="1145205"/>
      </dsp:txXfrm>
    </dsp:sp>
    <dsp:sp modelId="{AC16E834-FE22-4300-A51F-EC762E0F34FD}">
      <dsp:nvSpPr>
        <dsp:cNvPr id="0" name=""/>
        <dsp:cNvSpPr/>
      </dsp:nvSpPr>
      <dsp:spPr>
        <a:xfrm>
          <a:off x="0" y="2392526"/>
          <a:ext cx="8458199"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35494B9-676F-46AA-9E1D-855BEC8E4AA1}">
      <dsp:nvSpPr>
        <dsp:cNvPr id="0" name=""/>
        <dsp:cNvSpPr/>
      </dsp:nvSpPr>
      <dsp:spPr>
        <a:xfrm>
          <a:off x="402673" y="1686303"/>
          <a:ext cx="8053453" cy="117854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rtl="0">
            <a:lnSpc>
              <a:spcPct val="90000"/>
            </a:lnSpc>
            <a:spcBef>
              <a:spcPct val="0"/>
            </a:spcBef>
            <a:spcAft>
              <a:spcPct val="35000"/>
            </a:spcAft>
          </a:pPr>
          <a:r>
            <a:rPr lang="en-US" sz="1700" kern="1200" dirty="0" smtClean="0">
              <a:solidFill>
                <a:schemeClr val="tx1"/>
              </a:solidFill>
              <a:latin typeface="Century Gothic"/>
              <a:cs typeface="Century Gothic"/>
            </a:rPr>
            <a:t>For competition policy, market power is a matter of degree. It can be measured by how large the deviation is between price and marginal cost or how much greater the risk-adjusted rate of return of the firm is from the competitive level.</a:t>
          </a:r>
          <a:endParaRPr lang="en-US" sz="1700" kern="1200" dirty="0">
            <a:solidFill>
              <a:schemeClr val="tx1"/>
            </a:solidFill>
            <a:latin typeface="Century Gothic"/>
            <a:cs typeface="Century Gothic"/>
          </a:endParaRPr>
        </a:p>
      </dsp:txBody>
      <dsp:txXfrm>
        <a:off x="402673" y="1686303"/>
        <a:ext cx="8053453" cy="1178542"/>
      </dsp:txXfrm>
    </dsp:sp>
    <dsp:sp modelId="{FC825704-11A2-4800-ACAE-40665088720F}">
      <dsp:nvSpPr>
        <dsp:cNvPr id="0" name=""/>
        <dsp:cNvSpPr/>
      </dsp:nvSpPr>
      <dsp:spPr>
        <a:xfrm>
          <a:off x="0" y="3959981"/>
          <a:ext cx="8458199"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38BF8F3-BE52-44AF-9A4E-75BCADB29F76}">
      <dsp:nvSpPr>
        <dsp:cNvPr id="0" name=""/>
        <dsp:cNvSpPr/>
      </dsp:nvSpPr>
      <dsp:spPr>
        <a:xfrm>
          <a:off x="402673" y="3371726"/>
          <a:ext cx="8053453" cy="106057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rtl="0">
            <a:lnSpc>
              <a:spcPct val="90000"/>
            </a:lnSpc>
            <a:spcBef>
              <a:spcPct val="0"/>
            </a:spcBef>
            <a:spcAft>
              <a:spcPct val="35000"/>
            </a:spcAft>
          </a:pPr>
          <a:r>
            <a:rPr lang="en-US" sz="1700" kern="1200" dirty="0" smtClean="0">
              <a:solidFill>
                <a:schemeClr val="tx1"/>
              </a:solidFill>
              <a:latin typeface="Century Gothic"/>
              <a:cs typeface="Century Gothic"/>
            </a:rPr>
            <a:t>To understand the sources or consequences of significant market power we consider the extreme case of “monopoly” where there are no substitutes for a firm’s product and it does not have to worry about any competitor.</a:t>
          </a:r>
          <a:endParaRPr lang="en-US" sz="1700" kern="1200" dirty="0">
            <a:solidFill>
              <a:schemeClr val="tx1"/>
            </a:solidFill>
            <a:latin typeface="Century Gothic"/>
            <a:cs typeface="Century Gothic"/>
          </a:endParaRPr>
        </a:p>
      </dsp:txBody>
      <dsp:txXfrm>
        <a:off x="402673" y="3371726"/>
        <a:ext cx="8053453" cy="1060575"/>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C33BC1-52BE-4263-927F-28356805D8CB}">
      <dsp:nvSpPr>
        <dsp:cNvPr id="0" name=""/>
        <dsp:cNvSpPr/>
      </dsp:nvSpPr>
      <dsp:spPr>
        <a:xfrm>
          <a:off x="0" y="736660"/>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9745A46-CBEC-479A-9537-B63DF76733AA}">
      <dsp:nvSpPr>
        <dsp:cNvPr id="0" name=""/>
        <dsp:cNvSpPr/>
      </dsp:nvSpPr>
      <dsp:spPr>
        <a:xfrm>
          <a:off x="370046" y="10837"/>
          <a:ext cx="8086628" cy="96198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a:lnSpc>
              <a:spcPct val="90000"/>
            </a:lnSpc>
            <a:spcBef>
              <a:spcPct val="0"/>
            </a:spcBef>
            <a:spcAft>
              <a:spcPct val="35000"/>
            </a:spcAft>
          </a:pPr>
          <a:r>
            <a:rPr lang="en-US" sz="1700" b="1" kern="1200" noProof="0" dirty="0" smtClean="0">
              <a:solidFill>
                <a:schemeClr val="tx1"/>
              </a:solidFill>
              <a:latin typeface="Century Gothic" pitchFamily="34" charset="0"/>
            </a:rPr>
            <a:t>Superior efficiency. </a:t>
          </a:r>
          <a:r>
            <a:rPr lang="en-US" sz="1700" kern="1200" noProof="0" dirty="0" smtClean="0">
              <a:solidFill>
                <a:schemeClr val="tx1"/>
              </a:solidFill>
              <a:latin typeface="Century Gothic" pitchFamily="34" charset="0"/>
            </a:rPr>
            <a:t>Some firms are just better at doing things than competitors. This may derive from know-how or superior management.</a:t>
          </a:r>
          <a:endParaRPr lang="en-US" sz="1700" kern="1200" noProof="0" dirty="0">
            <a:solidFill>
              <a:schemeClr val="tx1"/>
            </a:solidFill>
            <a:latin typeface="Century Gothic" pitchFamily="34" charset="0"/>
          </a:endParaRPr>
        </a:p>
      </dsp:txBody>
      <dsp:txXfrm>
        <a:off x="370046" y="10837"/>
        <a:ext cx="8086628" cy="961983"/>
      </dsp:txXfrm>
    </dsp:sp>
    <dsp:sp modelId="{AAA77D71-3A55-44E4-BF17-7E6C14C58D81}">
      <dsp:nvSpPr>
        <dsp:cNvPr id="0" name=""/>
        <dsp:cNvSpPr/>
      </dsp:nvSpPr>
      <dsp:spPr>
        <a:xfrm>
          <a:off x="0" y="2174344"/>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1214008-EB45-463E-AE96-D2F7FB2B0B58}">
      <dsp:nvSpPr>
        <dsp:cNvPr id="0" name=""/>
        <dsp:cNvSpPr/>
      </dsp:nvSpPr>
      <dsp:spPr>
        <a:xfrm>
          <a:off x="392348" y="1226260"/>
          <a:ext cx="8065681" cy="118424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a:lnSpc>
              <a:spcPct val="90000"/>
            </a:lnSpc>
            <a:spcBef>
              <a:spcPct val="0"/>
            </a:spcBef>
            <a:spcAft>
              <a:spcPct val="35000"/>
            </a:spcAft>
          </a:pPr>
          <a:r>
            <a:rPr lang="en-US" sz="1700" b="1" kern="1200" noProof="0" dirty="0" smtClean="0">
              <a:solidFill>
                <a:schemeClr val="tx1"/>
              </a:solidFill>
              <a:latin typeface="Century Gothic" pitchFamily="34" charset="0"/>
            </a:rPr>
            <a:t>Intellectual property rights </a:t>
          </a:r>
          <a:r>
            <a:rPr lang="en-US" sz="1700" kern="1200" noProof="0" dirty="0" smtClean="0">
              <a:solidFill>
                <a:schemeClr val="tx1"/>
              </a:solidFill>
              <a:latin typeface="Century Gothic" pitchFamily="34" charset="0"/>
            </a:rPr>
            <a:t>– a patent or copyright that prevents others from copying (does a patent necessarily confer monopoly power?); trademarks; and trade secrets.</a:t>
          </a:r>
          <a:endParaRPr lang="en-US" sz="1700" kern="1200" noProof="0" dirty="0">
            <a:solidFill>
              <a:schemeClr val="tx1"/>
            </a:solidFill>
            <a:latin typeface="Century Gothic" pitchFamily="34" charset="0"/>
          </a:endParaRPr>
        </a:p>
      </dsp:txBody>
      <dsp:txXfrm>
        <a:off x="392348" y="1226260"/>
        <a:ext cx="8065681" cy="1184243"/>
      </dsp:txXfrm>
    </dsp:sp>
    <dsp:sp modelId="{C5D8F2F1-EC57-4556-AA39-B985AD916421}">
      <dsp:nvSpPr>
        <dsp:cNvPr id="0" name=""/>
        <dsp:cNvSpPr/>
      </dsp:nvSpPr>
      <dsp:spPr>
        <a:xfrm>
          <a:off x="0" y="3364465"/>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47A9BD8-4209-4FCB-9F35-B4201893CD3E}">
      <dsp:nvSpPr>
        <dsp:cNvPr id="0" name=""/>
        <dsp:cNvSpPr/>
      </dsp:nvSpPr>
      <dsp:spPr>
        <a:xfrm>
          <a:off x="427517" y="2729771"/>
          <a:ext cx="8030682" cy="93668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a:lnSpc>
              <a:spcPct val="90000"/>
            </a:lnSpc>
            <a:spcBef>
              <a:spcPct val="0"/>
            </a:spcBef>
            <a:spcAft>
              <a:spcPct val="35000"/>
            </a:spcAft>
          </a:pPr>
          <a:r>
            <a:rPr lang="en-US" sz="1700" kern="1200" noProof="0" dirty="0" smtClean="0">
              <a:solidFill>
                <a:schemeClr val="tx1"/>
              </a:solidFill>
              <a:latin typeface="Century Gothic" pitchFamily="34" charset="0"/>
            </a:rPr>
            <a:t>Control of a </a:t>
          </a:r>
          <a:r>
            <a:rPr lang="en-US" sz="1700" b="1" kern="1200" noProof="0" dirty="0" smtClean="0">
              <a:solidFill>
                <a:schemeClr val="tx1"/>
              </a:solidFill>
              <a:latin typeface="Century Gothic" pitchFamily="34" charset="0"/>
            </a:rPr>
            <a:t>critical resource </a:t>
          </a:r>
          <a:r>
            <a:rPr lang="en-US" sz="1700" kern="1200" noProof="0" dirty="0" smtClean="0">
              <a:solidFill>
                <a:schemeClr val="tx1"/>
              </a:solidFill>
              <a:latin typeface="Century Gothic" pitchFamily="34" charset="0"/>
            </a:rPr>
            <a:t>such as spectrum rights or diamond mines or a great location.</a:t>
          </a:r>
          <a:endParaRPr lang="en-US" sz="1700" kern="1200" noProof="0" dirty="0">
            <a:solidFill>
              <a:schemeClr val="tx1"/>
            </a:solidFill>
            <a:latin typeface="Century Gothic" pitchFamily="34" charset="0"/>
          </a:endParaRPr>
        </a:p>
      </dsp:txBody>
      <dsp:txXfrm>
        <a:off x="427517" y="2729771"/>
        <a:ext cx="8030682" cy="936681"/>
      </dsp:txXfrm>
    </dsp:sp>
    <dsp:sp modelId="{D84D6846-4457-45BA-83CF-A26C84CEFCAF}">
      <dsp:nvSpPr>
        <dsp:cNvPr id="0" name=""/>
        <dsp:cNvSpPr/>
      </dsp:nvSpPr>
      <dsp:spPr>
        <a:xfrm>
          <a:off x="0" y="4538962"/>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F580002-0613-4685-BD35-D8AF3B8FE196}">
      <dsp:nvSpPr>
        <dsp:cNvPr id="0" name=""/>
        <dsp:cNvSpPr/>
      </dsp:nvSpPr>
      <dsp:spPr>
        <a:xfrm>
          <a:off x="421435" y="3861882"/>
          <a:ext cx="8036764" cy="921057"/>
        </a:xfrm>
        <a:prstGeom prst="roundRect">
          <a:avLst/>
        </a:prstGeom>
        <a:solidFill>
          <a:schemeClr val="accent1"/>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55650">
            <a:lnSpc>
              <a:spcPct val="90000"/>
            </a:lnSpc>
            <a:spcBef>
              <a:spcPct val="0"/>
            </a:spcBef>
            <a:spcAft>
              <a:spcPct val="35000"/>
            </a:spcAft>
          </a:pPr>
          <a:r>
            <a:rPr lang="en-US" sz="1700" b="1" kern="1200" noProof="0" dirty="0" smtClean="0">
              <a:solidFill>
                <a:schemeClr val="tx1"/>
              </a:solidFill>
              <a:latin typeface="Century Gothic" pitchFamily="34" charset="0"/>
            </a:rPr>
            <a:t>Scale economies in supply </a:t>
          </a:r>
          <a:r>
            <a:rPr lang="en-US" sz="1700" kern="1200" noProof="0" dirty="0" smtClean="0">
              <a:solidFill>
                <a:schemeClr val="tx1"/>
              </a:solidFill>
              <a:latin typeface="Century Gothic" pitchFamily="34" charset="0"/>
            </a:rPr>
            <a:t>that limit the market to one firm (theory of contestable markets suggests that if entry is easy, the market equilibrium is competitive even with one firm).</a:t>
          </a:r>
          <a:endParaRPr lang="en-US" sz="1700" kern="1200" noProof="0" dirty="0">
            <a:solidFill>
              <a:schemeClr val="tx1"/>
            </a:solidFill>
            <a:latin typeface="Century Gothic" pitchFamily="34" charset="0"/>
          </a:endParaRPr>
        </a:p>
      </dsp:txBody>
      <dsp:txXfrm>
        <a:off x="421435" y="3861882"/>
        <a:ext cx="8036764" cy="921057"/>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C33BC1-52BE-4263-927F-28356805D8CB}">
      <dsp:nvSpPr>
        <dsp:cNvPr id="0" name=""/>
        <dsp:cNvSpPr/>
      </dsp:nvSpPr>
      <dsp:spPr>
        <a:xfrm>
          <a:off x="0" y="713273"/>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9745A46-CBEC-479A-9537-B63DF76733AA}">
      <dsp:nvSpPr>
        <dsp:cNvPr id="0" name=""/>
        <dsp:cNvSpPr/>
      </dsp:nvSpPr>
      <dsp:spPr>
        <a:xfrm>
          <a:off x="533467" y="160787"/>
          <a:ext cx="7924732" cy="82801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Scale economies in demand </a:t>
          </a:r>
          <a:r>
            <a:rPr lang="en-US" sz="1800" kern="1200" noProof="0" dirty="0" smtClean="0">
              <a:solidFill>
                <a:schemeClr val="tx1"/>
              </a:solidFill>
              <a:latin typeface="Century Gothic" pitchFamily="34" charset="0"/>
            </a:rPr>
            <a:t>(direct or indirect network effects) that limit the market to one firm.</a:t>
          </a:r>
        </a:p>
      </dsp:txBody>
      <dsp:txXfrm>
        <a:off x="533467" y="160787"/>
        <a:ext cx="7924732" cy="828010"/>
      </dsp:txXfrm>
    </dsp:sp>
    <dsp:sp modelId="{43A24D7C-7A2A-4DB0-9574-F4009C4203CE}">
      <dsp:nvSpPr>
        <dsp:cNvPr id="0" name=""/>
        <dsp:cNvSpPr/>
      </dsp:nvSpPr>
      <dsp:spPr>
        <a:xfrm>
          <a:off x="0" y="1740416"/>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BF0F208-DDA2-438E-A7D3-2BA966E14F20}">
      <dsp:nvSpPr>
        <dsp:cNvPr id="0" name=""/>
        <dsp:cNvSpPr/>
      </dsp:nvSpPr>
      <dsp:spPr>
        <a:xfrm>
          <a:off x="561709" y="1259991"/>
          <a:ext cx="7896490" cy="77370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Other economic “barriers” </a:t>
          </a:r>
          <a:r>
            <a:rPr lang="en-US" sz="1800" kern="1200" noProof="0" dirty="0" smtClean="0">
              <a:solidFill>
                <a:schemeClr val="tx1"/>
              </a:solidFill>
              <a:latin typeface="Century Gothic" pitchFamily="34" charset="0"/>
            </a:rPr>
            <a:t>to entry such as brand image created through advertisement investments.</a:t>
          </a:r>
          <a:endParaRPr lang="en-US" sz="1800" kern="1200" noProof="0" dirty="0">
            <a:solidFill>
              <a:schemeClr val="tx1"/>
            </a:solidFill>
            <a:latin typeface="Century Gothic" pitchFamily="34" charset="0"/>
          </a:endParaRPr>
        </a:p>
      </dsp:txBody>
      <dsp:txXfrm>
        <a:off x="561709" y="1259991"/>
        <a:ext cx="7896490" cy="773702"/>
      </dsp:txXfrm>
    </dsp:sp>
    <dsp:sp modelId="{87C7EA9A-0099-49DE-BCDC-FA1F553F9354}">
      <dsp:nvSpPr>
        <dsp:cNvPr id="0" name=""/>
        <dsp:cNvSpPr/>
      </dsp:nvSpPr>
      <dsp:spPr>
        <a:xfrm>
          <a:off x="0" y="2786999"/>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882A159-CDEB-4A39-8277-0EB86426B462}">
      <dsp:nvSpPr>
        <dsp:cNvPr id="0" name=""/>
        <dsp:cNvSpPr/>
      </dsp:nvSpPr>
      <dsp:spPr>
        <a:xfrm>
          <a:off x="510494" y="2220414"/>
          <a:ext cx="7947705" cy="79314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Legal barriers </a:t>
          </a:r>
          <a:r>
            <a:rPr lang="en-US" sz="1800" b="0" kern="1200" noProof="0" dirty="0" smtClean="0">
              <a:solidFill>
                <a:schemeClr val="tx1"/>
              </a:solidFill>
              <a:latin typeface="Century Gothic" pitchFamily="34" charset="0"/>
            </a:rPr>
            <a:t>to entry, including licensing, concessions, regulations that favor an incumbent or restrict the number of potential entrants in a market.</a:t>
          </a:r>
          <a:endParaRPr lang="en-US" sz="1800" kern="1200" noProof="0" dirty="0">
            <a:solidFill>
              <a:schemeClr val="tx1"/>
            </a:solidFill>
            <a:latin typeface="Century Gothic" pitchFamily="34" charset="0"/>
          </a:endParaRPr>
        </a:p>
      </dsp:txBody>
      <dsp:txXfrm>
        <a:off x="510494" y="2220414"/>
        <a:ext cx="7947705" cy="793143"/>
      </dsp:txXfrm>
    </dsp:sp>
    <dsp:sp modelId="{C192512C-8D33-5A40-A055-371E2B1F0FCE}">
      <dsp:nvSpPr>
        <dsp:cNvPr id="0" name=""/>
        <dsp:cNvSpPr/>
      </dsp:nvSpPr>
      <dsp:spPr>
        <a:xfrm>
          <a:off x="0" y="3818776"/>
          <a:ext cx="8458199"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289A9FE-9510-224C-BB4F-567B508BF721}">
      <dsp:nvSpPr>
        <dsp:cNvPr id="0" name=""/>
        <dsp:cNvSpPr/>
      </dsp:nvSpPr>
      <dsp:spPr>
        <a:xfrm>
          <a:off x="531658" y="3276599"/>
          <a:ext cx="7921294" cy="77833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Anticompetitive behavior </a:t>
          </a:r>
          <a:r>
            <a:rPr lang="en-US" sz="1800" kern="1200" noProof="0" dirty="0" smtClean="0">
              <a:solidFill>
                <a:schemeClr val="tx1"/>
              </a:solidFill>
              <a:latin typeface="Century Gothic" pitchFamily="34" charset="0"/>
            </a:rPr>
            <a:t>including predatory tactics, bid rigging, market-allocation agreements, etc.</a:t>
          </a:r>
          <a:endParaRPr lang="en-US" sz="1800" kern="1200" noProof="0" dirty="0">
            <a:solidFill>
              <a:schemeClr val="tx1"/>
            </a:solidFill>
            <a:latin typeface="Century Gothic" pitchFamily="34" charset="0"/>
          </a:endParaRPr>
        </a:p>
      </dsp:txBody>
      <dsp:txXfrm>
        <a:off x="531658" y="3276599"/>
        <a:ext cx="7921294" cy="778336"/>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C33BC1-52BE-4263-927F-28356805D8CB}">
      <dsp:nvSpPr>
        <dsp:cNvPr id="0" name=""/>
        <dsp:cNvSpPr/>
      </dsp:nvSpPr>
      <dsp:spPr>
        <a:xfrm>
          <a:off x="0" y="861654"/>
          <a:ext cx="8458199"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9745A46-CBEC-479A-9537-B63DF76733AA}">
      <dsp:nvSpPr>
        <dsp:cNvPr id="0" name=""/>
        <dsp:cNvSpPr/>
      </dsp:nvSpPr>
      <dsp:spPr>
        <a:xfrm>
          <a:off x="533467" y="67454"/>
          <a:ext cx="7924732" cy="119026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The value of a product increases with the number of people who use that product.</a:t>
          </a:r>
        </a:p>
      </dsp:txBody>
      <dsp:txXfrm>
        <a:off x="533467" y="67454"/>
        <a:ext cx="7924732" cy="1190264"/>
      </dsp:txXfrm>
    </dsp:sp>
    <dsp:sp modelId="{43A24D7C-7A2A-4DB0-9574-F4009C4203CE}">
      <dsp:nvSpPr>
        <dsp:cNvPr id="0" name=""/>
        <dsp:cNvSpPr/>
      </dsp:nvSpPr>
      <dsp:spPr>
        <a:xfrm>
          <a:off x="0" y="2502487"/>
          <a:ext cx="8458199"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BF0F208-DDA2-438E-A7D3-2BA966E14F20}">
      <dsp:nvSpPr>
        <dsp:cNvPr id="0" name=""/>
        <dsp:cNvSpPr/>
      </dsp:nvSpPr>
      <dsp:spPr>
        <a:xfrm>
          <a:off x="561709" y="1647560"/>
          <a:ext cx="7896490" cy="127651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A telephone network is more valuable to each subscriber if there are more people on it. There are more people who can call you and that you can call with a larger network.</a:t>
          </a:r>
          <a:endParaRPr lang="en-US" sz="1800" kern="1200" noProof="0" dirty="0">
            <a:solidFill>
              <a:schemeClr val="tx1"/>
            </a:solidFill>
            <a:latin typeface="Century Gothic" pitchFamily="34" charset="0"/>
          </a:endParaRPr>
        </a:p>
      </dsp:txBody>
      <dsp:txXfrm>
        <a:off x="561709" y="1647560"/>
        <a:ext cx="7896490" cy="1276512"/>
      </dsp:txXfrm>
    </dsp:sp>
    <dsp:sp modelId="{87C7EA9A-0099-49DE-BCDC-FA1F553F9354}">
      <dsp:nvSpPr>
        <dsp:cNvPr id="0" name=""/>
        <dsp:cNvSpPr/>
      </dsp:nvSpPr>
      <dsp:spPr>
        <a:xfrm>
          <a:off x="0" y="4057730"/>
          <a:ext cx="8458199"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882A159-CDEB-4A39-8277-0EB86426B462}">
      <dsp:nvSpPr>
        <dsp:cNvPr id="0" name=""/>
        <dsp:cNvSpPr/>
      </dsp:nvSpPr>
      <dsp:spPr>
        <a:xfrm>
          <a:off x="510494" y="3192483"/>
          <a:ext cx="7947705" cy="119092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Like scale economies, direct network effects tend to encourage monopoly. A larger network also beats a smaller network </a:t>
          </a:r>
          <a:r>
            <a:rPr lang="en-US" sz="1800" b="1" kern="1200" noProof="0" dirty="0" smtClean="0">
              <a:solidFill>
                <a:schemeClr val="tx1"/>
              </a:solidFill>
              <a:latin typeface="Century Gothic" pitchFamily="34" charset="0"/>
            </a:rPr>
            <a:t>all else equal.</a:t>
          </a:r>
          <a:endParaRPr lang="en-US" sz="1800" kern="1200" noProof="0" dirty="0">
            <a:solidFill>
              <a:schemeClr val="tx1"/>
            </a:solidFill>
            <a:latin typeface="Century Gothic" pitchFamily="34" charset="0"/>
          </a:endParaRPr>
        </a:p>
      </dsp:txBody>
      <dsp:txXfrm>
        <a:off x="510494" y="3192483"/>
        <a:ext cx="7947705" cy="1190922"/>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C33BC1-52BE-4263-927F-28356805D8CB}">
      <dsp:nvSpPr>
        <dsp:cNvPr id="0" name=""/>
        <dsp:cNvSpPr/>
      </dsp:nvSpPr>
      <dsp:spPr>
        <a:xfrm>
          <a:off x="0" y="1165143"/>
          <a:ext cx="8458199" cy="15309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74904" rIns="6564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noProof="0" dirty="0" smtClean="0">
              <a:solidFill>
                <a:schemeClr val="tx1"/>
              </a:solidFill>
              <a:latin typeface="Century Gothic" pitchFamily="34" charset="0"/>
            </a:rPr>
            <a:t>e.g. as the number of Apple iPod users increase, the supply of other products that make the iPod more valuable (like docking stations) also increases, making the iPod more valuable.</a:t>
          </a:r>
        </a:p>
      </dsp:txBody>
      <dsp:txXfrm>
        <a:off x="0" y="1165143"/>
        <a:ext cx="8458199" cy="1530900"/>
      </dsp:txXfrm>
    </dsp:sp>
    <dsp:sp modelId="{49745A46-CBEC-479A-9537-B63DF76733AA}">
      <dsp:nvSpPr>
        <dsp:cNvPr id="0" name=""/>
        <dsp:cNvSpPr/>
      </dsp:nvSpPr>
      <dsp:spPr>
        <a:xfrm>
          <a:off x="541206" y="80267"/>
          <a:ext cx="7916993" cy="139484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Complementary Products</a:t>
          </a:r>
          <a:r>
            <a:rPr lang="en-US" sz="1800" kern="1200" noProof="0" dirty="0" smtClean="0">
              <a:solidFill>
                <a:schemeClr val="tx1"/>
              </a:solidFill>
              <a:latin typeface="Century Gothic" pitchFamily="34" charset="0"/>
            </a:rPr>
            <a:t>: A consumer  values a product more if there are more complementary product that increase its value; there are more complementary products if there are more consumers.</a:t>
          </a:r>
        </a:p>
      </dsp:txBody>
      <dsp:txXfrm>
        <a:off x="541206" y="80267"/>
        <a:ext cx="7916993" cy="1394841"/>
      </dsp:txXfrm>
    </dsp:sp>
    <dsp:sp modelId="{43A24D7C-7A2A-4DB0-9574-F4009C4203CE}">
      <dsp:nvSpPr>
        <dsp:cNvPr id="0" name=""/>
        <dsp:cNvSpPr/>
      </dsp:nvSpPr>
      <dsp:spPr>
        <a:xfrm>
          <a:off x="0" y="3545820"/>
          <a:ext cx="8458199" cy="12757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74904" rIns="6564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noProof="0" smtClean="0">
              <a:solidFill>
                <a:schemeClr val="tx1"/>
              </a:solidFill>
              <a:latin typeface="Century Gothic" pitchFamily="34" charset="0"/>
            </a:rPr>
            <a:t>e.g. YouTube is more valuable to viewers if there is more content. It is more valuable to content providers if there are more viewers.</a:t>
          </a:r>
          <a:endParaRPr lang="en-US" sz="1800" kern="1200" noProof="0">
            <a:solidFill>
              <a:schemeClr val="tx1"/>
            </a:solidFill>
            <a:latin typeface="Century Gothic" pitchFamily="34" charset="0"/>
          </a:endParaRPr>
        </a:p>
      </dsp:txBody>
      <dsp:txXfrm>
        <a:off x="0" y="3545820"/>
        <a:ext cx="8458199" cy="1275750"/>
      </dsp:txXfrm>
    </dsp:sp>
    <dsp:sp modelId="{7BF0F208-DDA2-438E-A7D3-2BA966E14F20}">
      <dsp:nvSpPr>
        <dsp:cNvPr id="0" name=""/>
        <dsp:cNvSpPr/>
      </dsp:nvSpPr>
      <dsp:spPr>
        <a:xfrm>
          <a:off x="561709" y="2857502"/>
          <a:ext cx="7896490" cy="99900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noProof="0" dirty="0" smtClean="0">
              <a:solidFill>
                <a:schemeClr val="tx1"/>
              </a:solidFill>
              <a:latin typeface="Century Gothic" pitchFamily="34" charset="0"/>
            </a:rPr>
            <a:t>Two-Sided Platforms</a:t>
          </a:r>
          <a:r>
            <a:rPr lang="en-US" sz="1800" kern="1200" noProof="0" dirty="0" smtClean="0">
              <a:solidFill>
                <a:schemeClr val="tx1"/>
              </a:solidFill>
              <a:latin typeface="Century Gothic" pitchFamily="34" charset="0"/>
            </a:rPr>
            <a:t>: Customer A values having access to Customer B. The more A’s on the platform the more valuable it is to the B’s which makes it more valuable to A’s and so forth.</a:t>
          </a:r>
          <a:endParaRPr lang="en-US" sz="1800" kern="1200" noProof="0" dirty="0">
            <a:solidFill>
              <a:schemeClr val="tx1"/>
            </a:solidFill>
            <a:latin typeface="Century Gothic" pitchFamily="34" charset="0"/>
          </a:endParaRPr>
        </a:p>
      </dsp:txBody>
      <dsp:txXfrm>
        <a:off x="561709" y="2857502"/>
        <a:ext cx="7896490" cy="999009"/>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5DC507-0F6C-AA45-88C8-E5EF2DE3D987}">
      <dsp:nvSpPr>
        <dsp:cNvPr id="0" name=""/>
        <dsp:cNvSpPr/>
      </dsp:nvSpPr>
      <dsp:spPr>
        <a:xfrm>
          <a:off x="1291797" y="2248"/>
          <a:ext cx="2450311" cy="1315617"/>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1291797" y="2248"/>
        <a:ext cx="2450311" cy="1315617"/>
      </dsp:txXfrm>
    </dsp:sp>
    <dsp:sp modelId="{76ED8D30-E6DF-2749-8A78-7B1917E23B1A}">
      <dsp:nvSpPr>
        <dsp:cNvPr id="0" name=""/>
        <dsp:cNvSpPr/>
      </dsp:nvSpPr>
      <dsp:spPr>
        <a:xfrm>
          <a:off x="1536829" y="1317866"/>
          <a:ext cx="242581" cy="1072091"/>
        </a:xfrm>
        <a:custGeom>
          <a:avLst/>
          <a:gdLst/>
          <a:ahLst/>
          <a:cxnLst/>
          <a:rect l="0" t="0" r="0" b="0"/>
          <a:pathLst>
            <a:path>
              <a:moveTo>
                <a:pt x="0" y="0"/>
              </a:moveTo>
              <a:lnTo>
                <a:pt x="0" y="1072091"/>
              </a:lnTo>
              <a:lnTo>
                <a:pt x="242581" y="107209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1779410" y="1701926"/>
          <a:ext cx="2018998" cy="13760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333333"/>
              </a:solidFill>
              <a:latin typeface="Century Gothic"/>
              <a:cs typeface="Century Gothic"/>
            </a:rPr>
            <a:t>Consumer Demand</a:t>
          </a:r>
        </a:p>
      </dsp:txBody>
      <dsp:txXfrm>
        <a:off x="1779410" y="1701926"/>
        <a:ext cx="2018998" cy="1376063"/>
      </dsp:txXfrm>
    </dsp:sp>
    <dsp:sp modelId="{3A2A5880-A6C2-264B-BDCF-DBD0AF929D89}">
      <dsp:nvSpPr>
        <dsp:cNvPr id="0" name=""/>
        <dsp:cNvSpPr/>
      </dsp:nvSpPr>
      <dsp:spPr>
        <a:xfrm>
          <a:off x="1536829" y="1317866"/>
          <a:ext cx="242581" cy="2719614"/>
        </a:xfrm>
        <a:custGeom>
          <a:avLst/>
          <a:gdLst/>
          <a:ahLst/>
          <a:cxnLst/>
          <a:rect l="0" t="0" r="0" b="0"/>
          <a:pathLst>
            <a:path>
              <a:moveTo>
                <a:pt x="0" y="0"/>
              </a:moveTo>
              <a:lnTo>
                <a:pt x="0" y="2719614"/>
              </a:lnTo>
              <a:lnTo>
                <a:pt x="242581" y="2719614"/>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1779410" y="3362202"/>
          <a:ext cx="2018998" cy="1350557"/>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333333"/>
              </a:solidFill>
              <a:latin typeface="Century Gothic"/>
              <a:cs typeface="Century Gothic"/>
            </a:rPr>
            <a:t>Firms and the costs of meeting consumer demand</a:t>
          </a:r>
        </a:p>
      </dsp:txBody>
      <dsp:txXfrm>
        <a:off x="1779410" y="3362202"/>
        <a:ext cx="2018998" cy="1350557"/>
      </dsp:txXfrm>
    </dsp:sp>
    <dsp:sp modelId="{5DB592F2-5BA2-E54D-AD87-72ABDB967F93}">
      <dsp:nvSpPr>
        <dsp:cNvPr id="0" name=""/>
        <dsp:cNvSpPr/>
      </dsp:nvSpPr>
      <dsp:spPr>
        <a:xfrm>
          <a:off x="4565389" y="2248"/>
          <a:ext cx="2434834" cy="129373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565389" y="2248"/>
        <a:ext cx="2434834" cy="1293735"/>
      </dsp:txXfrm>
    </dsp:sp>
    <dsp:sp modelId="{B9550C60-A2BE-9D4C-BA47-715FBDE04285}">
      <dsp:nvSpPr>
        <dsp:cNvPr id="0" name=""/>
        <dsp:cNvSpPr/>
      </dsp:nvSpPr>
      <dsp:spPr>
        <a:xfrm>
          <a:off x="4808873" y="1295983"/>
          <a:ext cx="243483" cy="1103639"/>
        </a:xfrm>
        <a:custGeom>
          <a:avLst/>
          <a:gdLst/>
          <a:ahLst/>
          <a:cxnLst/>
          <a:rect l="0" t="0" r="0" b="0"/>
          <a:pathLst>
            <a:path>
              <a:moveTo>
                <a:pt x="0" y="0"/>
              </a:moveTo>
              <a:lnTo>
                <a:pt x="0" y="1103639"/>
              </a:lnTo>
              <a:lnTo>
                <a:pt x="243483" y="110363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5052356" y="1707623"/>
          <a:ext cx="1961645" cy="1383999"/>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333333"/>
              </a:solidFill>
              <a:latin typeface="Century Gothic"/>
              <a:cs typeface="Century Gothic"/>
            </a:rPr>
            <a:t>Profit maximization</a:t>
          </a:r>
        </a:p>
      </dsp:txBody>
      <dsp:txXfrm>
        <a:off x="5052356" y="1707623"/>
        <a:ext cx="1961645" cy="1383999"/>
      </dsp:txXfrm>
    </dsp:sp>
    <dsp:sp modelId="{B4569151-AB96-3247-A8BE-ECA3F0E12D6E}">
      <dsp:nvSpPr>
        <dsp:cNvPr id="0" name=""/>
        <dsp:cNvSpPr/>
      </dsp:nvSpPr>
      <dsp:spPr>
        <a:xfrm>
          <a:off x="4808873" y="1295983"/>
          <a:ext cx="243483" cy="2892923"/>
        </a:xfrm>
        <a:custGeom>
          <a:avLst/>
          <a:gdLst/>
          <a:ahLst/>
          <a:cxnLst/>
          <a:rect l="0" t="0" r="0" b="0"/>
          <a:pathLst>
            <a:path>
              <a:moveTo>
                <a:pt x="0" y="0"/>
              </a:moveTo>
              <a:lnTo>
                <a:pt x="0" y="2892923"/>
              </a:lnTo>
              <a:lnTo>
                <a:pt x="243483" y="2892923"/>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5052356" y="3503263"/>
          <a:ext cx="1947893" cy="1371288"/>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333333"/>
              </a:solidFill>
              <a:latin typeface="Century Gothic"/>
              <a:cs typeface="Century Gothic"/>
            </a:rPr>
            <a:t>Monopoly and market power</a:t>
          </a:r>
          <a:endParaRPr lang="en-US" sz="1600" kern="1200" dirty="0"/>
        </a:p>
      </dsp:txBody>
      <dsp:txXfrm>
        <a:off x="5052356" y="3503263"/>
        <a:ext cx="1947893" cy="1371288"/>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295449"/>
          <a:ext cx="8458200" cy="1512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833120"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solidFill>
                <a:schemeClr val="tx1"/>
              </a:solidFill>
              <a:latin typeface="Century Gothic"/>
              <a:cs typeface="Century Gothic"/>
            </a:rPr>
            <a:t>You know the demand curve you face.</a:t>
          </a:r>
          <a:endParaRPr lang="en-US" sz="1800" kern="1200" dirty="0">
            <a:solidFill>
              <a:schemeClr val="tx1"/>
            </a:solidFill>
            <a:latin typeface="Century Gothic"/>
            <a:cs typeface="Century Gothic"/>
          </a:endParaRPr>
        </a:p>
        <a:p>
          <a:pPr marL="171450" lvl="1" indent="-171450" algn="l" defTabSz="800100" rtl="0">
            <a:lnSpc>
              <a:spcPct val="90000"/>
            </a:lnSpc>
            <a:spcBef>
              <a:spcPct val="0"/>
            </a:spcBef>
            <a:spcAft>
              <a:spcPct val="15000"/>
            </a:spcAft>
            <a:buChar char="••"/>
          </a:pPr>
          <a:r>
            <a:rPr lang="en-US" sz="1800" kern="1200" dirty="0" smtClean="0">
              <a:solidFill>
                <a:schemeClr val="tx1"/>
              </a:solidFill>
              <a:latin typeface="Century Gothic"/>
              <a:cs typeface="Century Gothic"/>
            </a:rPr>
            <a:t>You know your cost structure.</a:t>
          </a:r>
          <a:endParaRPr lang="en-US" sz="1800" kern="1200" dirty="0">
            <a:solidFill>
              <a:schemeClr val="tx1"/>
            </a:solidFill>
            <a:latin typeface="Century Gothic"/>
            <a:cs typeface="Century Gothic"/>
          </a:endParaRPr>
        </a:p>
      </dsp:txBody>
      <dsp:txXfrm>
        <a:off x="0" y="295449"/>
        <a:ext cx="8458200" cy="1512000"/>
      </dsp:txXfrm>
    </dsp:sp>
    <dsp:sp modelId="{9514EDE9-45DB-A04D-93D4-CB8C956199C1}">
      <dsp:nvSpPr>
        <dsp:cNvPr id="0" name=""/>
        <dsp:cNvSpPr/>
      </dsp:nvSpPr>
      <dsp:spPr>
        <a:xfrm>
          <a:off x="533399" y="29757"/>
          <a:ext cx="7859427" cy="85120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What you know:</a:t>
          </a:r>
          <a:endParaRPr lang="en-US" sz="1800" kern="1200" dirty="0">
            <a:solidFill>
              <a:schemeClr val="tx1"/>
            </a:solidFill>
            <a:latin typeface="Century Gothic"/>
            <a:cs typeface="Century Gothic"/>
          </a:endParaRPr>
        </a:p>
      </dsp:txBody>
      <dsp:txXfrm>
        <a:off x="533399" y="29757"/>
        <a:ext cx="7859427" cy="851203"/>
      </dsp:txXfrm>
    </dsp:sp>
    <dsp:sp modelId="{9BB55DA5-65AA-224B-B7FE-0536DFB72909}">
      <dsp:nvSpPr>
        <dsp:cNvPr id="0" name=""/>
        <dsp:cNvSpPr/>
      </dsp:nvSpPr>
      <dsp:spPr>
        <a:xfrm>
          <a:off x="0" y="2327399"/>
          <a:ext cx="8458200" cy="201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833120" rIns="65645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tx1"/>
              </a:solidFill>
              <a:latin typeface="Century Gothic"/>
              <a:cs typeface="Century Gothic"/>
            </a:rPr>
            <a:t>You need to figure out how much to produce and how much to charge for it in order to maximize profits.</a:t>
          </a:r>
          <a:endParaRPr lang="en-US" sz="1800" kern="1200" dirty="0">
            <a:solidFill>
              <a:schemeClr val="tx1"/>
            </a:solidFill>
            <a:latin typeface="Century Gothic"/>
            <a:cs typeface="Century Gothic"/>
          </a:endParaRPr>
        </a:p>
        <a:p>
          <a:pPr marL="171450" lvl="1" indent="-171450" algn="l" defTabSz="800100">
            <a:lnSpc>
              <a:spcPct val="90000"/>
            </a:lnSpc>
            <a:spcBef>
              <a:spcPct val="0"/>
            </a:spcBef>
            <a:spcAft>
              <a:spcPct val="15000"/>
            </a:spcAft>
            <a:buChar char="••"/>
          </a:pPr>
          <a:r>
            <a:rPr lang="en-US" sz="1800" kern="1200" dirty="0" smtClean="0">
              <a:solidFill>
                <a:schemeClr val="tx1"/>
              </a:solidFill>
              <a:latin typeface="Century Gothic"/>
              <a:cs typeface="Century Gothic"/>
            </a:rPr>
            <a:t>You also need to figure out whether it is worth staying in business.</a:t>
          </a:r>
          <a:endParaRPr lang="en-US" sz="1800" kern="1200" dirty="0">
            <a:solidFill>
              <a:schemeClr val="tx1"/>
            </a:solidFill>
            <a:latin typeface="Century Gothic"/>
            <a:cs typeface="Century Gothic"/>
          </a:endParaRPr>
        </a:p>
      </dsp:txBody>
      <dsp:txXfrm>
        <a:off x="0" y="2327399"/>
        <a:ext cx="8458200" cy="2016000"/>
      </dsp:txXfrm>
    </dsp:sp>
    <dsp:sp modelId="{E5D96196-86D0-DE45-A98A-A423BC6DC7E0}">
      <dsp:nvSpPr>
        <dsp:cNvPr id="0" name=""/>
        <dsp:cNvSpPr/>
      </dsp:nvSpPr>
      <dsp:spPr>
        <a:xfrm>
          <a:off x="528046" y="2023449"/>
          <a:ext cx="7926807" cy="85970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Century Gothic"/>
              <a:cs typeface="Century Gothic"/>
            </a:rPr>
            <a:t>What you need to do:</a:t>
          </a:r>
          <a:endParaRPr lang="en-US" sz="1800" kern="1200" dirty="0">
            <a:solidFill>
              <a:schemeClr val="tx1"/>
            </a:solidFill>
            <a:latin typeface="Century Gothic"/>
            <a:cs typeface="Century Gothic"/>
          </a:endParaRPr>
        </a:p>
      </dsp:txBody>
      <dsp:txXfrm>
        <a:off x="528046" y="2023449"/>
        <a:ext cx="7926807" cy="85970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192081"/>
          <a:ext cx="8458200" cy="299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583184" rIns="656450"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solidFill>
                <a:schemeClr val="tx1"/>
              </a:solidFill>
              <a:latin typeface="Century Gothic"/>
              <a:cs typeface="Century Gothic"/>
            </a:rPr>
            <a:t>There’s an effect on price – you may need to lower price to get people to take the additional output.</a:t>
          </a:r>
          <a:endParaRPr lang="en-US" sz="1700" kern="1200" dirty="0">
            <a:solidFill>
              <a:schemeClr val="tx1"/>
            </a:solidFill>
            <a:latin typeface="Century Gothic"/>
            <a:cs typeface="Century Gothic"/>
          </a:endParaRPr>
        </a:p>
        <a:p>
          <a:pPr marL="171450" lvl="1" indent="-171450" algn="l" defTabSz="755650" rtl="0">
            <a:lnSpc>
              <a:spcPct val="90000"/>
            </a:lnSpc>
            <a:spcBef>
              <a:spcPct val="0"/>
            </a:spcBef>
            <a:spcAft>
              <a:spcPct val="15000"/>
            </a:spcAft>
            <a:buChar char="••"/>
          </a:pPr>
          <a:r>
            <a:rPr lang="en-US" sz="1700" kern="1200" dirty="0" smtClean="0">
              <a:solidFill>
                <a:schemeClr val="tx1"/>
              </a:solidFill>
              <a:latin typeface="Century Gothic"/>
              <a:cs typeface="Century Gothic"/>
            </a:rPr>
            <a:t>There’s an effect on cost – you need to spend money to produce that extra unit.</a:t>
          </a:r>
          <a:endParaRPr lang="en-US" sz="1700" kern="1200" dirty="0">
            <a:solidFill>
              <a:schemeClr val="tx1"/>
            </a:solidFill>
            <a:latin typeface="Century Gothic"/>
            <a:cs typeface="Century Gothic"/>
          </a:endParaRPr>
        </a:p>
        <a:p>
          <a:pPr marL="171450" lvl="1" indent="-171450" algn="l" defTabSz="755650" rtl="0">
            <a:lnSpc>
              <a:spcPct val="90000"/>
            </a:lnSpc>
            <a:spcBef>
              <a:spcPct val="0"/>
            </a:spcBef>
            <a:spcAft>
              <a:spcPct val="15000"/>
            </a:spcAft>
            <a:buChar char="••"/>
          </a:pPr>
          <a:r>
            <a:rPr lang="en-US" sz="1700" kern="1200" dirty="0" smtClean="0">
              <a:solidFill>
                <a:schemeClr val="tx1"/>
              </a:solidFill>
              <a:latin typeface="Century Gothic"/>
              <a:cs typeface="Century Gothic"/>
            </a:rPr>
            <a:t>For each level of output, ask whether the additional revenue (marginal revenue) you get is greater than the additional cost (marginal cost).</a:t>
          </a:r>
          <a:endParaRPr lang="en-US" sz="1700" kern="1200" dirty="0">
            <a:solidFill>
              <a:schemeClr val="tx1"/>
            </a:solidFill>
            <a:latin typeface="Century Gothic"/>
            <a:cs typeface="Century Gothic"/>
          </a:endParaRPr>
        </a:p>
        <a:p>
          <a:pPr marL="171450" lvl="1" indent="-171450" algn="l" defTabSz="755650" rtl="0">
            <a:lnSpc>
              <a:spcPct val="90000"/>
            </a:lnSpc>
            <a:spcBef>
              <a:spcPct val="0"/>
            </a:spcBef>
            <a:spcAft>
              <a:spcPct val="15000"/>
            </a:spcAft>
            <a:buChar char="••"/>
          </a:pPr>
          <a:r>
            <a:rPr lang="en-US" sz="1700" kern="1200" dirty="0" smtClean="0">
              <a:solidFill>
                <a:schemeClr val="tx1"/>
              </a:solidFill>
              <a:latin typeface="Century Gothic"/>
              <a:cs typeface="Century Gothic"/>
            </a:rPr>
            <a:t>Stop when: Marginal revenue equals marginal cost (i.e. stop when for the next extra unit, marginal revenue is less than marginal cost).</a:t>
          </a:r>
          <a:endParaRPr lang="en-US" sz="1700" kern="1200" dirty="0">
            <a:solidFill>
              <a:schemeClr val="tx1"/>
            </a:solidFill>
            <a:latin typeface="Century Gothic"/>
            <a:cs typeface="Century Gothic"/>
          </a:endParaRPr>
        </a:p>
      </dsp:txBody>
      <dsp:txXfrm>
        <a:off x="0" y="192081"/>
        <a:ext cx="8458200" cy="2998800"/>
      </dsp:txXfrm>
    </dsp:sp>
    <dsp:sp modelId="{9514EDE9-45DB-A04D-93D4-CB8C956199C1}">
      <dsp:nvSpPr>
        <dsp:cNvPr id="0" name=""/>
        <dsp:cNvSpPr/>
      </dsp:nvSpPr>
      <dsp:spPr>
        <a:xfrm>
          <a:off x="533399" y="6096"/>
          <a:ext cx="7859427" cy="59584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When you increase output:</a:t>
          </a:r>
          <a:endParaRPr lang="en-US" sz="1800" kern="1200" dirty="0">
            <a:solidFill>
              <a:schemeClr val="tx1"/>
            </a:solidFill>
            <a:latin typeface="Century Gothic"/>
            <a:cs typeface="Century Gothic"/>
          </a:endParaRPr>
        </a:p>
      </dsp:txBody>
      <dsp:txXfrm>
        <a:off x="533399" y="6096"/>
        <a:ext cx="7859427" cy="59584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5AFA3C-46C9-3E49-B115-304369B5D8C1}">
      <dsp:nvSpPr>
        <dsp:cNvPr id="0" name=""/>
        <dsp:cNvSpPr/>
      </dsp:nvSpPr>
      <dsp:spPr>
        <a:xfrm>
          <a:off x="0" y="196111"/>
          <a:ext cx="8458200"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46373" y="43338"/>
          <a:ext cx="8011826" cy="48944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Demand: Q = 12 – 2</a:t>
          </a:r>
          <a:r>
            <a:rPr lang="en-US" sz="1400" kern="1200" dirty="0" smtClean="0">
              <a:solidFill>
                <a:schemeClr val="tx1"/>
              </a:solidFill>
              <a:latin typeface="Century Gothic"/>
              <a:cs typeface="Century Gothic"/>
            </a:rPr>
            <a:t>x</a:t>
          </a:r>
          <a:r>
            <a:rPr lang="en-US" sz="1800" kern="1200" dirty="0" smtClean="0">
              <a:solidFill>
                <a:schemeClr val="tx1"/>
              </a:solidFill>
              <a:latin typeface="Century Gothic"/>
              <a:cs typeface="Century Gothic"/>
            </a:rPr>
            <a:t>P or Inverse Demand: P = 6 – 0.5</a:t>
          </a:r>
          <a:r>
            <a:rPr lang="en-US" sz="1400" kern="1200" dirty="0" smtClean="0">
              <a:solidFill>
                <a:schemeClr val="tx1"/>
              </a:solidFill>
              <a:latin typeface="Century Gothic"/>
              <a:cs typeface="Century Gothic"/>
            </a:rPr>
            <a:t>x</a:t>
          </a:r>
          <a:r>
            <a:rPr lang="en-US" sz="1800" kern="1200" dirty="0" smtClean="0">
              <a:solidFill>
                <a:schemeClr val="tx1"/>
              </a:solidFill>
              <a:latin typeface="Century Gothic"/>
              <a:cs typeface="Century Gothic"/>
            </a:rPr>
            <a:t>Q</a:t>
          </a:r>
          <a:endParaRPr lang="en-US" sz="1800" kern="1200" dirty="0">
            <a:solidFill>
              <a:schemeClr val="tx1"/>
            </a:solidFill>
            <a:latin typeface="Century Gothic"/>
            <a:cs typeface="Century Gothic"/>
          </a:endParaRPr>
        </a:p>
      </dsp:txBody>
      <dsp:txXfrm>
        <a:off x="446373" y="43338"/>
        <a:ext cx="8011826" cy="489441"/>
      </dsp:txXfrm>
    </dsp:sp>
    <dsp:sp modelId="{CDFCF60B-8DAB-48D0-BC4E-DFF0DF9B2AE1}">
      <dsp:nvSpPr>
        <dsp:cNvPr id="0" name=""/>
        <dsp:cNvSpPr/>
      </dsp:nvSpPr>
      <dsp:spPr>
        <a:xfrm>
          <a:off x="0" y="992881"/>
          <a:ext cx="8458200"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1D599D4-854D-4861-BCD8-15DA39A0057E}">
      <dsp:nvSpPr>
        <dsp:cNvPr id="0" name=""/>
        <dsp:cNvSpPr/>
      </dsp:nvSpPr>
      <dsp:spPr>
        <a:xfrm>
          <a:off x="464431" y="932569"/>
          <a:ext cx="7993768" cy="43244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Revenue: R = </a:t>
          </a:r>
          <a:r>
            <a:rPr lang="en-US" sz="1800" kern="1200" dirty="0" err="1" smtClean="0">
              <a:solidFill>
                <a:schemeClr val="tx1"/>
              </a:solidFill>
              <a:latin typeface="Century Gothic"/>
              <a:cs typeface="Century Gothic"/>
            </a:rPr>
            <a:t>P</a:t>
          </a:r>
          <a:r>
            <a:rPr lang="en-US" sz="1400" kern="1200" dirty="0" err="1" smtClean="0">
              <a:solidFill>
                <a:schemeClr val="tx1"/>
              </a:solidFill>
              <a:latin typeface="Century Gothic"/>
              <a:cs typeface="Century Gothic"/>
            </a:rPr>
            <a:t>x</a:t>
          </a:r>
          <a:r>
            <a:rPr lang="en-US" sz="1800" kern="1200" dirty="0" err="1" smtClean="0">
              <a:solidFill>
                <a:schemeClr val="tx1"/>
              </a:solidFill>
              <a:latin typeface="Century Gothic"/>
              <a:cs typeface="Century Gothic"/>
            </a:rPr>
            <a:t>Q</a:t>
          </a:r>
          <a:r>
            <a:rPr lang="en-US" sz="1800" kern="1200" dirty="0" smtClean="0">
              <a:solidFill>
                <a:schemeClr val="tx1"/>
              </a:solidFill>
              <a:latin typeface="Century Gothic"/>
              <a:cs typeface="Century Gothic"/>
            </a:rPr>
            <a:t> = (6 – 0.5</a:t>
          </a:r>
          <a:r>
            <a:rPr lang="en-US" sz="1400" kern="1200" dirty="0" smtClean="0">
              <a:solidFill>
                <a:schemeClr val="tx1"/>
              </a:solidFill>
              <a:latin typeface="Century Gothic"/>
              <a:cs typeface="Century Gothic"/>
            </a:rPr>
            <a:t>x</a:t>
          </a:r>
          <a:r>
            <a:rPr lang="en-US" sz="1800" kern="1200" dirty="0" smtClean="0">
              <a:solidFill>
                <a:schemeClr val="tx1"/>
              </a:solidFill>
              <a:latin typeface="Century Gothic"/>
              <a:cs typeface="Century Gothic"/>
            </a:rPr>
            <a:t>Q)</a:t>
          </a:r>
          <a:r>
            <a:rPr lang="en-US" sz="1400" kern="1200" dirty="0" err="1" smtClean="0">
              <a:solidFill>
                <a:schemeClr val="tx1"/>
              </a:solidFill>
              <a:latin typeface="Century Gothic"/>
              <a:cs typeface="Century Gothic"/>
            </a:rPr>
            <a:t>x</a:t>
          </a:r>
          <a:r>
            <a:rPr lang="en-US" sz="1800" kern="1200" dirty="0" err="1" smtClean="0">
              <a:solidFill>
                <a:schemeClr val="tx1"/>
              </a:solidFill>
              <a:latin typeface="Century Gothic"/>
              <a:cs typeface="Century Gothic"/>
            </a:rPr>
            <a:t>Q</a:t>
          </a:r>
          <a:endParaRPr lang="en-US" sz="1800" kern="1200" dirty="0">
            <a:solidFill>
              <a:schemeClr val="tx1"/>
            </a:solidFill>
            <a:latin typeface="Century Gothic"/>
            <a:cs typeface="Century Gothic"/>
          </a:endParaRPr>
        </a:p>
      </dsp:txBody>
      <dsp:txXfrm>
        <a:off x="464431" y="932569"/>
        <a:ext cx="7993768" cy="432449"/>
      </dsp:txXfrm>
    </dsp:sp>
    <dsp:sp modelId="{09A29AE3-B3CE-4EB3-B722-8D2D24111603}">
      <dsp:nvSpPr>
        <dsp:cNvPr id="0" name=""/>
        <dsp:cNvSpPr/>
      </dsp:nvSpPr>
      <dsp:spPr>
        <a:xfrm>
          <a:off x="0" y="1930100"/>
          <a:ext cx="8458200" cy="13765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479044" rIns="656450" bIns="128016" numCol="1" spcCol="1270" anchor="t" anchorCtr="0">
          <a:noAutofit/>
        </a:bodyPr>
        <a:lstStyle/>
        <a:p>
          <a:pPr marL="171450" lvl="1" indent="-171450" algn="l" defTabSz="800100">
            <a:lnSpc>
              <a:spcPct val="90000"/>
            </a:lnSpc>
            <a:spcBef>
              <a:spcPct val="0"/>
            </a:spcBef>
            <a:spcAft>
              <a:spcPct val="15000"/>
            </a:spcAft>
            <a:buChar char="••"/>
          </a:pPr>
          <a:r>
            <a:rPr lang="es-AR" sz="1800" kern="1200" dirty="0" smtClean="0">
              <a:latin typeface="Century Gothic" pitchFamily="34" charset="0"/>
            </a:rPr>
            <a:t>MR s</a:t>
          </a:r>
          <a:r>
            <a:rPr lang="en-US" sz="1800" kern="1200" dirty="0" err="1" smtClean="0">
              <a:latin typeface="Century Gothic" pitchFamily="34" charset="0"/>
            </a:rPr>
            <a:t>chedule</a:t>
          </a:r>
          <a:r>
            <a:rPr lang="en-US" sz="1800" kern="1200" dirty="0" smtClean="0">
              <a:latin typeface="Century Gothic" pitchFamily="34" charset="0"/>
            </a:rPr>
            <a:t> is always steeper than the demand schedule (twice as steep in the case of linear demand as we have above).</a:t>
          </a:r>
          <a:endParaRPr lang="en-US" sz="1800" kern="1200" dirty="0"/>
        </a:p>
      </dsp:txBody>
      <dsp:txXfrm>
        <a:off x="0" y="1930100"/>
        <a:ext cx="8458200" cy="1376550"/>
      </dsp:txXfrm>
    </dsp:sp>
    <dsp:sp modelId="{B92EA8DF-9AF6-44BD-8A67-E0531D09FBA2}">
      <dsp:nvSpPr>
        <dsp:cNvPr id="0" name=""/>
        <dsp:cNvSpPr/>
      </dsp:nvSpPr>
      <dsp:spPr>
        <a:xfrm>
          <a:off x="441932" y="1643919"/>
          <a:ext cx="8016267" cy="57289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Century Gothic"/>
              <a:cs typeface="Century Gothic"/>
            </a:rPr>
            <a:t>Marginal Revenue: MR = 6 - Q</a:t>
          </a:r>
          <a:endParaRPr lang="en-US" sz="1800" kern="1200" dirty="0">
            <a:solidFill>
              <a:schemeClr val="tx1"/>
            </a:solidFill>
            <a:latin typeface="Century Gothic"/>
            <a:cs typeface="Century Gothic"/>
          </a:endParaRPr>
        </a:p>
      </dsp:txBody>
      <dsp:txXfrm>
        <a:off x="441932" y="1643919"/>
        <a:ext cx="8016267" cy="57289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C98CB4-3894-4A09-B80A-74CAEF62A87B}">
      <dsp:nvSpPr>
        <dsp:cNvPr id="0" name=""/>
        <dsp:cNvSpPr/>
      </dsp:nvSpPr>
      <dsp:spPr>
        <a:xfrm>
          <a:off x="0" y="879716"/>
          <a:ext cx="8458199" cy="450294"/>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CF7DD81-B0EC-484E-AF70-52EC3E935A2A}">
      <dsp:nvSpPr>
        <dsp:cNvPr id="0" name=""/>
        <dsp:cNvSpPr/>
      </dsp:nvSpPr>
      <dsp:spPr>
        <a:xfrm>
          <a:off x="381000" y="280987"/>
          <a:ext cx="8053078" cy="84186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Right away if the price is less than short-run average variable cost (you are losing money on every unit if the price is below P</a:t>
          </a:r>
          <a:r>
            <a:rPr lang="en-US" sz="1800" kern="1200" baseline="-25000" noProof="0" dirty="0" smtClean="0">
              <a:solidFill>
                <a:schemeClr val="tx1"/>
              </a:solidFill>
              <a:latin typeface="Century Gothic" pitchFamily="34" charset="0"/>
            </a:rPr>
            <a:t>3</a:t>
          </a:r>
          <a:r>
            <a:rPr lang="en-US" sz="1800" kern="1200" baseline="0" noProof="0" dirty="0" smtClean="0">
              <a:solidFill>
                <a:schemeClr val="tx1"/>
              </a:solidFill>
              <a:latin typeface="Century Gothic" pitchFamily="34" charset="0"/>
            </a:rPr>
            <a:t>)</a:t>
          </a:r>
          <a:endParaRPr lang="en-US" sz="1800" kern="1200" baseline="0" noProof="0" dirty="0">
            <a:solidFill>
              <a:schemeClr val="tx1"/>
            </a:solidFill>
            <a:latin typeface="Century Gothic" pitchFamily="34" charset="0"/>
          </a:endParaRPr>
        </a:p>
      </dsp:txBody>
      <dsp:txXfrm>
        <a:off x="381000" y="280987"/>
        <a:ext cx="8053078" cy="841867"/>
      </dsp:txXfrm>
    </dsp:sp>
    <dsp:sp modelId="{26B2C0EE-0534-4E51-9A31-658D2120D790}">
      <dsp:nvSpPr>
        <dsp:cNvPr id="0" name=""/>
        <dsp:cNvSpPr/>
      </dsp:nvSpPr>
      <dsp:spPr>
        <a:xfrm>
          <a:off x="0" y="1826089"/>
          <a:ext cx="8458199" cy="394941"/>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C2BAE95-1371-4504-949F-D3526387D0FD}">
      <dsp:nvSpPr>
        <dsp:cNvPr id="0" name=""/>
        <dsp:cNvSpPr/>
      </dsp:nvSpPr>
      <dsp:spPr>
        <a:xfrm>
          <a:off x="381000" y="1501573"/>
          <a:ext cx="8053078" cy="56159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baseline="0" noProof="0" dirty="0" smtClean="0">
              <a:solidFill>
                <a:schemeClr val="tx1"/>
              </a:solidFill>
              <a:latin typeface="Century Gothic" pitchFamily="34" charset="0"/>
            </a:rPr>
            <a:t>In the longer run (when you can avoid fixed costs) if price is less than average total cost (</a:t>
          </a:r>
          <a:r>
            <a:rPr lang="en-US" sz="1800" kern="1200" noProof="0" dirty="0" smtClean="0">
              <a:solidFill>
                <a:schemeClr val="tx1"/>
              </a:solidFill>
              <a:latin typeface="Century Gothic" pitchFamily="34" charset="0"/>
            </a:rPr>
            <a:t>P</a:t>
          </a:r>
          <a:r>
            <a:rPr lang="en-US" sz="1800" kern="1200" baseline="-25000" noProof="0" dirty="0" smtClean="0">
              <a:solidFill>
                <a:schemeClr val="tx1"/>
              </a:solidFill>
              <a:latin typeface="Century Gothic" pitchFamily="34" charset="0"/>
            </a:rPr>
            <a:t>2</a:t>
          </a:r>
          <a:r>
            <a:rPr lang="en-US" sz="1800" kern="1200" baseline="0" noProof="0" dirty="0" smtClean="0">
              <a:solidFill>
                <a:schemeClr val="tx1"/>
              </a:solidFill>
              <a:latin typeface="Century Gothic" pitchFamily="34" charset="0"/>
            </a:rPr>
            <a:t>).</a:t>
          </a:r>
          <a:endParaRPr lang="en-US" sz="1800" kern="1200" baseline="0" noProof="0" dirty="0">
            <a:solidFill>
              <a:schemeClr val="tx1"/>
            </a:solidFill>
            <a:latin typeface="Century Gothic" pitchFamily="34" charset="0"/>
          </a:endParaRPr>
        </a:p>
      </dsp:txBody>
      <dsp:txXfrm>
        <a:off x="381000" y="1501573"/>
        <a:ext cx="8053078" cy="56159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3C0F40-8A92-42A6-A93B-211234CF3A9E}">
      <dsp:nvSpPr>
        <dsp:cNvPr id="0" name=""/>
        <dsp:cNvSpPr/>
      </dsp:nvSpPr>
      <dsp:spPr>
        <a:xfrm>
          <a:off x="0" y="920291"/>
          <a:ext cx="8458199" cy="27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C83237A-8129-45A2-AF3F-C04B2A473375}">
      <dsp:nvSpPr>
        <dsp:cNvPr id="0" name=""/>
        <dsp:cNvSpPr/>
      </dsp:nvSpPr>
      <dsp:spPr>
        <a:xfrm>
          <a:off x="402673" y="79893"/>
          <a:ext cx="8053453" cy="100275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a:lnSpc>
              <a:spcPct val="90000"/>
            </a:lnSpc>
            <a:spcBef>
              <a:spcPct val="0"/>
            </a:spcBef>
            <a:spcAft>
              <a:spcPct val="35000"/>
            </a:spcAft>
          </a:pPr>
          <a:r>
            <a:rPr lang="en-US" sz="1600" kern="1200" noProof="0" dirty="0" smtClean="0">
              <a:solidFill>
                <a:schemeClr val="tx1"/>
              </a:solidFill>
              <a:latin typeface="Century Gothic" pitchFamily="34" charset="0"/>
            </a:rPr>
            <a:t>Suppose we observe a company charging a price less than P</a:t>
          </a:r>
          <a:r>
            <a:rPr lang="en-US" sz="1600" kern="1200" baseline="-25000" noProof="0" dirty="0" smtClean="0">
              <a:solidFill>
                <a:schemeClr val="tx1"/>
              </a:solidFill>
              <a:latin typeface="Century Gothic" pitchFamily="34" charset="0"/>
            </a:rPr>
            <a:t>3</a:t>
          </a:r>
          <a:r>
            <a:rPr lang="en-US" sz="1600" kern="1200" noProof="0" dirty="0" smtClean="0">
              <a:solidFill>
                <a:schemeClr val="tx1"/>
              </a:solidFill>
              <a:latin typeface="Century Gothic" pitchFamily="34" charset="0"/>
            </a:rPr>
            <a:t>. Then, since it would be rational to shut down at this price. We need to ask why it would be acting contrary to its interests. Trying to drive a rival out of business is one possible explanation.</a:t>
          </a:r>
          <a:endParaRPr lang="en-US" sz="1600" kern="1200" noProof="0" dirty="0">
            <a:solidFill>
              <a:schemeClr val="tx1"/>
            </a:solidFill>
            <a:latin typeface="Century Gothic" pitchFamily="34" charset="0"/>
          </a:endParaRPr>
        </a:p>
      </dsp:txBody>
      <dsp:txXfrm>
        <a:off x="402673" y="79893"/>
        <a:ext cx="8053453" cy="1002758"/>
      </dsp:txXfrm>
    </dsp:sp>
    <dsp:sp modelId="{EA550FAD-5D77-4ED5-84F8-7DC60D7553C8}">
      <dsp:nvSpPr>
        <dsp:cNvPr id="0" name=""/>
        <dsp:cNvSpPr/>
      </dsp:nvSpPr>
      <dsp:spPr>
        <a:xfrm>
          <a:off x="0" y="2081306"/>
          <a:ext cx="8458199" cy="27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229108" rIns="656450" bIns="113792" numCol="1" spcCol="1270" anchor="t" anchorCtr="0">
          <a:noAutofit/>
        </a:bodyPr>
        <a:lstStyle/>
        <a:p>
          <a:pPr marL="171450" lvl="1" indent="-171450" algn="l" defTabSz="711200">
            <a:lnSpc>
              <a:spcPct val="90000"/>
            </a:lnSpc>
            <a:spcBef>
              <a:spcPct val="0"/>
            </a:spcBef>
            <a:spcAft>
              <a:spcPct val="15000"/>
            </a:spcAft>
            <a:buChar char="••"/>
          </a:pPr>
          <a:endParaRPr lang="es-AR" sz="1600" kern="1200" baseline="0" dirty="0">
            <a:solidFill>
              <a:schemeClr val="tx1"/>
            </a:solidFill>
            <a:latin typeface="Century Gothic" pitchFamily="34" charset="0"/>
          </a:endParaRPr>
        </a:p>
      </dsp:txBody>
      <dsp:txXfrm>
        <a:off x="0" y="2081306"/>
        <a:ext cx="8458199" cy="277200"/>
      </dsp:txXfrm>
    </dsp:sp>
    <dsp:sp modelId="{299125E9-57E9-4699-92BA-AC8478B82171}">
      <dsp:nvSpPr>
        <dsp:cNvPr id="0" name=""/>
        <dsp:cNvSpPr/>
      </dsp:nvSpPr>
      <dsp:spPr>
        <a:xfrm>
          <a:off x="422497" y="1256891"/>
          <a:ext cx="7870443" cy="98677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a:lnSpc>
              <a:spcPct val="90000"/>
            </a:lnSpc>
            <a:spcBef>
              <a:spcPct val="0"/>
            </a:spcBef>
            <a:spcAft>
              <a:spcPct val="35000"/>
            </a:spcAft>
          </a:pPr>
          <a:r>
            <a:rPr lang="en-US" sz="1600" kern="1200" noProof="0" dirty="0" smtClean="0">
              <a:solidFill>
                <a:schemeClr val="tx1"/>
              </a:solidFill>
              <a:latin typeface="Century Gothic" pitchFamily="34" charset="0"/>
            </a:rPr>
            <a:t>Suppose we observe a company charging a price more than P</a:t>
          </a:r>
          <a:r>
            <a:rPr lang="en-US" sz="1600" kern="1200" baseline="-25000" noProof="0" dirty="0" smtClean="0">
              <a:solidFill>
                <a:schemeClr val="tx1"/>
              </a:solidFill>
              <a:latin typeface="Century Gothic" pitchFamily="34" charset="0"/>
            </a:rPr>
            <a:t>3</a:t>
          </a:r>
          <a:r>
            <a:rPr lang="en-US" sz="1600" kern="1200" noProof="0" dirty="0" smtClean="0">
              <a:solidFill>
                <a:schemeClr val="tx1"/>
              </a:solidFill>
              <a:latin typeface="Century Gothic" pitchFamily="34" charset="0"/>
            </a:rPr>
            <a:t> but less than P</a:t>
          </a:r>
          <a:r>
            <a:rPr lang="en-US" sz="1600" kern="1200" baseline="-25000" noProof="0" dirty="0" smtClean="0">
              <a:solidFill>
                <a:schemeClr val="tx1"/>
              </a:solidFill>
              <a:latin typeface="Century Gothic" pitchFamily="34" charset="0"/>
            </a:rPr>
            <a:t>2</a:t>
          </a:r>
          <a:r>
            <a:rPr lang="en-US" sz="1600" kern="1200" noProof="0" dirty="0" smtClean="0">
              <a:solidFill>
                <a:schemeClr val="tx1"/>
              </a:solidFill>
              <a:latin typeface="Century Gothic" pitchFamily="34" charset="0"/>
            </a:rPr>
            <a:t>. Then at least in the short run this is consistent with rational behavior since it is at least covering its variable costs and making a contribution to fixed costs.</a:t>
          </a:r>
          <a:endParaRPr lang="en-US" sz="1600" kern="1200" noProof="0" dirty="0">
            <a:solidFill>
              <a:schemeClr val="tx1"/>
            </a:solidFill>
            <a:latin typeface="Century Gothic" pitchFamily="34" charset="0"/>
          </a:endParaRPr>
        </a:p>
      </dsp:txBody>
      <dsp:txXfrm>
        <a:off x="422497" y="1256891"/>
        <a:ext cx="7870443" cy="98677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823767-43E3-44C9-AF32-9732B6A3E9A2}">
      <dsp:nvSpPr>
        <dsp:cNvPr id="0" name=""/>
        <dsp:cNvSpPr/>
      </dsp:nvSpPr>
      <dsp:spPr>
        <a:xfrm>
          <a:off x="0" y="370019"/>
          <a:ext cx="84581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B01B45E-5258-4FC5-8254-2ABF7E6C075B}">
      <dsp:nvSpPr>
        <dsp:cNvPr id="0" name=""/>
        <dsp:cNvSpPr/>
      </dsp:nvSpPr>
      <dsp:spPr>
        <a:xfrm>
          <a:off x="420845" y="15779"/>
          <a:ext cx="8031153" cy="70847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If a pub varies the price of a pint of beer, how do profits change?</a:t>
          </a:r>
          <a:endParaRPr lang="en-US" sz="1800" kern="1200" noProof="0" dirty="0">
            <a:solidFill>
              <a:schemeClr val="tx1"/>
            </a:solidFill>
            <a:latin typeface="Century Gothic" pitchFamily="34" charset="0"/>
          </a:endParaRPr>
        </a:p>
      </dsp:txBody>
      <dsp:txXfrm>
        <a:off x="420845" y="15779"/>
        <a:ext cx="8031153" cy="70847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3C0F40-8A92-42A6-A93B-211234CF3A9E}">
      <dsp:nvSpPr>
        <dsp:cNvPr id="0" name=""/>
        <dsp:cNvSpPr/>
      </dsp:nvSpPr>
      <dsp:spPr>
        <a:xfrm>
          <a:off x="0" y="425947"/>
          <a:ext cx="8458199" cy="856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708152" rIns="656450" bIns="128016" numCol="1" spcCol="1270" anchor="t" anchorCtr="0">
          <a:noAutofit/>
        </a:bodyPr>
        <a:lstStyle/>
        <a:p>
          <a:pPr marL="171450" lvl="1" indent="-171450" algn="l" defTabSz="800100">
            <a:lnSpc>
              <a:spcPct val="90000"/>
            </a:lnSpc>
            <a:spcBef>
              <a:spcPct val="0"/>
            </a:spcBef>
            <a:spcAft>
              <a:spcPct val="15000"/>
            </a:spcAft>
            <a:buChar char="••"/>
          </a:pPr>
          <a:endParaRPr lang="es-AR" sz="1800" kern="1200" dirty="0">
            <a:latin typeface="Century Gothic" pitchFamily="34" charset="0"/>
          </a:endParaRPr>
        </a:p>
      </dsp:txBody>
      <dsp:txXfrm>
        <a:off x="0" y="425947"/>
        <a:ext cx="8458199" cy="856800"/>
      </dsp:txXfrm>
    </dsp:sp>
    <dsp:sp modelId="{AC83237A-8129-45A2-AF3F-C04B2A473375}">
      <dsp:nvSpPr>
        <dsp:cNvPr id="0" name=""/>
        <dsp:cNvSpPr/>
      </dsp:nvSpPr>
      <dsp:spPr>
        <a:xfrm>
          <a:off x="402673" y="12652"/>
          <a:ext cx="8053453" cy="91513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kern="1200" noProof="0" dirty="0" smtClean="0">
              <a:solidFill>
                <a:schemeClr val="tx1"/>
              </a:solidFill>
              <a:latin typeface="Century Gothic" pitchFamily="34" charset="0"/>
            </a:rPr>
            <a:t>Mark-Up –also known as the Lerner Index– is inversely proportional to elasticity</a:t>
          </a:r>
          <a:endParaRPr lang="en-US" sz="1800" kern="1200" noProof="0" dirty="0">
            <a:solidFill>
              <a:schemeClr val="tx1"/>
            </a:solidFill>
            <a:latin typeface="Century Gothic" pitchFamily="34" charset="0"/>
          </a:endParaRPr>
        </a:p>
      </dsp:txBody>
      <dsp:txXfrm>
        <a:off x="402673" y="12652"/>
        <a:ext cx="8053453" cy="9151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AA78E0-0D34-42CF-BC8A-0A0C70A09C0B}" type="datetimeFigureOut">
              <a:rPr lang="en-US" smtClean="0"/>
              <a:pPr/>
              <a:t>4/8/2013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9C313-7ADA-44F2-8126-5075ED755417}" type="slidenum">
              <a:rPr lang="en-US" smtClean="0"/>
              <a:pPr/>
              <a:t>‹Nº›</a:t>
            </a:fld>
            <a:endParaRPr lang="en-US"/>
          </a:p>
        </p:txBody>
      </p:sp>
    </p:spTree>
    <p:extLst>
      <p:ext uri="{BB962C8B-B14F-4D97-AF65-F5344CB8AC3E}">
        <p14:creationId xmlns:p14="http://schemas.microsoft.com/office/powerpoint/2010/main" xmlns="" val="24245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11</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a:t>
            </a:r>
            <a:r>
              <a:rPr lang="en-US" baseline="0" dirty="0" smtClean="0"/>
              <a:t> THIS GRAPH CONSISTENT WITH THE PREVIOUS ONES WHICH SEEM TO SHOW A PROFIT MAXIIZING PRICE OR GREATER THAN $4.00?</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12</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13</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we describe what kind of entry barriers there are? </a:t>
            </a:r>
          </a:p>
          <a:p>
            <a:r>
              <a:rPr lang="en-US" dirty="0" smtClean="0"/>
              <a:t>Also explain the relevance of facing downward sloping demand, since we did say 1 lecture before that the law of demand meant that demand had a negative slope. The difference, in perfect competition nobody faces this demand by themselves…</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15</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16</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17</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18</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this last point is unclear – perhaps it needs further explanation? Scale economies means that there is only space for one firm given its cost function, theory of contestable markets says even though few firms serve the market the equilibrium is competitive because of threat of entry…</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19</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Added one more – normative or legal barriers…</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20</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MR IS DRAWN INCORRECTLY</a:t>
            </a:r>
            <a:r>
              <a:rPr lang="en-US" baseline="0" dirty="0" smtClean="0"/>
              <a:t> HERE. NEEDS TO BISECT HORIZONTAL AXIS BETWEEN 0 AND WHERE DEMAND CURVE INTERSECTIONS.</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21</a:t>
            </a:fld>
            <a:endParaRPr lang="en-US"/>
          </a:p>
        </p:txBody>
      </p:sp>
    </p:spTree>
    <p:extLst>
      <p:ext uri="{BB962C8B-B14F-4D97-AF65-F5344CB8AC3E}">
        <p14:creationId xmlns:p14="http://schemas.microsoft.com/office/powerpoint/2010/main" xmlns="" val="341094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22</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23</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24</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25</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26</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THIS NEEDS TO SHOW OUTLINE FOR TOPIC</a:t>
            </a:r>
            <a:r>
              <a:rPr lang="en-US" baseline="0" smtClean="0"/>
              <a:t> 3 OF THE COURSE.</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4</a:t>
            </a:fld>
            <a:endParaRPr lang="en-US" dirty="0"/>
          </a:p>
        </p:txBody>
      </p:sp>
    </p:spTree>
    <p:extLst>
      <p:ext uri="{BB962C8B-B14F-4D97-AF65-F5344CB8AC3E}">
        <p14:creationId xmlns:p14="http://schemas.microsoft.com/office/powerpoint/2010/main" xmlns="" val="48256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5</a:t>
            </a:fld>
            <a:endParaRPr lang="en-US" dirty="0"/>
          </a:p>
        </p:txBody>
      </p:sp>
    </p:spTree>
    <p:extLst>
      <p:ext uri="{BB962C8B-B14F-4D97-AF65-F5344CB8AC3E}">
        <p14:creationId xmlns:p14="http://schemas.microsoft.com/office/powerpoint/2010/main" xmlns="" val="48256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6</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7</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8</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9</a:t>
            </a:fld>
            <a:endParaRPr lang="en-US"/>
          </a:p>
        </p:txBody>
      </p:sp>
    </p:spTree>
    <p:extLst>
      <p:ext uri="{BB962C8B-B14F-4D97-AF65-F5344CB8AC3E}">
        <p14:creationId xmlns:p14="http://schemas.microsoft.com/office/powerpoint/2010/main" xmlns="" val="48256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it be useful to explain the relation between cost and production, relate Marginal Productivity with</a:t>
            </a:r>
            <a:r>
              <a:rPr lang="en-US" baseline="0" dirty="0" smtClean="0"/>
              <a:t> Marginal Cost, Average Cost with Average Productivity and describe Short Run production function?</a:t>
            </a:r>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10</a:t>
            </a:fld>
            <a:endParaRPr lang="en-US"/>
          </a:p>
        </p:txBody>
      </p:sp>
    </p:spTree>
    <p:extLst>
      <p:ext uri="{BB962C8B-B14F-4D97-AF65-F5344CB8AC3E}">
        <p14:creationId xmlns:p14="http://schemas.microsoft.com/office/powerpoint/2010/main" xmlns="" val="4825643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vl1pPr>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2209800" y="6050036"/>
            <a:ext cx="6934200" cy="807963"/>
          </a:xfrm>
          <a:prstGeom prst="rect">
            <a:avLst/>
          </a:prstGeom>
          <a:solidFill>
            <a:schemeClr val="accent3">
              <a:lumMod val="75000"/>
            </a:schemeClr>
          </a:solidFill>
        </p:spPr>
        <p:txBody>
          <a:bodyPr anchor="ctr">
            <a:normAutofit/>
          </a:bodyPr>
          <a:lstStyle>
            <a:lvl1pPr marL="0" marR="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z="2000" dirty="0" smtClean="0">
                <a:latin typeface="+mn-lt"/>
                <a:cs typeface="Century Gothic"/>
              </a:rPr>
              <a:t>Topic 1	| Part 1		7 February 2013</a:t>
            </a:r>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xmlns=""/>
              </a:ext>
            </a:extLst>
          </a:blip>
          <a:stretch>
            <a:fillRect/>
          </a:stretch>
        </p:blipFill>
        <p:spPr>
          <a:xfrm>
            <a:off x="228600" y="6172200"/>
            <a:ext cx="1828800" cy="577358"/>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a:prstGeom prst="rect">
            <a:avLst/>
          </a:prstGeo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BF83712B-ABC8-49E7-839E-C6F354B42203}" type="slidenum">
              <a:rPr lang="en-US" smtClean="0"/>
              <a:pPr/>
              <a:t>‹Nº›</a:t>
            </a:fld>
            <a:endParaRPr lang="en-US"/>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a:p>
        </p:txBody>
      </p:sp>
      <p:sp>
        <p:nvSpPr>
          <p:cNvPr id="3" name="Picture Placeholder 2"/>
          <p:cNvSpPr>
            <a:spLocks noGrp="1"/>
          </p:cNvSpPr>
          <p:nvPr>
            <p:ph type="pic" idx="1"/>
          </p:nvPr>
        </p:nvSpPr>
        <p:spPr>
          <a:xfrm>
            <a:off x="1560576" y="0"/>
            <a:ext cx="7583424" cy="4568952"/>
          </a:xfrm>
          <a:prstGeom prst="rect">
            <a:avLst/>
          </a:prstGeo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588086"/>
          </a:xfrm>
          <a:prstGeom prst="rect">
            <a:avLst/>
          </a:prstGeom>
        </p:spPr>
        <p:txBody>
          <a:bodyPr/>
          <a:lstStyle>
            <a:lvl1pPr>
              <a:defRPr sz="2800"/>
            </a:lvl1p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533400" y="1143000"/>
            <a:ext cx="8153400" cy="52578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436917" y="6400800"/>
            <a:ext cx="5421083" cy="365125"/>
          </a:xfrm>
          <a:prstGeom prst="rect">
            <a:avLst/>
          </a:prstGeom>
        </p:spPr>
        <p:txBody>
          <a:body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a:prstGeom prst="rect">
            <a:avLst/>
          </a:prstGeom>
        </p:spPr>
        <p:txBody>
          <a:bodyPr vert="eaVert"/>
          <a:lstStyle>
            <a:lvl1pPr>
              <a:defRPr sz="2800"/>
            </a:lvl1p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609600"/>
            <a:ext cx="5562600" cy="5516564"/>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lvl1pPr>
              <a:defRPr>
                <a:solidFill>
                  <a:schemeClr val="bg1"/>
                </a:solidFill>
              </a:defRPr>
            </a:lvl1pPr>
          </a:lstStyle>
          <a:p>
            <a:fld id="{BF83712B-ABC8-49E7-839E-C6F354B42203}" type="slidenum">
              <a:rPr lang="en-US" smtClean="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atin typeface="Century Gothic"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209800" y="6050037"/>
            <a:ext cx="6858000" cy="685800"/>
          </a:xfrm>
          <a:prstGeom prst="rect">
            <a:avLst/>
          </a:prstGeom>
          <a:solidFill>
            <a:schemeClr val="accent3">
              <a:lumMod val="75000"/>
            </a:schemeClr>
          </a:solidFill>
        </p:spPr>
        <p:txBody>
          <a:bodyPr anchor="ctr">
            <a:normAutofit/>
          </a:bodyPr>
          <a:lstStyle>
            <a:lvl1pPr marL="0" indent="0" algn="l">
              <a:buNone/>
              <a:defRPr sz="2600">
                <a:solidFill>
                  <a:srgbClr val="FFFFFF"/>
                </a:solidFill>
                <a:latin typeface="Century Gothic"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latin typeface="Century Gothic" pitchFamily="34" charset="0"/>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xmlns=""/>
              </a:ext>
            </a:extLst>
          </a:blip>
          <a:stretch>
            <a:fillRect/>
          </a:stretch>
        </p:blipFill>
        <p:spPr>
          <a:xfrm>
            <a:off x="7162800" y="6096000"/>
            <a:ext cx="1828800" cy="577358"/>
          </a:xfrm>
          <a:prstGeom prst="rect">
            <a:avLst/>
          </a:prstGeom>
        </p:spPr>
      </p:pic>
    </p:spTree>
    <p:extLst>
      <p:ext uri="{BB962C8B-B14F-4D97-AF65-F5344CB8AC3E}">
        <p14:creationId xmlns:p14="http://schemas.microsoft.com/office/powerpoint/2010/main" xmlns="" val="385804791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615698"/>
          </a:xfrm>
          <a:prstGeom prst="rect">
            <a:avLst/>
          </a:prstGeom>
        </p:spPr>
        <p:txBody>
          <a:bodyPr>
            <a:normAutofit/>
          </a:bodyPr>
          <a:lstStyle>
            <a:lvl1pPr>
              <a:defRPr sz="2800"/>
            </a:lvl1pPr>
          </a:lstStyle>
          <a:p>
            <a:r>
              <a:rPr kumimoji="0" lang="en-US" dirty="0" smtClean="0"/>
              <a:t>Click to edit Master title style</a:t>
            </a:r>
            <a:endParaRPr kumimoji="0" lang="en-US" dirty="0"/>
          </a:p>
        </p:txBody>
      </p:sp>
      <p:sp>
        <p:nvSpPr>
          <p:cNvPr id="8" name="Content Placeholder 7"/>
          <p:cNvSpPr>
            <a:spLocks noGrp="1"/>
          </p:cNvSpPr>
          <p:nvPr>
            <p:ph sz="quarter" idx="1"/>
          </p:nvPr>
        </p:nvSpPr>
        <p:spPr>
          <a:xfrm>
            <a:off x="533400" y="1371600"/>
            <a:ext cx="8153400" cy="4953000"/>
          </a:xfrm>
          <a:prstGeom prst="rect">
            <a:avLst/>
          </a:prstGeom>
        </p:spPr>
        <p:txBody>
          <a:bodyPr/>
          <a:lstStyle>
            <a:lvl1pPr>
              <a:defRPr sz="24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a:prstGeom prst="rect">
            <a:avLst/>
          </a:prstGeom>
        </p:spPr>
        <p:txBody>
          <a:bodyPr anchor="t"/>
          <a:lstStyle>
            <a:lvl1pPr marL="0" indent="0">
              <a:buNone/>
              <a:defRPr sz="26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a:prstGeom prst="rect">
            <a:avLst/>
          </a:prstGeom>
        </p:spPr>
        <p:txBody>
          <a:bodyPr/>
          <a:lstStyle>
            <a:lvl1pPr algn="l">
              <a:buNone/>
              <a:defRPr sz="40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BF83712B-ABC8-49E7-839E-C6F354B42203}" type="slidenum">
              <a:rPr lang="en-US" smtClean="0"/>
              <a:pPr/>
              <a:t>‹Nº›</a:t>
            </a:fld>
            <a:endParaRPr lang="en-US"/>
          </a:p>
        </p:txBody>
      </p:sp>
      <p:sp>
        <p:nvSpPr>
          <p:cNvPr id="14" name="Footer Placeholder 13"/>
          <p:cNvSpPr>
            <a:spLocks noGrp="1"/>
          </p:cNvSpPr>
          <p:nvPr>
            <p:ph type="ftr" sz="quarter" idx="12"/>
          </p:nvPr>
        </p:nvSpPr>
        <p:spPr>
          <a:xfrm>
            <a:off x="762000" y="6460201"/>
            <a:ext cx="5421083" cy="365125"/>
          </a:xfrm>
          <a:prstGeom prst="rect">
            <a:avLst/>
          </a:prstGeom>
        </p:spPr>
        <p:txBody>
          <a:bodyPr/>
          <a:lstStyle>
            <a:lvl1pPr>
              <a:defRPr sz="1000"/>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511886"/>
          </a:xfrm>
          <a:prstGeom prst="rect">
            <a:avLst/>
          </a:prstGeom>
        </p:spPr>
        <p:txBody>
          <a:bodyPr/>
          <a:lstStyle>
            <a:lvl1pPr>
              <a:defRPr sz="2800"/>
            </a:lvl1pPr>
          </a:lstStyle>
          <a:p>
            <a:r>
              <a:rPr kumimoji="0" lang="en-US" dirty="0" smtClean="0"/>
              <a:t>Click to edit Master title style</a:t>
            </a:r>
            <a:endParaRPr kumimoji="0" lang="en-US" dirty="0"/>
          </a:p>
        </p:txBody>
      </p:sp>
      <p:sp>
        <p:nvSpPr>
          <p:cNvPr id="9" name="Content Placeholder 8"/>
          <p:cNvSpPr>
            <a:spLocks noGrp="1"/>
          </p:cNvSpPr>
          <p:nvPr>
            <p:ph sz="quarter" idx="1"/>
          </p:nvPr>
        </p:nvSpPr>
        <p:spPr>
          <a:xfrm>
            <a:off x="609600" y="1589567"/>
            <a:ext cx="3886200" cy="45720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a:t>
            </a:r>
            <a:r>
              <a:rPr lang="en-US" dirty="0" err="1" smtClean="0"/>
              <a:t>levl</a:t>
            </a:r>
            <a:endParaRPr lang="en-US" dirty="0" smtClean="0"/>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844901" y="1589567"/>
            <a:ext cx="3886200" cy="4572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a:xfrm>
            <a:off x="6096000" y="6492875"/>
            <a:ext cx="2667000" cy="365125"/>
          </a:xfrm>
        </p:spPr>
        <p:txBody>
          <a:bodyPr rtlCol="0"/>
          <a:lstStyle>
            <a:lvl1pPr>
              <a:defRPr sz="1000"/>
            </a:lvl1pPr>
          </a:lstStyle>
          <a:p>
            <a:endParaRPr lang="en-US"/>
          </a:p>
        </p:txBody>
      </p:sp>
      <p:sp>
        <p:nvSpPr>
          <p:cNvPr id="12" name="Footer Placeholder 11"/>
          <p:cNvSpPr>
            <a:spLocks noGrp="1"/>
          </p:cNvSpPr>
          <p:nvPr>
            <p:ph type="ftr" sz="quarter" idx="17"/>
          </p:nvPr>
        </p:nvSpPr>
        <p:spPr>
          <a:xfrm>
            <a:off x="3581400" y="6492681"/>
            <a:ext cx="1992083" cy="365125"/>
          </a:xfrm>
          <a:prstGeom prst="rect">
            <a:avLst/>
          </a:prstGeom>
        </p:spPr>
        <p:txBody>
          <a:bodyPr rtlCol="0"/>
          <a:lstStyle>
            <a:lvl1pPr>
              <a:defRPr sz="1000" baseline="0"/>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838200"/>
          </a:xfrm>
          <a:prstGeom prst="rect">
            <a:avLst/>
          </a:prstGeom>
        </p:spPr>
        <p:txBody>
          <a:bodyPr vert="horz"/>
          <a:lstStyle>
            <a:lvl1pPr>
              <a:defRPr sz="2800"/>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xmlns="" val="266263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869950"/>
          </a:xfrm>
          <a:prstGeom prst="rect">
            <a:avLst/>
          </a:prstGeom>
        </p:spPr>
        <p:txBody>
          <a:bodyPr anchor="ctr"/>
          <a:lstStyle>
            <a:lvl1pPr>
              <a:defRPr sz="2800"/>
            </a:lvl1pPr>
          </a:lstStyle>
          <a:p>
            <a:r>
              <a:rPr kumimoji="0" lang="en-US" dirty="0" smtClean="0"/>
              <a:t>Click to edit Master title style</a:t>
            </a:r>
            <a:endParaRPr kumimoji="0" lang="en-US" dirty="0"/>
          </a:p>
        </p:txBody>
      </p:sp>
      <p:sp>
        <p:nvSpPr>
          <p:cNvPr id="11" name="Content Placeholder 10"/>
          <p:cNvSpPr>
            <a:spLocks noGrp="1"/>
          </p:cNvSpPr>
          <p:nvPr>
            <p:ph sz="quarter" idx="2"/>
          </p:nvPr>
        </p:nvSpPr>
        <p:spPr>
          <a:xfrm>
            <a:off x="609600" y="2438400"/>
            <a:ext cx="3886200" cy="35814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800600" y="2438400"/>
            <a:ext cx="3886200" cy="35814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4" name="Footer Placeholder 13"/>
          <p:cNvSpPr>
            <a:spLocks noGrp="1"/>
          </p:cNvSpPr>
          <p:nvPr>
            <p:ph type="ftr" sz="quarter" idx="17"/>
          </p:nvPr>
        </p:nvSpPr>
        <p:spPr>
          <a:xfrm>
            <a:off x="1371600" y="6400800"/>
            <a:ext cx="5421083" cy="365125"/>
          </a:xfrm>
          <a:prstGeom prst="rect">
            <a:avLst/>
          </a:prstGeom>
        </p:spPr>
        <p:txBody>
          <a:bodyPr rtlCol="0"/>
          <a:lstStyle/>
          <a:p>
            <a:endParaRPr lang="en-US"/>
          </a:p>
        </p:txBody>
      </p:sp>
      <p:sp>
        <p:nvSpPr>
          <p:cNvPr id="16" name="Text Placeholder 15"/>
          <p:cNvSpPr>
            <a:spLocks noGrp="1"/>
          </p:cNvSpPr>
          <p:nvPr>
            <p:ph type="body" sz="quarter" idx="1"/>
          </p:nvPr>
        </p:nvSpPr>
        <p:spPr>
          <a:xfrm>
            <a:off x="609600" y="1752600"/>
            <a:ext cx="3886200" cy="64008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511886"/>
          </a:xfrm>
          <a:prstGeom prst="rect">
            <a:avLst/>
          </a:prstGeom>
        </p:spPr>
        <p:txBody>
          <a:bodyPr/>
          <a:lstStyle>
            <a:lvl1pPr>
              <a:defRPr sz="2800"/>
            </a:lvl1p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827317" y="6400800"/>
            <a:ext cx="542108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BF83712B-ABC8-49E7-839E-C6F354B42203}"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371600" y="6400800"/>
            <a:ext cx="5421083" cy="365125"/>
          </a:xfrm>
          <a:prstGeom prst="rect">
            <a:avLst/>
          </a:prstGeom>
        </p:spPr>
        <p:txBody>
          <a:bodyPr/>
          <a:lstStyle/>
          <a:p>
            <a:endParaRPr lang="en-US"/>
          </a:p>
        </p:txBody>
      </p:sp>
      <p:sp>
        <p:nvSpPr>
          <p:cNvPr id="3" name="Text Placeholder 2"/>
          <p:cNvSpPr>
            <a:spLocks noGrp="1"/>
          </p:cNvSpPr>
          <p:nvPr>
            <p:ph type="body" idx="2"/>
          </p:nvPr>
        </p:nvSpPr>
        <p:spPr>
          <a:xfrm>
            <a:off x="609600" y="1752600"/>
            <a:ext cx="1600200" cy="43434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990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14" cstate="print">
            <a:alphaModFix/>
            <a:extLst>
              <a:ext uri="{28A0092B-C50C-407E-A947-70E740481C1C}">
                <a14:useLocalDpi xmlns:a14="http://schemas.microsoft.com/office/drawing/2010/main" xmlns=""/>
              </a:ext>
            </a:extLst>
          </a:blip>
          <a:stretch>
            <a:fillRect/>
          </a:stretch>
        </p:blipFill>
        <p:spPr>
          <a:xfrm>
            <a:off x="36684" y="6280642"/>
            <a:ext cx="1743529" cy="577358"/>
          </a:xfrm>
          <a:prstGeom prst="rect">
            <a:avLst/>
          </a:prstGeom>
        </p:spPr>
      </p:pic>
      <p:sp>
        <p:nvSpPr>
          <p:cNvPr id="10" name="Rectangle 7"/>
          <p:cNvSpPr/>
          <p:nvPr userDrawn="1"/>
        </p:nvSpPr>
        <p:spPr>
          <a:xfrm>
            <a:off x="0" y="990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‹Nº›</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88"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609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609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3" cstate="print">
            <a:alphaModFix/>
            <a:extLst>
              <a:ext uri="{28A0092B-C50C-407E-A947-70E740481C1C}">
                <a14:useLocalDpi xmlns:a14="http://schemas.microsoft.com/office/drawing/2010/main" xmlns=""/>
              </a:ext>
            </a:extLst>
          </a:blip>
          <a:stretch>
            <a:fillRect/>
          </a:stretch>
        </p:blipFill>
        <p:spPr>
          <a:xfrm>
            <a:off x="36684" y="6280642"/>
            <a:ext cx="1743529" cy="577358"/>
          </a:xfrm>
          <a:prstGeom prst="rect">
            <a:avLst/>
          </a:prstGeom>
        </p:spPr>
      </p:pic>
      <p:sp>
        <p:nvSpPr>
          <p:cNvPr id="15" name="Content Placeholder 7"/>
          <p:cNvSpPr txBox="1">
            <a:spLocks/>
          </p:cNvSpPr>
          <p:nvPr userDrawn="1"/>
        </p:nvSpPr>
        <p:spPr>
          <a:xfrm>
            <a:off x="533400" y="1066800"/>
            <a:ext cx="8153400" cy="525780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smtClean="0">
                <a:latin typeface="Century Gothic" pitchFamily="34" charset="0"/>
              </a:rPr>
              <a:t>Click to edit Master text styles</a:t>
            </a:r>
          </a:p>
          <a:p>
            <a:pPr lvl="1"/>
            <a:r>
              <a:rPr lang="en-US" dirty="0" smtClean="0">
                <a:latin typeface="Century Gothic" pitchFamily="34" charset="0"/>
              </a:rPr>
              <a:t>Second level</a:t>
            </a:r>
          </a:p>
          <a:p>
            <a:pPr lvl="2"/>
            <a:r>
              <a:rPr lang="en-US" dirty="0" smtClean="0">
                <a:latin typeface="Century Gothic" pitchFamily="34" charset="0"/>
              </a:rPr>
              <a:t>Third level</a:t>
            </a:r>
          </a:p>
          <a:p>
            <a:pPr lvl="3"/>
            <a:r>
              <a:rPr lang="en-US" dirty="0" smtClean="0">
                <a:latin typeface="Century Gothic" pitchFamily="34" charset="0"/>
              </a:rPr>
              <a:t>Fourth level</a:t>
            </a:r>
          </a:p>
          <a:p>
            <a:pPr lvl="4"/>
            <a:r>
              <a:rPr lang="en-US" dirty="0" smtClean="0">
                <a:latin typeface="Century Gothic" pitchFamily="34" charset="0"/>
              </a:rPr>
              <a:t>Fifth level</a:t>
            </a:r>
            <a:endParaRPr lang="en-US" dirty="0">
              <a:latin typeface="Century Gothic" pitchFamily="34" charset="0"/>
            </a:endParaRPr>
          </a:p>
        </p:txBody>
      </p:sp>
      <p:sp>
        <p:nvSpPr>
          <p:cNvPr id="19" name="Title 1"/>
          <p:cNvSpPr txBox="1">
            <a:spLocks/>
          </p:cNvSpPr>
          <p:nvPr userDrawn="1"/>
        </p:nvSpPr>
        <p:spPr>
          <a:xfrm>
            <a:off x="457200" y="0"/>
            <a:ext cx="8153400" cy="615698"/>
          </a:xfrm>
          <a:prstGeom prst="rect">
            <a:avLst/>
          </a:prstGeom>
        </p:spPr>
        <p:txBody>
          <a:bodyPr>
            <a:normAutofit/>
          </a:bodyPr>
          <a:lstStyle>
            <a:lvl1pPr algn="l" rtl="0" eaLnBrk="1" latinLnBrk="0" hangingPunct="1">
              <a:spcBef>
                <a:spcPct val="0"/>
              </a:spcBef>
              <a:buNone/>
              <a:defRPr kumimoji="0" sz="2400" kern="1200">
                <a:solidFill>
                  <a:schemeClr val="tx2"/>
                </a:solidFill>
                <a:latin typeface="+mj-lt"/>
                <a:ea typeface="+mj-ea"/>
                <a:cs typeface="+mj-cs"/>
              </a:defRPr>
            </a:lvl1pPr>
          </a:lstStyle>
          <a:p>
            <a:r>
              <a:rPr lang="en-US" sz="2800" dirty="0" smtClean="0">
                <a:latin typeface="Century Gothic" pitchFamily="34" charset="0"/>
              </a:rPr>
              <a:t>Click to edit Master title style</a:t>
            </a:r>
            <a:endParaRPr lang="en-US" sz="2800" dirty="0">
              <a:latin typeface="Century Gothic" pitchFamily="34" charset="0"/>
            </a:endParaRPr>
          </a:p>
        </p:txBody>
      </p:sp>
    </p:spTree>
    <p:extLst>
      <p:ext uri="{BB962C8B-B14F-4D97-AF65-F5344CB8AC3E}">
        <p14:creationId xmlns:p14="http://schemas.microsoft.com/office/powerpoint/2010/main" xmlns="" val="3428240798"/>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12.xml"/><Relationship Id="rId7" Type="http://schemas.openxmlformats.org/officeDocument/2006/relationships/diagramColors" Target="../diagrams/colors9.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diagramQuickStyle" Target="../diagrams/quickStyle9.xml"/><Relationship Id="rId5" Type="http://schemas.openxmlformats.org/officeDocument/2006/relationships/diagramLayout" Target="../diagrams/layout9.xml"/><Relationship Id="rId10" Type="http://schemas.openxmlformats.org/officeDocument/2006/relationships/oleObject" Target="../embeddings/oleObject2.bin"/><Relationship Id="rId4" Type="http://schemas.openxmlformats.org/officeDocument/2006/relationships/diagramData" Target="../diagrams/data9.xml"/><Relationship Id="rId9"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22.xml"/><Relationship Id="rId3" Type="http://schemas.openxmlformats.org/officeDocument/2006/relationships/diagramData" Target="../diagrams/data21.xml"/><Relationship Id="rId7" Type="http://schemas.microsoft.com/office/2007/relationships/diagramDrawing" Target="../diagrams/drawing21.xml"/><Relationship Id="rId12" Type="http://schemas.microsoft.com/office/2007/relationships/diagramDrawing" Target="../diagrams/drawing2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1.xml"/><Relationship Id="rId11" Type="http://schemas.openxmlformats.org/officeDocument/2006/relationships/diagramColors" Target="../diagrams/colors22.xml"/><Relationship Id="rId5" Type="http://schemas.openxmlformats.org/officeDocument/2006/relationships/diagramQuickStyle" Target="../diagrams/quickStyle21.xml"/><Relationship Id="rId10" Type="http://schemas.openxmlformats.org/officeDocument/2006/relationships/diagramQuickStyle" Target="../diagrams/quickStyle22.xml"/><Relationship Id="rId4" Type="http://schemas.openxmlformats.org/officeDocument/2006/relationships/diagramLayout" Target="../diagrams/layout21.xml"/><Relationship Id="rId9" Type="http://schemas.openxmlformats.org/officeDocument/2006/relationships/diagramLayout" Target="../diagrams/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153400" cy="5334000"/>
          </a:xfrm>
        </p:spPr>
        <p:txBody>
          <a:bodyPr/>
          <a:lstStyle/>
          <a:p>
            <a:r>
              <a:rPr lang="en-US" b="1" dirty="0" smtClean="0">
                <a:solidFill>
                  <a:schemeClr val="tx1"/>
                </a:solidFill>
                <a:latin typeface="Century Gothic"/>
                <a:cs typeface="Century Gothic"/>
              </a:rPr>
              <a:t>Topic 2:	firms and profit maximization</a:t>
            </a:r>
            <a:r>
              <a:rPr lang="en-US" b="1" dirty="0" smtClean="0">
                <a:solidFill>
                  <a:schemeClr val="tx1"/>
                </a:solidFill>
              </a:rPr>
              <a:t/>
            </a:r>
            <a:br>
              <a:rPr lang="en-US" b="1" dirty="0" smtClean="0">
                <a:solidFill>
                  <a:schemeClr val="tx1"/>
                </a:solidFill>
              </a:rPr>
            </a:br>
            <a:r>
              <a:rPr lang="en-US" dirty="0" smtClean="0"/>
              <a:t/>
            </a:r>
            <a:br>
              <a:rPr lang="en-US" dirty="0" smtClean="0"/>
            </a:br>
            <a:endParaRPr lang="en-US" dirty="0"/>
          </a:p>
        </p:txBody>
      </p:sp>
      <p:sp>
        <p:nvSpPr>
          <p:cNvPr id="3" name="Subtitle 2"/>
          <p:cNvSpPr>
            <a:spLocks noGrp="1"/>
          </p:cNvSpPr>
          <p:nvPr>
            <p:ph type="subTitle" idx="1"/>
          </p:nvPr>
        </p:nvSpPr>
        <p:spPr>
          <a:xfrm>
            <a:off x="2362200" y="6019800"/>
            <a:ext cx="6858000" cy="838200"/>
          </a:xfrm>
        </p:spPr>
        <p:txBody>
          <a:bodyPr>
            <a:normAutofit/>
          </a:bodyPr>
          <a:lstStyle/>
          <a:p>
            <a:r>
              <a:rPr lang="en-US" sz="2000" dirty="0" smtClean="0">
                <a:latin typeface="Century Gothic"/>
                <a:cs typeface="Century Gothic"/>
              </a:rPr>
              <a:t>Topic 2	| Part 2		28 February 2013</a:t>
            </a:r>
            <a:endParaRPr lang="en-US" sz="2000" dirty="0">
              <a:latin typeface="Century Gothic"/>
              <a:cs typeface="Century Gothic"/>
            </a:endParaRPr>
          </a:p>
        </p:txBody>
      </p:sp>
      <p:sp>
        <p:nvSpPr>
          <p:cNvPr id="4" name="TextBox 3"/>
          <p:cNvSpPr txBox="1"/>
          <p:nvPr/>
        </p:nvSpPr>
        <p:spPr>
          <a:xfrm>
            <a:off x="228600" y="6324600"/>
            <a:ext cx="1447800" cy="369332"/>
          </a:xfrm>
          <a:prstGeom prst="rect">
            <a:avLst/>
          </a:prstGeom>
          <a:noFill/>
        </p:spPr>
        <p:txBody>
          <a:bodyPr wrap="square" rtlCol="0">
            <a:spAutoFit/>
          </a:bodyPr>
          <a:lstStyle/>
          <a:p>
            <a:r>
              <a:rPr lang="en-US" dirty="0" smtClean="0"/>
              <a:t>Date</a:t>
            </a:r>
            <a:endParaRPr lang="en-US" dirty="0"/>
          </a:p>
        </p:txBody>
      </p:sp>
      <p:pic>
        <p:nvPicPr>
          <p:cNvPr id="9" name="Picture 8" descr="Screen Shot 2012-11-06 at 5.07.14 PM.png"/>
          <p:cNvPicPr>
            <a:picLocks noChangeAspect="1"/>
          </p:cNvPicPr>
          <p:nvPr/>
        </p:nvPicPr>
        <p:blipFill>
          <a:blip r:embed="rId3" cstate="print">
            <a:alphaModFix/>
            <a:extLst>
              <a:ext uri="{28A0092B-C50C-407E-A947-70E740481C1C}">
                <a14:useLocalDpi xmlns:a14="http://schemas.microsoft.com/office/drawing/2010/main" xmlns=""/>
              </a:ext>
            </a:extLst>
          </a:blip>
          <a:stretch>
            <a:fillRect/>
          </a:stretch>
        </p:blipFill>
        <p:spPr>
          <a:xfrm>
            <a:off x="228600" y="6096000"/>
            <a:ext cx="1828800" cy="577358"/>
          </a:xfrm>
          <a:prstGeom prst="rect">
            <a:avLst/>
          </a:prstGeom>
        </p:spPr>
      </p:pic>
      <p:sp>
        <p:nvSpPr>
          <p:cNvPr id="7" name="Title 1"/>
          <p:cNvSpPr txBox="1">
            <a:spLocks/>
          </p:cNvSpPr>
          <p:nvPr/>
        </p:nvSpPr>
        <p:spPr>
          <a:xfrm>
            <a:off x="65976" y="2157319"/>
            <a:ext cx="8915400" cy="877824"/>
          </a:xfrm>
          <a:prstGeom prst="rect">
            <a:avLst/>
          </a:prstGeom>
          <a:solidFill>
            <a:srgbClr val="54790F"/>
          </a:solidFill>
        </p:spPr>
        <p:txBody>
          <a:bodyPr anchor="b">
            <a:normAutofit/>
          </a:bodyPr>
          <a:lstStyle>
            <a:lvl1pPr algn="l" rtl="0" eaLnBrk="1" latinLnBrk="0" hangingPunct="1">
              <a:spcBef>
                <a:spcPct val="0"/>
              </a:spcBef>
              <a:buNone/>
              <a:defRPr kumimoji="0" sz="2400" kern="1200" cap="all" baseline="0">
                <a:solidFill>
                  <a:schemeClr val="tx2"/>
                </a:solidFill>
                <a:latin typeface="+mj-lt"/>
                <a:ea typeface="+mj-ea"/>
                <a:cs typeface="+mj-cs"/>
              </a:defRPr>
            </a:lvl1pPr>
          </a:lstStyle>
          <a:p>
            <a:r>
              <a:rPr lang="en-US" dirty="0" smtClean="0"/>
              <a:t>      </a:t>
            </a:r>
            <a:r>
              <a:rPr lang="en-US" sz="3600" dirty="0">
                <a:latin typeface="Century Gothic"/>
                <a:cs typeface="Century Gothic"/>
              </a:rPr>
              <a:t>A</a:t>
            </a:r>
            <a:r>
              <a:rPr lang="en-US" sz="3600" dirty="0" smtClean="0">
                <a:latin typeface="Century Gothic"/>
                <a:cs typeface="Century Gothic"/>
              </a:rPr>
              <a:t>ntitrust Economics 2013</a:t>
            </a:r>
            <a:endParaRPr lang="en-US" sz="3600" dirty="0">
              <a:latin typeface="Century Gothic"/>
              <a:cs typeface="Century Gothic"/>
            </a:endParaRPr>
          </a:p>
        </p:txBody>
      </p:sp>
      <p:sp>
        <p:nvSpPr>
          <p:cNvPr id="8" name="TextBox 9"/>
          <p:cNvSpPr txBox="1"/>
          <p:nvPr/>
        </p:nvSpPr>
        <p:spPr>
          <a:xfrm rot="10800000" flipV="1">
            <a:off x="685800" y="3151316"/>
            <a:ext cx="3810000" cy="1107996"/>
          </a:xfrm>
          <a:prstGeom prst="rect">
            <a:avLst/>
          </a:prstGeom>
          <a:noFill/>
        </p:spPr>
        <p:txBody>
          <a:bodyPr wrap="square" rtlCol="0">
            <a:spAutoFit/>
          </a:bodyPr>
          <a:lstStyle/>
          <a:p>
            <a:r>
              <a:rPr lang="en-US" dirty="0" smtClean="0">
                <a:latin typeface="Century Gothic"/>
                <a:cs typeface="Century Gothic"/>
              </a:rPr>
              <a:t>David S. Evans</a:t>
            </a:r>
          </a:p>
          <a:p>
            <a:r>
              <a:rPr lang="en-US" sz="1200" dirty="0" smtClean="0">
                <a:latin typeface="Century Gothic"/>
                <a:cs typeface="Century Gothic"/>
              </a:rPr>
              <a:t>University of Chicago, Global Economics Group</a:t>
            </a:r>
            <a:r>
              <a:rPr lang="en-US" dirty="0" smtClean="0">
                <a:latin typeface="Century Gothic"/>
                <a:cs typeface="Century Gothic"/>
              </a:rPr>
              <a:t>					</a:t>
            </a:r>
            <a:endParaRPr lang="en-US" dirty="0">
              <a:latin typeface="Century Gothic"/>
              <a:cs typeface="Century Gothic"/>
            </a:endParaRPr>
          </a:p>
        </p:txBody>
      </p:sp>
      <p:sp>
        <p:nvSpPr>
          <p:cNvPr id="10" name="TextBox 10"/>
          <p:cNvSpPr txBox="1"/>
          <p:nvPr/>
        </p:nvSpPr>
        <p:spPr>
          <a:xfrm rot="10800000" flipV="1">
            <a:off x="4800600" y="3200400"/>
            <a:ext cx="3962400" cy="861774"/>
          </a:xfrm>
          <a:prstGeom prst="rect">
            <a:avLst/>
          </a:prstGeom>
          <a:noFill/>
        </p:spPr>
        <p:txBody>
          <a:bodyPr wrap="square" rtlCol="0">
            <a:spAutoFit/>
          </a:bodyPr>
          <a:lstStyle/>
          <a:p>
            <a:r>
              <a:rPr lang="en-US" dirty="0" smtClean="0">
                <a:latin typeface="Century Gothic"/>
                <a:cs typeface="Century Gothic"/>
              </a:rPr>
              <a:t>Elisa Mariscal</a:t>
            </a:r>
          </a:p>
          <a:p>
            <a:r>
              <a:rPr lang="en-US" sz="1200" dirty="0" smtClean="0">
                <a:latin typeface="Century Gothic"/>
                <a:cs typeface="Century Gothic"/>
              </a:rPr>
              <a:t>CIDE, ITAM, CPI</a:t>
            </a:r>
          </a:p>
          <a:p>
            <a:r>
              <a:rPr lang="en-US" dirty="0" smtClean="0">
                <a:latin typeface="Century Gothic"/>
                <a:cs typeface="Century Gothic"/>
              </a:rPr>
              <a:t>			</a:t>
            </a:r>
            <a:endParaRPr lang="en-US" dirty="0">
              <a:latin typeface="Century Gothic"/>
              <a:cs typeface="Century Gothic"/>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pPr lvl="0"/>
            <a:r>
              <a:rPr lang="en-US" smtClean="0"/>
              <a:t>When should you give up?</a:t>
            </a:r>
            <a:endParaRPr lang="en-US"/>
          </a:p>
        </p:txBody>
      </p:sp>
      <p:sp>
        <p:nvSpPr>
          <p:cNvPr id="20" name="Line 18"/>
          <p:cNvSpPr>
            <a:spLocks noChangeShapeType="1"/>
          </p:cNvSpPr>
          <p:nvPr/>
        </p:nvSpPr>
        <p:spPr bwMode="auto">
          <a:xfrm flipH="1">
            <a:off x="4343400" y="32004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1" name="Text Box 19"/>
          <p:cNvSpPr txBox="1">
            <a:spLocks noChangeArrowheads="1"/>
          </p:cNvSpPr>
          <p:nvPr/>
        </p:nvSpPr>
        <p:spPr bwMode="auto">
          <a:xfrm>
            <a:off x="4953000" y="3048000"/>
            <a:ext cx="1752600" cy="276999"/>
          </a:xfrm>
          <a:prstGeom prst="rect">
            <a:avLst/>
          </a:prstGeom>
          <a:noFill/>
          <a:ln w="9525">
            <a:noFill/>
            <a:miter lim="800000"/>
            <a:headEnd/>
            <a:tailEnd/>
          </a:ln>
          <a:effectLst/>
        </p:spPr>
        <p:txBody>
          <a:bodyPr>
            <a:spAutoFit/>
          </a:bodyPr>
          <a:lstStyle/>
          <a:p>
            <a:pPr>
              <a:spcBef>
                <a:spcPct val="50000"/>
              </a:spcBef>
            </a:pPr>
            <a:r>
              <a:rPr lang="en-US" sz="1200" b="1" dirty="0">
                <a:latin typeface="Century Gothic" pitchFamily="34" charset="0"/>
              </a:rPr>
              <a:t>Marginal Cost</a:t>
            </a:r>
          </a:p>
        </p:txBody>
      </p:sp>
      <p:graphicFrame>
        <p:nvGraphicFramePr>
          <p:cNvPr id="16" name="Diagram 7"/>
          <p:cNvGraphicFramePr/>
          <p:nvPr>
            <p:extLst>
              <p:ext uri="{D42A27DB-BD31-4B8C-83A1-F6EECF244321}">
                <p14:modId xmlns:p14="http://schemas.microsoft.com/office/powerpoint/2010/main" xmlns="" val="3899306158"/>
              </p:ext>
            </p:extLst>
          </p:nvPr>
        </p:nvGraphicFramePr>
        <p:xfrm>
          <a:off x="304800" y="1219200"/>
          <a:ext cx="8458200" cy="236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7" name="16 Grupo"/>
          <p:cNvGrpSpPr/>
          <p:nvPr/>
        </p:nvGrpSpPr>
        <p:grpSpPr>
          <a:xfrm>
            <a:off x="1524000" y="3657600"/>
            <a:ext cx="5410200" cy="2971800"/>
            <a:chOff x="1371600" y="3519488"/>
            <a:chExt cx="5410200" cy="2971800"/>
          </a:xfrm>
        </p:grpSpPr>
        <p:sp>
          <p:nvSpPr>
            <p:cNvPr id="26" name="Line 4"/>
            <p:cNvSpPr>
              <a:spLocks noChangeShapeType="1"/>
            </p:cNvSpPr>
            <p:nvPr/>
          </p:nvSpPr>
          <p:spPr bwMode="auto">
            <a:xfrm>
              <a:off x="2057400" y="3519488"/>
              <a:ext cx="0" cy="2971800"/>
            </a:xfrm>
            <a:prstGeom prst="line">
              <a:avLst/>
            </a:prstGeom>
            <a:noFill/>
            <a:ln w="12700">
              <a:solidFill>
                <a:schemeClr val="tx1"/>
              </a:solidFill>
              <a:round/>
              <a:headEnd/>
              <a:tailEnd/>
            </a:ln>
            <a:effectLst/>
          </p:spPr>
          <p:txBody>
            <a:bodyPr/>
            <a:lstStyle/>
            <a:p>
              <a:endParaRPr lang="es-AR"/>
            </a:p>
          </p:txBody>
        </p:sp>
        <p:sp>
          <p:nvSpPr>
            <p:cNvPr id="27" name="Line 5"/>
            <p:cNvSpPr>
              <a:spLocks noChangeShapeType="1"/>
            </p:cNvSpPr>
            <p:nvPr/>
          </p:nvSpPr>
          <p:spPr bwMode="auto">
            <a:xfrm>
              <a:off x="2057400" y="6491288"/>
              <a:ext cx="4724400" cy="0"/>
            </a:xfrm>
            <a:prstGeom prst="line">
              <a:avLst/>
            </a:prstGeom>
            <a:noFill/>
            <a:ln w="12700">
              <a:solidFill>
                <a:schemeClr val="tx1"/>
              </a:solidFill>
              <a:round/>
              <a:headEnd/>
              <a:tailEnd/>
            </a:ln>
            <a:effectLst/>
          </p:spPr>
          <p:txBody>
            <a:bodyPr/>
            <a:lstStyle/>
            <a:p>
              <a:endParaRPr lang="es-AR"/>
            </a:p>
          </p:txBody>
        </p:sp>
        <p:sp>
          <p:nvSpPr>
            <p:cNvPr id="28" name="Freeform 6"/>
            <p:cNvSpPr>
              <a:spLocks/>
            </p:cNvSpPr>
            <p:nvPr/>
          </p:nvSpPr>
          <p:spPr bwMode="auto">
            <a:xfrm>
              <a:off x="2971800" y="3748088"/>
              <a:ext cx="1752600" cy="2527300"/>
            </a:xfrm>
            <a:custGeom>
              <a:avLst/>
              <a:gdLst/>
              <a:ahLst/>
              <a:cxnLst>
                <a:cxn ang="0">
                  <a:pos x="0" y="912"/>
                </a:cxn>
                <a:cxn ang="0">
                  <a:pos x="432" y="1440"/>
                </a:cxn>
                <a:cxn ang="0">
                  <a:pos x="1104" y="0"/>
                </a:cxn>
              </a:cxnLst>
              <a:rect l="0" t="0" r="r" b="b"/>
              <a:pathLst>
                <a:path w="1104" h="1592">
                  <a:moveTo>
                    <a:pt x="0" y="912"/>
                  </a:moveTo>
                  <a:cubicBezTo>
                    <a:pt x="124" y="1252"/>
                    <a:pt x="248" y="1592"/>
                    <a:pt x="432" y="1440"/>
                  </a:cubicBezTo>
                  <a:cubicBezTo>
                    <a:pt x="616" y="1288"/>
                    <a:pt x="992" y="240"/>
                    <a:pt x="1104" y="0"/>
                  </a:cubicBezTo>
                </a:path>
              </a:pathLst>
            </a:custGeom>
            <a:noFill/>
            <a:ln w="34925" cmpd="sng">
              <a:solidFill>
                <a:schemeClr val="accent6">
                  <a:lumMod val="75000"/>
                </a:schemeClr>
              </a:solidFill>
              <a:round/>
              <a:headEnd/>
              <a:tailEnd/>
            </a:ln>
            <a:effectLst/>
          </p:spPr>
          <p:txBody>
            <a:bodyPr/>
            <a:lstStyle/>
            <a:p>
              <a:endParaRPr lang="es-AR"/>
            </a:p>
          </p:txBody>
        </p:sp>
        <p:sp>
          <p:nvSpPr>
            <p:cNvPr id="29" name="Freeform 7"/>
            <p:cNvSpPr>
              <a:spLocks/>
            </p:cNvSpPr>
            <p:nvPr/>
          </p:nvSpPr>
          <p:spPr bwMode="auto">
            <a:xfrm>
              <a:off x="2743200" y="3976688"/>
              <a:ext cx="2971800" cy="1079500"/>
            </a:xfrm>
            <a:custGeom>
              <a:avLst/>
              <a:gdLst/>
              <a:ahLst/>
              <a:cxnLst>
                <a:cxn ang="0">
                  <a:pos x="0" y="48"/>
                </a:cxn>
                <a:cxn ang="0">
                  <a:pos x="720" y="672"/>
                </a:cxn>
                <a:cxn ang="0">
                  <a:pos x="1488" y="0"/>
                </a:cxn>
              </a:cxnLst>
              <a:rect l="0" t="0" r="r" b="b"/>
              <a:pathLst>
                <a:path w="1488" h="680">
                  <a:moveTo>
                    <a:pt x="0" y="48"/>
                  </a:moveTo>
                  <a:cubicBezTo>
                    <a:pt x="236" y="364"/>
                    <a:pt x="472" y="680"/>
                    <a:pt x="720" y="672"/>
                  </a:cubicBezTo>
                  <a:cubicBezTo>
                    <a:pt x="968" y="664"/>
                    <a:pt x="1228" y="332"/>
                    <a:pt x="1488" y="0"/>
                  </a:cubicBezTo>
                </a:path>
              </a:pathLst>
            </a:custGeom>
            <a:noFill/>
            <a:ln w="34925">
              <a:solidFill>
                <a:schemeClr val="accent3">
                  <a:lumMod val="50000"/>
                </a:schemeClr>
              </a:solidFill>
              <a:round/>
              <a:headEnd/>
              <a:tailEnd/>
            </a:ln>
            <a:effectLst/>
          </p:spPr>
          <p:txBody>
            <a:bodyPr/>
            <a:lstStyle/>
            <a:p>
              <a:endParaRPr lang="es-AR"/>
            </a:p>
          </p:txBody>
        </p:sp>
        <p:sp>
          <p:nvSpPr>
            <p:cNvPr id="30" name="Freeform 8"/>
            <p:cNvSpPr>
              <a:spLocks/>
            </p:cNvSpPr>
            <p:nvPr/>
          </p:nvSpPr>
          <p:spPr bwMode="auto">
            <a:xfrm>
              <a:off x="2667000" y="4330700"/>
              <a:ext cx="3124200" cy="1231900"/>
            </a:xfrm>
            <a:custGeom>
              <a:avLst/>
              <a:gdLst/>
              <a:ahLst/>
              <a:cxnLst>
                <a:cxn ang="0">
                  <a:pos x="0" y="0"/>
                </a:cxn>
                <a:cxn ang="0">
                  <a:pos x="624" y="768"/>
                </a:cxn>
                <a:cxn ang="0">
                  <a:pos x="1488" y="48"/>
                </a:cxn>
              </a:cxnLst>
              <a:rect l="0" t="0" r="r" b="b"/>
              <a:pathLst>
                <a:path w="1488" h="776">
                  <a:moveTo>
                    <a:pt x="0" y="0"/>
                  </a:moveTo>
                  <a:cubicBezTo>
                    <a:pt x="188" y="380"/>
                    <a:pt x="376" y="760"/>
                    <a:pt x="624" y="768"/>
                  </a:cubicBezTo>
                  <a:cubicBezTo>
                    <a:pt x="872" y="776"/>
                    <a:pt x="1180" y="412"/>
                    <a:pt x="1488" y="48"/>
                  </a:cubicBezTo>
                </a:path>
              </a:pathLst>
            </a:custGeom>
            <a:noFill/>
            <a:ln w="34925">
              <a:solidFill>
                <a:schemeClr val="bg2">
                  <a:lumMod val="25000"/>
                </a:schemeClr>
              </a:solidFill>
              <a:round/>
              <a:headEnd/>
              <a:tailEnd/>
            </a:ln>
            <a:effectLst/>
          </p:spPr>
          <p:txBody>
            <a:bodyPr/>
            <a:lstStyle/>
            <a:p>
              <a:endParaRPr lang="es-AR"/>
            </a:p>
          </p:txBody>
        </p:sp>
        <p:sp>
          <p:nvSpPr>
            <p:cNvPr id="31" name="Text Box 9"/>
            <p:cNvSpPr txBox="1">
              <a:spLocks noChangeArrowheads="1"/>
            </p:cNvSpPr>
            <p:nvPr/>
          </p:nvSpPr>
          <p:spPr bwMode="auto">
            <a:xfrm>
              <a:off x="4648200" y="35956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MC</a:t>
              </a:r>
            </a:p>
          </p:txBody>
        </p:sp>
        <p:sp>
          <p:nvSpPr>
            <p:cNvPr id="32" name="Text Box 10"/>
            <p:cNvSpPr txBox="1">
              <a:spLocks noChangeArrowheads="1"/>
            </p:cNvSpPr>
            <p:nvPr/>
          </p:nvSpPr>
          <p:spPr bwMode="auto">
            <a:xfrm>
              <a:off x="5638800" y="3686175"/>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ATC</a:t>
              </a:r>
            </a:p>
          </p:txBody>
        </p:sp>
        <p:sp>
          <p:nvSpPr>
            <p:cNvPr id="33" name="Text Box 11"/>
            <p:cNvSpPr txBox="1">
              <a:spLocks noChangeArrowheads="1"/>
            </p:cNvSpPr>
            <p:nvPr/>
          </p:nvSpPr>
          <p:spPr bwMode="auto">
            <a:xfrm>
              <a:off x="5867400" y="40528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AVC</a:t>
              </a:r>
            </a:p>
          </p:txBody>
        </p:sp>
        <p:sp>
          <p:nvSpPr>
            <p:cNvPr id="34" name="Text Box 12"/>
            <p:cNvSpPr txBox="1">
              <a:spLocks noChangeArrowheads="1"/>
            </p:cNvSpPr>
            <p:nvPr/>
          </p:nvSpPr>
          <p:spPr bwMode="auto">
            <a:xfrm>
              <a:off x="1371600" y="35194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Costs</a:t>
              </a:r>
            </a:p>
          </p:txBody>
        </p:sp>
        <p:sp>
          <p:nvSpPr>
            <p:cNvPr id="35" name="Text Box 16"/>
            <p:cNvSpPr txBox="1">
              <a:spLocks noChangeArrowheads="1"/>
            </p:cNvSpPr>
            <p:nvPr/>
          </p:nvSpPr>
          <p:spPr bwMode="auto">
            <a:xfrm>
              <a:off x="1676400" y="5334000"/>
              <a:ext cx="4572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P</a:t>
              </a:r>
              <a:r>
                <a:rPr lang="en-GB" sz="1400" baseline="-25000" dirty="0">
                  <a:latin typeface="Century Gothic" pitchFamily="34" charset="0"/>
                </a:rPr>
                <a:t>3</a:t>
              </a:r>
              <a:endParaRPr lang="en-GB" sz="1400" dirty="0">
                <a:latin typeface="Century Gothic" pitchFamily="34" charset="0"/>
              </a:endParaRPr>
            </a:p>
          </p:txBody>
        </p:sp>
        <p:sp>
          <p:nvSpPr>
            <p:cNvPr id="36" name="Text Box 17"/>
            <p:cNvSpPr txBox="1">
              <a:spLocks noChangeArrowheads="1"/>
            </p:cNvSpPr>
            <p:nvPr/>
          </p:nvSpPr>
          <p:spPr bwMode="auto">
            <a:xfrm>
              <a:off x="1676400" y="4800600"/>
              <a:ext cx="4572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P</a:t>
              </a:r>
              <a:r>
                <a:rPr lang="en-GB" sz="1400" baseline="-25000" dirty="0">
                  <a:latin typeface="Century Gothic" pitchFamily="34" charset="0"/>
                </a:rPr>
                <a:t>2</a:t>
              </a:r>
              <a:endParaRPr lang="en-GB" sz="1400" dirty="0">
                <a:latin typeface="Century Gothic" pitchFamily="34" charset="0"/>
              </a:endParaRPr>
            </a:p>
          </p:txBody>
        </p:sp>
      </p:grpSp>
      <p:sp>
        <p:nvSpPr>
          <p:cNvPr id="37" name="Line 14"/>
          <p:cNvSpPr>
            <a:spLocks noChangeShapeType="1"/>
          </p:cNvSpPr>
          <p:nvPr/>
        </p:nvSpPr>
        <p:spPr bwMode="auto">
          <a:xfrm flipH="1">
            <a:off x="2209800" y="5181600"/>
            <a:ext cx="2133600" cy="0"/>
          </a:xfrm>
          <a:prstGeom prst="line">
            <a:avLst/>
          </a:prstGeom>
          <a:noFill/>
          <a:ln w="9525">
            <a:solidFill>
              <a:schemeClr val="tx1"/>
            </a:solidFill>
            <a:prstDash val="sysDot"/>
            <a:round/>
            <a:headEnd/>
            <a:tailEnd/>
          </a:ln>
          <a:effectLst/>
        </p:spPr>
        <p:txBody>
          <a:bodyPr/>
          <a:lstStyle/>
          <a:p>
            <a:endParaRPr lang="es-AR"/>
          </a:p>
        </p:txBody>
      </p:sp>
      <p:sp>
        <p:nvSpPr>
          <p:cNvPr id="38" name="Line 15"/>
          <p:cNvSpPr>
            <a:spLocks noChangeShapeType="1"/>
          </p:cNvSpPr>
          <p:nvPr/>
        </p:nvSpPr>
        <p:spPr bwMode="auto">
          <a:xfrm flipH="1">
            <a:off x="2209800" y="5715000"/>
            <a:ext cx="1905000" cy="0"/>
          </a:xfrm>
          <a:prstGeom prst="line">
            <a:avLst/>
          </a:prstGeom>
          <a:noFill/>
          <a:ln w="9525">
            <a:solidFill>
              <a:schemeClr val="tx1"/>
            </a:solidFill>
            <a:prstDash val="sysDot"/>
            <a:round/>
            <a:headEnd/>
            <a:tailEnd/>
          </a:ln>
          <a:effectLst/>
        </p:spPr>
        <p:txBody>
          <a:bodyPr/>
          <a:lstStyle/>
          <a:p>
            <a:endParaRPr lang="es-AR"/>
          </a:p>
        </p:txBody>
      </p:sp>
      <p:sp>
        <p:nvSpPr>
          <p:cNvPr id="23" name="Line 14"/>
          <p:cNvSpPr>
            <a:spLocks noChangeShapeType="1"/>
          </p:cNvSpPr>
          <p:nvPr/>
        </p:nvSpPr>
        <p:spPr bwMode="auto">
          <a:xfrm flipH="1">
            <a:off x="4343400" y="5181600"/>
            <a:ext cx="0" cy="1447800"/>
          </a:xfrm>
          <a:prstGeom prst="line">
            <a:avLst/>
          </a:prstGeom>
          <a:noFill/>
          <a:ln w="9525">
            <a:solidFill>
              <a:schemeClr val="tx1"/>
            </a:solidFill>
            <a:prstDash val="sysDot"/>
            <a:round/>
            <a:headEnd/>
            <a:tailEnd/>
          </a:ln>
          <a:effectLst/>
        </p:spPr>
        <p:txBody>
          <a:bodyPr/>
          <a:lstStyle/>
          <a:p>
            <a:endParaRPr lang="es-AR"/>
          </a:p>
        </p:txBody>
      </p:sp>
      <p:sp>
        <p:nvSpPr>
          <p:cNvPr id="24" name="Line 15"/>
          <p:cNvSpPr>
            <a:spLocks noChangeShapeType="1"/>
          </p:cNvSpPr>
          <p:nvPr/>
        </p:nvSpPr>
        <p:spPr bwMode="auto">
          <a:xfrm flipH="1">
            <a:off x="4114800" y="5715000"/>
            <a:ext cx="0" cy="914400"/>
          </a:xfrm>
          <a:prstGeom prst="line">
            <a:avLst/>
          </a:prstGeom>
          <a:noFill/>
          <a:ln w="9525">
            <a:solidFill>
              <a:schemeClr val="tx1"/>
            </a:solidFill>
            <a:prstDash val="sysDot"/>
            <a:round/>
            <a:headEnd/>
            <a:tailEnd/>
          </a:ln>
          <a:effectLst/>
        </p:spPr>
        <p:txBody>
          <a:bodyPr/>
          <a:lstStyle/>
          <a:p>
            <a:endParaRPr lang="es-AR"/>
          </a:p>
        </p:txBody>
      </p:sp>
      <p:sp>
        <p:nvSpPr>
          <p:cNvPr id="25" name="Text Box 13"/>
          <p:cNvSpPr txBox="1">
            <a:spLocks noChangeArrowheads="1"/>
          </p:cNvSpPr>
          <p:nvPr/>
        </p:nvSpPr>
        <p:spPr bwMode="auto">
          <a:xfrm>
            <a:off x="6629400" y="6550223"/>
            <a:ext cx="76200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Goudy" charset="0"/>
                <a:ea typeface="ＭＳ Ｐゴシック" charset="0"/>
              </a:defRPr>
            </a:lvl1pPr>
            <a:lvl2pPr marL="742950" indent="-285750">
              <a:defRPr>
                <a:solidFill>
                  <a:schemeClr val="tx1"/>
                </a:solidFill>
                <a:latin typeface="Goudy" charset="0"/>
                <a:ea typeface="ＭＳ Ｐゴシック" charset="0"/>
              </a:defRPr>
            </a:lvl2pPr>
            <a:lvl3pPr marL="1143000" indent="-228600">
              <a:defRPr>
                <a:solidFill>
                  <a:schemeClr val="tx1"/>
                </a:solidFill>
                <a:latin typeface="Goudy" charset="0"/>
                <a:ea typeface="ＭＳ Ｐゴシック" charset="0"/>
              </a:defRPr>
            </a:lvl3pPr>
            <a:lvl4pPr marL="1600200" indent="-228600">
              <a:defRPr>
                <a:solidFill>
                  <a:schemeClr val="tx1"/>
                </a:solidFill>
                <a:latin typeface="Goudy" charset="0"/>
                <a:ea typeface="ＭＳ Ｐゴシック" charset="0"/>
              </a:defRPr>
            </a:lvl4pPr>
            <a:lvl5pPr marL="2057400" indent="-228600">
              <a:defRPr>
                <a:solidFill>
                  <a:schemeClr val="tx1"/>
                </a:solidFill>
                <a:latin typeface="Goudy" charset="0"/>
                <a:ea typeface="ＭＳ Ｐゴシック" charset="0"/>
              </a:defRPr>
            </a:lvl5pPr>
            <a:lvl6pPr marL="2514600" indent="-228600" eaLnBrk="0" fontAlgn="base" hangingPunct="0">
              <a:spcBef>
                <a:spcPct val="0"/>
              </a:spcBef>
              <a:spcAft>
                <a:spcPct val="0"/>
              </a:spcAft>
              <a:defRPr>
                <a:solidFill>
                  <a:schemeClr val="tx1"/>
                </a:solidFill>
                <a:latin typeface="Goudy" charset="0"/>
                <a:ea typeface="ＭＳ Ｐゴシック" charset="0"/>
              </a:defRPr>
            </a:lvl6pPr>
            <a:lvl7pPr marL="2971800" indent="-228600" eaLnBrk="0" fontAlgn="base" hangingPunct="0">
              <a:spcBef>
                <a:spcPct val="0"/>
              </a:spcBef>
              <a:spcAft>
                <a:spcPct val="0"/>
              </a:spcAft>
              <a:defRPr>
                <a:solidFill>
                  <a:schemeClr val="tx1"/>
                </a:solidFill>
                <a:latin typeface="Goudy" charset="0"/>
                <a:ea typeface="ＭＳ Ｐゴシック" charset="0"/>
              </a:defRPr>
            </a:lvl7pPr>
            <a:lvl8pPr marL="3429000" indent="-228600" eaLnBrk="0" fontAlgn="base" hangingPunct="0">
              <a:spcBef>
                <a:spcPct val="0"/>
              </a:spcBef>
              <a:spcAft>
                <a:spcPct val="0"/>
              </a:spcAft>
              <a:defRPr>
                <a:solidFill>
                  <a:schemeClr val="tx1"/>
                </a:solidFill>
                <a:latin typeface="Goudy" charset="0"/>
                <a:ea typeface="ＭＳ Ｐゴシック" charset="0"/>
              </a:defRPr>
            </a:lvl8pPr>
            <a:lvl9pPr marL="3886200" indent="-228600" eaLnBrk="0" fontAlgn="base" hangingPunct="0">
              <a:spcBef>
                <a:spcPct val="0"/>
              </a:spcBef>
              <a:spcAft>
                <a:spcPct val="0"/>
              </a:spcAft>
              <a:defRPr>
                <a:solidFill>
                  <a:schemeClr val="tx1"/>
                </a:solidFill>
                <a:latin typeface="Goudy" charset="0"/>
                <a:ea typeface="ＭＳ Ｐゴシック" charset="0"/>
              </a:defRPr>
            </a:lvl9pPr>
          </a:lstStyle>
          <a:p>
            <a:pPr>
              <a:spcBef>
                <a:spcPct val="50000"/>
              </a:spcBef>
            </a:pPr>
            <a:r>
              <a:rPr lang="en-GB" sz="1400" dirty="0">
                <a:latin typeface="+mn-lt"/>
              </a:rPr>
              <a:t>Q</a:t>
            </a: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94895"/>
          </a:xfrm>
        </p:spPr>
        <p:txBody>
          <a:bodyPr>
            <a:noAutofit/>
          </a:bodyPr>
          <a:lstStyle/>
          <a:p>
            <a:r>
              <a:rPr lang="en-US" dirty="0" smtClean="0">
                <a:latin typeface="Century Gothic"/>
                <a:cs typeface="Century Gothic"/>
              </a:rPr>
              <a:t>Predatory Pricing is an application</a:t>
            </a:r>
            <a:endParaRPr lang="en-US" dirty="0">
              <a:latin typeface="Century Gothic"/>
              <a:cs typeface="Century Gothic"/>
            </a:endParaRPr>
          </a:p>
        </p:txBody>
      </p:sp>
      <p:sp>
        <p:nvSpPr>
          <p:cNvPr id="20" name="Line 18"/>
          <p:cNvSpPr>
            <a:spLocks noChangeShapeType="1"/>
          </p:cNvSpPr>
          <p:nvPr/>
        </p:nvSpPr>
        <p:spPr bwMode="auto">
          <a:xfrm flipH="1">
            <a:off x="4343400" y="32004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1" name="Text Box 19"/>
          <p:cNvSpPr txBox="1">
            <a:spLocks noChangeArrowheads="1"/>
          </p:cNvSpPr>
          <p:nvPr/>
        </p:nvSpPr>
        <p:spPr bwMode="auto">
          <a:xfrm>
            <a:off x="4953000" y="3048000"/>
            <a:ext cx="1752600" cy="276999"/>
          </a:xfrm>
          <a:prstGeom prst="rect">
            <a:avLst/>
          </a:prstGeom>
          <a:noFill/>
          <a:ln w="9525">
            <a:noFill/>
            <a:miter lim="800000"/>
            <a:headEnd/>
            <a:tailEnd/>
          </a:ln>
          <a:effectLst/>
        </p:spPr>
        <p:txBody>
          <a:bodyPr>
            <a:spAutoFit/>
          </a:bodyPr>
          <a:lstStyle/>
          <a:p>
            <a:pPr>
              <a:spcBef>
                <a:spcPct val="50000"/>
              </a:spcBef>
            </a:pPr>
            <a:r>
              <a:rPr lang="en-US" sz="1200" b="1" dirty="0">
                <a:latin typeface="Century Gothic" pitchFamily="34" charset="0"/>
              </a:rPr>
              <a:t>Marginal Cost</a:t>
            </a:r>
          </a:p>
        </p:txBody>
      </p:sp>
      <p:graphicFrame>
        <p:nvGraphicFramePr>
          <p:cNvPr id="16" name="Diagram 7"/>
          <p:cNvGraphicFramePr/>
          <p:nvPr>
            <p:extLst>
              <p:ext uri="{D42A27DB-BD31-4B8C-83A1-F6EECF244321}">
                <p14:modId xmlns:p14="http://schemas.microsoft.com/office/powerpoint/2010/main" xmlns="" val="4075807152"/>
              </p:ext>
            </p:extLst>
          </p:nvPr>
        </p:nvGraphicFramePr>
        <p:xfrm>
          <a:off x="304800" y="1219200"/>
          <a:ext cx="8458200" cy="243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16 Grupo"/>
          <p:cNvGrpSpPr/>
          <p:nvPr/>
        </p:nvGrpSpPr>
        <p:grpSpPr>
          <a:xfrm>
            <a:off x="1524000" y="3657600"/>
            <a:ext cx="5334000" cy="2971800"/>
            <a:chOff x="1371600" y="3519488"/>
            <a:chExt cx="5334000" cy="2971800"/>
          </a:xfrm>
        </p:grpSpPr>
        <p:sp>
          <p:nvSpPr>
            <p:cNvPr id="26" name="Line 4"/>
            <p:cNvSpPr>
              <a:spLocks noChangeShapeType="1"/>
            </p:cNvSpPr>
            <p:nvPr/>
          </p:nvSpPr>
          <p:spPr bwMode="auto">
            <a:xfrm>
              <a:off x="2057400" y="3519488"/>
              <a:ext cx="0" cy="2971800"/>
            </a:xfrm>
            <a:prstGeom prst="line">
              <a:avLst/>
            </a:prstGeom>
            <a:noFill/>
            <a:ln w="12700">
              <a:solidFill>
                <a:schemeClr val="tx1"/>
              </a:solidFill>
              <a:round/>
              <a:headEnd/>
              <a:tailEnd/>
            </a:ln>
            <a:effectLst/>
          </p:spPr>
          <p:txBody>
            <a:bodyPr/>
            <a:lstStyle/>
            <a:p>
              <a:endParaRPr lang="es-AR"/>
            </a:p>
          </p:txBody>
        </p:sp>
        <p:sp>
          <p:nvSpPr>
            <p:cNvPr id="27" name="Line 5"/>
            <p:cNvSpPr>
              <a:spLocks noChangeShapeType="1"/>
            </p:cNvSpPr>
            <p:nvPr/>
          </p:nvSpPr>
          <p:spPr bwMode="auto">
            <a:xfrm>
              <a:off x="2057400" y="6491288"/>
              <a:ext cx="4648200" cy="0"/>
            </a:xfrm>
            <a:prstGeom prst="line">
              <a:avLst/>
            </a:prstGeom>
            <a:noFill/>
            <a:ln w="12700">
              <a:solidFill>
                <a:schemeClr val="tx1"/>
              </a:solidFill>
              <a:round/>
              <a:headEnd/>
              <a:tailEnd/>
            </a:ln>
            <a:effectLst/>
          </p:spPr>
          <p:txBody>
            <a:bodyPr/>
            <a:lstStyle/>
            <a:p>
              <a:endParaRPr lang="es-AR"/>
            </a:p>
          </p:txBody>
        </p:sp>
        <p:sp>
          <p:nvSpPr>
            <p:cNvPr id="28" name="Freeform 6"/>
            <p:cNvSpPr>
              <a:spLocks/>
            </p:cNvSpPr>
            <p:nvPr/>
          </p:nvSpPr>
          <p:spPr bwMode="auto">
            <a:xfrm>
              <a:off x="2971800" y="3748088"/>
              <a:ext cx="1752600" cy="2527300"/>
            </a:xfrm>
            <a:custGeom>
              <a:avLst/>
              <a:gdLst/>
              <a:ahLst/>
              <a:cxnLst>
                <a:cxn ang="0">
                  <a:pos x="0" y="912"/>
                </a:cxn>
                <a:cxn ang="0">
                  <a:pos x="432" y="1440"/>
                </a:cxn>
                <a:cxn ang="0">
                  <a:pos x="1104" y="0"/>
                </a:cxn>
              </a:cxnLst>
              <a:rect l="0" t="0" r="r" b="b"/>
              <a:pathLst>
                <a:path w="1104" h="1592">
                  <a:moveTo>
                    <a:pt x="0" y="912"/>
                  </a:moveTo>
                  <a:cubicBezTo>
                    <a:pt x="124" y="1252"/>
                    <a:pt x="248" y="1592"/>
                    <a:pt x="432" y="1440"/>
                  </a:cubicBezTo>
                  <a:cubicBezTo>
                    <a:pt x="616" y="1288"/>
                    <a:pt x="992" y="240"/>
                    <a:pt x="1104" y="0"/>
                  </a:cubicBezTo>
                </a:path>
              </a:pathLst>
            </a:custGeom>
            <a:noFill/>
            <a:ln w="34925" cmpd="sng">
              <a:solidFill>
                <a:schemeClr val="accent6">
                  <a:lumMod val="75000"/>
                </a:schemeClr>
              </a:solidFill>
              <a:round/>
              <a:headEnd/>
              <a:tailEnd/>
            </a:ln>
            <a:effectLst/>
          </p:spPr>
          <p:txBody>
            <a:bodyPr/>
            <a:lstStyle/>
            <a:p>
              <a:endParaRPr lang="es-AR"/>
            </a:p>
          </p:txBody>
        </p:sp>
        <p:sp>
          <p:nvSpPr>
            <p:cNvPr id="29" name="Freeform 7"/>
            <p:cNvSpPr>
              <a:spLocks/>
            </p:cNvSpPr>
            <p:nvPr/>
          </p:nvSpPr>
          <p:spPr bwMode="auto">
            <a:xfrm>
              <a:off x="2743200" y="3976688"/>
              <a:ext cx="2971800" cy="1079500"/>
            </a:xfrm>
            <a:custGeom>
              <a:avLst/>
              <a:gdLst/>
              <a:ahLst/>
              <a:cxnLst>
                <a:cxn ang="0">
                  <a:pos x="0" y="48"/>
                </a:cxn>
                <a:cxn ang="0">
                  <a:pos x="720" y="672"/>
                </a:cxn>
                <a:cxn ang="0">
                  <a:pos x="1488" y="0"/>
                </a:cxn>
              </a:cxnLst>
              <a:rect l="0" t="0" r="r" b="b"/>
              <a:pathLst>
                <a:path w="1488" h="680">
                  <a:moveTo>
                    <a:pt x="0" y="48"/>
                  </a:moveTo>
                  <a:cubicBezTo>
                    <a:pt x="236" y="364"/>
                    <a:pt x="472" y="680"/>
                    <a:pt x="720" y="672"/>
                  </a:cubicBezTo>
                  <a:cubicBezTo>
                    <a:pt x="968" y="664"/>
                    <a:pt x="1228" y="332"/>
                    <a:pt x="1488" y="0"/>
                  </a:cubicBezTo>
                </a:path>
              </a:pathLst>
            </a:custGeom>
            <a:noFill/>
            <a:ln w="34925">
              <a:solidFill>
                <a:schemeClr val="accent3">
                  <a:lumMod val="50000"/>
                </a:schemeClr>
              </a:solidFill>
              <a:round/>
              <a:headEnd/>
              <a:tailEnd/>
            </a:ln>
            <a:effectLst/>
          </p:spPr>
          <p:txBody>
            <a:bodyPr/>
            <a:lstStyle/>
            <a:p>
              <a:endParaRPr lang="es-AR"/>
            </a:p>
          </p:txBody>
        </p:sp>
        <p:sp>
          <p:nvSpPr>
            <p:cNvPr id="30" name="Freeform 8"/>
            <p:cNvSpPr>
              <a:spLocks/>
            </p:cNvSpPr>
            <p:nvPr/>
          </p:nvSpPr>
          <p:spPr bwMode="auto">
            <a:xfrm>
              <a:off x="2667000" y="4330700"/>
              <a:ext cx="3124200" cy="1231900"/>
            </a:xfrm>
            <a:custGeom>
              <a:avLst/>
              <a:gdLst/>
              <a:ahLst/>
              <a:cxnLst>
                <a:cxn ang="0">
                  <a:pos x="0" y="0"/>
                </a:cxn>
                <a:cxn ang="0">
                  <a:pos x="624" y="768"/>
                </a:cxn>
                <a:cxn ang="0">
                  <a:pos x="1488" y="48"/>
                </a:cxn>
              </a:cxnLst>
              <a:rect l="0" t="0" r="r" b="b"/>
              <a:pathLst>
                <a:path w="1488" h="776">
                  <a:moveTo>
                    <a:pt x="0" y="0"/>
                  </a:moveTo>
                  <a:cubicBezTo>
                    <a:pt x="188" y="380"/>
                    <a:pt x="376" y="760"/>
                    <a:pt x="624" y="768"/>
                  </a:cubicBezTo>
                  <a:cubicBezTo>
                    <a:pt x="872" y="776"/>
                    <a:pt x="1180" y="412"/>
                    <a:pt x="1488" y="48"/>
                  </a:cubicBezTo>
                </a:path>
              </a:pathLst>
            </a:custGeom>
            <a:noFill/>
            <a:ln w="34925">
              <a:solidFill>
                <a:schemeClr val="bg2">
                  <a:lumMod val="25000"/>
                </a:schemeClr>
              </a:solidFill>
              <a:round/>
              <a:headEnd/>
              <a:tailEnd/>
            </a:ln>
            <a:effectLst/>
          </p:spPr>
          <p:txBody>
            <a:bodyPr/>
            <a:lstStyle/>
            <a:p>
              <a:endParaRPr lang="es-AR"/>
            </a:p>
          </p:txBody>
        </p:sp>
        <p:sp>
          <p:nvSpPr>
            <p:cNvPr id="31" name="Text Box 9"/>
            <p:cNvSpPr txBox="1">
              <a:spLocks noChangeArrowheads="1"/>
            </p:cNvSpPr>
            <p:nvPr/>
          </p:nvSpPr>
          <p:spPr bwMode="auto">
            <a:xfrm>
              <a:off x="4648200" y="35956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MC</a:t>
              </a:r>
            </a:p>
          </p:txBody>
        </p:sp>
        <p:sp>
          <p:nvSpPr>
            <p:cNvPr id="32" name="Text Box 10"/>
            <p:cNvSpPr txBox="1">
              <a:spLocks noChangeArrowheads="1"/>
            </p:cNvSpPr>
            <p:nvPr/>
          </p:nvSpPr>
          <p:spPr bwMode="auto">
            <a:xfrm>
              <a:off x="5638800" y="3686175"/>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ATC</a:t>
              </a:r>
            </a:p>
          </p:txBody>
        </p:sp>
        <p:sp>
          <p:nvSpPr>
            <p:cNvPr id="33" name="Text Box 11"/>
            <p:cNvSpPr txBox="1">
              <a:spLocks noChangeArrowheads="1"/>
            </p:cNvSpPr>
            <p:nvPr/>
          </p:nvSpPr>
          <p:spPr bwMode="auto">
            <a:xfrm>
              <a:off x="5867400" y="40528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AVC</a:t>
              </a:r>
            </a:p>
          </p:txBody>
        </p:sp>
        <p:sp>
          <p:nvSpPr>
            <p:cNvPr id="34" name="Text Box 12"/>
            <p:cNvSpPr txBox="1">
              <a:spLocks noChangeArrowheads="1"/>
            </p:cNvSpPr>
            <p:nvPr/>
          </p:nvSpPr>
          <p:spPr bwMode="auto">
            <a:xfrm>
              <a:off x="1371600" y="3519488"/>
              <a:ext cx="7620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Costs</a:t>
              </a:r>
            </a:p>
          </p:txBody>
        </p:sp>
        <p:sp>
          <p:nvSpPr>
            <p:cNvPr id="35" name="Text Box 16"/>
            <p:cNvSpPr txBox="1">
              <a:spLocks noChangeArrowheads="1"/>
            </p:cNvSpPr>
            <p:nvPr/>
          </p:nvSpPr>
          <p:spPr bwMode="auto">
            <a:xfrm>
              <a:off x="1676400" y="5334000"/>
              <a:ext cx="4572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P</a:t>
              </a:r>
              <a:r>
                <a:rPr lang="en-GB" sz="1400" baseline="-25000" dirty="0">
                  <a:latin typeface="Century Gothic" pitchFamily="34" charset="0"/>
                </a:rPr>
                <a:t>3</a:t>
              </a:r>
              <a:endParaRPr lang="en-GB" sz="1400" dirty="0">
                <a:latin typeface="Century Gothic" pitchFamily="34" charset="0"/>
              </a:endParaRPr>
            </a:p>
          </p:txBody>
        </p:sp>
        <p:sp>
          <p:nvSpPr>
            <p:cNvPr id="36" name="Text Box 17"/>
            <p:cNvSpPr txBox="1">
              <a:spLocks noChangeArrowheads="1"/>
            </p:cNvSpPr>
            <p:nvPr/>
          </p:nvSpPr>
          <p:spPr bwMode="auto">
            <a:xfrm>
              <a:off x="1676400" y="4800600"/>
              <a:ext cx="457200" cy="307777"/>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P</a:t>
              </a:r>
              <a:r>
                <a:rPr lang="en-GB" sz="1400" baseline="-25000" dirty="0">
                  <a:latin typeface="Century Gothic" pitchFamily="34" charset="0"/>
                </a:rPr>
                <a:t>2</a:t>
              </a:r>
              <a:endParaRPr lang="en-GB" sz="1400" dirty="0">
                <a:latin typeface="Century Gothic" pitchFamily="34" charset="0"/>
              </a:endParaRPr>
            </a:p>
          </p:txBody>
        </p:sp>
      </p:grpSp>
      <p:sp>
        <p:nvSpPr>
          <p:cNvPr id="37" name="Line 14"/>
          <p:cNvSpPr>
            <a:spLocks noChangeShapeType="1"/>
          </p:cNvSpPr>
          <p:nvPr/>
        </p:nvSpPr>
        <p:spPr bwMode="auto">
          <a:xfrm flipH="1">
            <a:off x="2209800" y="5181600"/>
            <a:ext cx="2133600" cy="0"/>
          </a:xfrm>
          <a:prstGeom prst="line">
            <a:avLst/>
          </a:prstGeom>
          <a:noFill/>
          <a:ln w="9525">
            <a:solidFill>
              <a:schemeClr val="tx1"/>
            </a:solidFill>
            <a:prstDash val="sysDot"/>
            <a:round/>
            <a:headEnd/>
            <a:tailEnd/>
          </a:ln>
          <a:effectLst/>
        </p:spPr>
        <p:txBody>
          <a:bodyPr/>
          <a:lstStyle/>
          <a:p>
            <a:endParaRPr lang="es-AR"/>
          </a:p>
        </p:txBody>
      </p:sp>
      <p:sp>
        <p:nvSpPr>
          <p:cNvPr id="38" name="Line 15"/>
          <p:cNvSpPr>
            <a:spLocks noChangeShapeType="1"/>
          </p:cNvSpPr>
          <p:nvPr/>
        </p:nvSpPr>
        <p:spPr bwMode="auto">
          <a:xfrm flipH="1">
            <a:off x="2209800" y="5715000"/>
            <a:ext cx="1905000" cy="0"/>
          </a:xfrm>
          <a:prstGeom prst="line">
            <a:avLst/>
          </a:prstGeom>
          <a:noFill/>
          <a:ln w="9525">
            <a:solidFill>
              <a:schemeClr val="tx1"/>
            </a:solidFill>
            <a:prstDash val="sysDot"/>
            <a:round/>
            <a:headEnd/>
            <a:tailEnd/>
          </a:ln>
          <a:effectLst/>
        </p:spPr>
        <p:txBody>
          <a:bodyPr/>
          <a:lstStyle/>
          <a:p>
            <a:endParaRPr lang="es-AR"/>
          </a:p>
        </p:txBody>
      </p:sp>
      <p:sp>
        <p:nvSpPr>
          <p:cNvPr id="22" name="Line 14"/>
          <p:cNvSpPr>
            <a:spLocks noChangeShapeType="1"/>
          </p:cNvSpPr>
          <p:nvPr/>
        </p:nvSpPr>
        <p:spPr bwMode="auto">
          <a:xfrm flipH="1">
            <a:off x="4343400" y="5181600"/>
            <a:ext cx="0" cy="1447800"/>
          </a:xfrm>
          <a:prstGeom prst="line">
            <a:avLst/>
          </a:prstGeom>
          <a:noFill/>
          <a:ln w="9525">
            <a:solidFill>
              <a:schemeClr val="tx1"/>
            </a:solidFill>
            <a:prstDash val="sysDot"/>
            <a:round/>
            <a:headEnd/>
            <a:tailEnd/>
          </a:ln>
          <a:effectLst/>
        </p:spPr>
        <p:txBody>
          <a:bodyPr/>
          <a:lstStyle/>
          <a:p>
            <a:endParaRPr lang="es-AR"/>
          </a:p>
        </p:txBody>
      </p:sp>
      <p:sp>
        <p:nvSpPr>
          <p:cNvPr id="23" name="Line 15"/>
          <p:cNvSpPr>
            <a:spLocks noChangeShapeType="1"/>
          </p:cNvSpPr>
          <p:nvPr/>
        </p:nvSpPr>
        <p:spPr bwMode="auto">
          <a:xfrm flipH="1">
            <a:off x="4114800" y="5715000"/>
            <a:ext cx="0" cy="914400"/>
          </a:xfrm>
          <a:prstGeom prst="line">
            <a:avLst/>
          </a:prstGeom>
          <a:noFill/>
          <a:ln w="9525">
            <a:solidFill>
              <a:schemeClr val="tx1"/>
            </a:solidFill>
            <a:prstDash val="sysDot"/>
            <a:round/>
            <a:headEnd/>
            <a:tailEnd/>
          </a:ln>
          <a:effectLst/>
        </p:spPr>
        <p:txBody>
          <a:bodyPr/>
          <a:lstStyle/>
          <a:p>
            <a:endParaRPr lang="es-AR"/>
          </a:p>
        </p:txBody>
      </p:sp>
      <p:sp>
        <p:nvSpPr>
          <p:cNvPr id="24" name="Text Box 13"/>
          <p:cNvSpPr txBox="1">
            <a:spLocks noChangeArrowheads="1"/>
          </p:cNvSpPr>
          <p:nvPr/>
        </p:nvSpPr>
        <p:spPr bwMode="auto">
          <a:xfrm>
            <a:off x="6629400" y="6550223"/>
            <a:ext cx="76200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Goudy" charset="0"/>
                <a:ea typeface="ＭＳ Ｐゴシック" charset="0"/>
              </a:defRPr>
            </a:lvl1pPr>
            <a:lvl2pPr marL="742950" indent="-285750">
              <a:defRPr>
                <a:solidFill>
                  <a:schemeClr val="tx1"/>
                </a:solidFill>
                <a:latin typeface="Goudy" charset="0"/>
                <a:ea typeface="ＭＳ Ｐゴシック" charset="0"/>
              </a:defRPr>
            </a:lvl2pPr>
            <a:lvl3pPr marL="1143000" indent="-228600">
              <a:defRPr>
                <a:solidFill>
                  <a:schemeClr val="tx1"/>
                </a:solidFill>
                <a:latin typeface="Goudy" charset="0"/>
                <a:ea typeface="ＭＳ Ｐゴシック" charset="0"/>
              </a:defRPr>
            </a:lvl3pPr>
            <a:lvl4pPr marL="1600200" indent="-228600">
              <a:defRPr>
                <a:solidFill>
                  <a:schemeClr val="tx1"/>
                </a:solidFill>
                <a:latin typeface="Goudy" charset="0"/>
                <a:ea typeface="ＭＳ Ｐゴシック" charset="0"/>
              </a:defRPr>
            </a:lvl4pPr>
            <a:lvl5pPr marL="2057400" indent="-228600">
              <a:defRPr>
                <a:solidFill>
                  <a:schemeClr val="tx1"/>
                </a:solidFill>
                <a:latin typeface="Goudy" charset="0"/>
                <a:ea typeface="ＭＳ Ｐゴシック" charset="0"/>
              </a:defRPr>
            </a:lvl5pPr>
            <a:lvl6pPr marL="2514600" indent="-228600" eaLnBrk="0" fontAlgn="base" hangingPunct="0">
              <a:spcBef>
                <a:spcPct val="0"/>
              </a:spcBef>
              <a:spcAft>
                <a:spcPct val="0"/>
              </a:spcAft>
              <a:defRPr>
                <a:solidFill>
                  <a:schemeClr val="tx1"/>
                </a:solidFill>
                <a:latin typeface="Goudy" charset="0"/>
                <a:ea typeface="ＭＳ Ｐゴシック" charset="0"/>
              </a:defRPr>
            </a:lvl6pPr>
            <a:lvl7pPr marL="2971800" indent="-228600" eaLnBrk="0" fontAlgn="base" hangingPunct="0">
              <a:spcBef>
                <a:spcPct val="0"/>
              </a:spcBef>
              <a:spcAft>
                <a:spcPct val="0"/>
              </a:spcAft>
              <a:defRPr>
                <a:solidFill>
                  <a:schemeClr val="tx1"/>
                </a:solidFill>
                <a:latin typeface="Goudy" charset="0"/>
                <a:ea typeface="ＭＳ Ｐゴシック" charset="0"/>
              </a:defRPr>
            </a:lvl7pPr>
            <a:lvl8pPr marL="3429000" indent="-228600" eaLnBrk="0" fontAlgn="base" hangingPunct="0">
              <a:spcBef>
                <a:spcPct val="0"/>
              </a:spcBef>
              <a:spcAft>
                <a:spcPct val="0"/>
              </a:spcAft>
              <a:defRPr>
                <a:solidFill>
                  <a:schemeClr val="tx1"/>
                </a:solidFill>
                <a:latin typeface="Goudy" charset="0"/>
                <a:ea typeface="ＭＳ Ｐゴシック" charset="0"/>
              </a:defRPr>
            </a:lvl8pPr>
            <a:lvl9pPr marL="3886200" indent="-228600" eaLnBrk="0" fontAlgn="base" hangingPunct="0">
              <a:spcBef>
                <a:spcPct val="0"/>
              </a:spcBef>
              <a:spcAft>
                <a:spcPct val="0"/>
              </a:spcAft>
              <a:defRPr>
                <a:solidFill>
                  <a:schemeClr val="tx1"/>
                </a:solidFill>
                <a:latin typeface="Goudy" charset="0"/>
                <a:ea typeface="ＭＳ Ｐゴシック" charset="0"/>
              </a:defRPr>
            </a:lvl9pPr>
          </a:lstStyle>
          <a:p>
            <a:pPr>
              <a:spcBef>
                <a:spcPct val="50000"/>
              </a:spcBef>
            </a:pPr>
            <a:r>
              <a:rPr lang="en-GB" sz="1400" dirty="0">
                <a:latin typeface="+mn-lt"/>
              </a:rPr>
              <a:t>Q</a:t>
            </a: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How much money do you make?</a:t>
            </a:r>
            <a:endParaRPr lang="en-US" dirty="0">
              <a:latin typeface="Century Gothic"/>
              <a:cs typeface="Century Gothic"/>
            </a:endParaRPr>
          </a:p>
        </p:txBody>
      </p:sp>
      <p:graphicFrame>
        <p:nvGraphicFramePr>
          <p:cNvPr id="16" name="Diagram 7"/>
          <p:cNvGraphicFramePr/>
          <p:nvPr>
            <p:extLst>
              <p:ext uri="{D42A27DB-BD31-4B8C-83A1-F6EECF244321}">
                <p14:modId xmlns:p14="http://schemas.microsoft.com/office/powerpoint/2010/main" xmlns="" val="3302631349"/>
              </p:ext>
            </p:extLst>
          </p:nvPr>
        </p:nvGraphicFramePr>
        <p:xfrm>
          <a:off x="304800" y="1371600"/>
          <a:ext cx="84582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Text Box 51"/>
          <p:cNvSpPr txBox="1">
            <a:spLocks noChangeArrowheads="1"/>
          </p:cNvSpPr>
          <p:nvPr/>
        </p:nvSpPr>
        <p:spPr bwMode="auto">
          <a:xfrm>
            <a:off x="3657600" y="2667000"/>
            <a:ext cx="1219200" cy="461665"/>
          </a:xfrm>
          <a:prstGeom prst="rect">
            <a:avLst/>
          </a:prstGeom>
          <a:noFill/>
          <a:ln w="9525">
            <a:noFill/>
            <a:miter lim="800000"/>
            <a:headEnd/>
            <a:tailEnd/>
          </a:ln>
          <a:effectLst/>
        </p:spPr>
        <p:txBody>
          <a:bodyPr>
            <a:spAutoFit/>
          </a:bodyPr>
          <a:lstStyle/>
          <a:p>
            <a:pPr>
              <a:spcBef>
                <a:spcPct val="50000"/>
              </a:spcBef>
            </a:pPr>
            <a:r>
              <a:rPr lang="en-US" sz="1200" dirty="0">
                <a:latin typeface="Century Gothic" pitchFamily="34" charset="0"/>
              </a:rPr>
              <a:t>Point with highest profit</a:t>
            </a:r>
          </a:p>
        </p:txBody>
      </p:sp>
      <p:sp>
        <p:nvSpPr>
          <p:cNvPr id="25" name="Line 284"/>
          <p:cNvSpPr>
            <a:spLocks noChangeShapeType="1"/>
          </p:cNvSpPr>
          <p:nvPr/>
        </p:nvSpPr>
        <p:spPr bwMode="auto">
          <a:xfrm>
            <a:off x="4800600" y="3048000"/>
            <a:ext cx="1143000" cy="2209800"/>
          </a:xfrm>
          <a:prstGeom prst="line">
            <a:avLst/>
          </a:prstGeom>
          <a:noFill/>
          <a:ln w="12700">
            <a:solidFill>
              <a:schemeClr val="tx1"/>
            </a:solidFill>
            <a:round/>
            <a:headEnd/>
            <a:tailEnd type="triangle" w="med" len="med"/>
          </a:ln>
          <a:effectLst/>
        </p:spPr>
        <p:txBody>
          <a:bodyPr/>
          <a:lstStyle/>
          <a:p>
            <a:endParaRPr lang="es-AR"/>
          </a:p>
        </p:txBody>
      </p:sp>
      <p:graphicFrame>
        <p:nvGraphicFramePr>
          <p:cNvPr id="39" name="38 Tabla"/>
          <p:cNvGraphicFramePr>
            <a:graphicFrameLocks noGrp="1"/>
          </p:cNvGraphicFramePr>
          <p:nvPr>
            <p:extLst>
              <p:ext uri="{D42A27DB-BD31-4B8C-83A1-F6EECF244321}">
                <p14:modId xmlns:p14="http://schemas.microsoft.com/office/powerpoint/2010/main" xmlns="" val="3326334775"/>
              </p:ext>
            </p:extLst>
          </p:nvPr>
        </p:nvGraphicFramePr>
        <p:xfrm>
          <a:off x="5943600" y="2590800"/>
          <a:ext cx="2819400" cy="3886200"/>
        </p:xfrm>
        <a:graphic>
          <a:graphicData uri="http://schemas.openxmlformats.org/drawingml/2006/table">
            <a:tbl>
              <a:tblPr firstRow="1" bandRow="1">
                <a:tableStyleId>{5C22544A-7EE6-4342-B048-85BDC9FD1C3A}</a:tableStyleId>
              </a:tblPr>
              <a:tblGrid>
                <a:gridCol w="1409700"/>
                <a:gridCol w="1409700"/>
              </a:tblGrid>
              <a:tr h="370840">
                <a:tc>
                  <a:txBody>
                    <a:bodyPr/>
                    <a:lstStyle/>
                    <a:p>
                      <a:r>
                        <a:rPr lang="en-US" sz="1500" noProof="0" dirty="0" smtClean="0">
                          <a:solidFill>
                            <a:schemeClr val="tx1"/>
                          </a:solidFill>
                          <a:latin typeface="Century Gothic" pitchFamily="34" charset="0"/>
                        </a:rPr>
                        <a:t>Price</a:t>
                      </a:r>
                      <a:endParaRPr lang="en-US" sz="1500" noProof="0" dirty="0">
                        <a:solidFill>
                          <a:schemeClr val="tx1"/>
                        </a:solidFill>
                        <a:latin typeface="Century Gothic" pitchFamily="34" charset="0"/>
                      </a:endParaRPr>
                    </a:p>
                  </a:txBody>
                  <a:tcPr/>
                </a:tc>
                <a:tc>
                  <a:txBody>
                    <a:bodyPr/>
                    <a:lstStyle/>
                    <a:p>
                      <a:r>
                        <a:rPr lang="en-US" sz="1500" noProof="0" smtClean="0">
                          <a:solidFill>
                            <a:schemeClr val="tx1"/>
                          </a:solidFill>
                          <a:latin typeface="Century Gothic" pitchFamily="34" charset="0"/>
                        </a:rPr>
                        <a:t>Profits (thousands)</a:t>
                      </a:r>
                      <a:endParaRPr lang="en-US" sz="1500" noProof="0">
                        <a:solidFill>
                          <a:schemeClr val="tx1"/>
                        </a:solidFill>
                        <a:latin typeface="Century Gothic" pitchFamily="34" charset="0"/>
                      </a:endParaRPr>
                    </a:p>
                  </a:txBody>
                  <a:tcPr/>
                </a:tc>
              </a:tr>
              <a:tr h="370840">
                <a:tc>
                  <a:txBody>
                    <a:bodyPr/>
                    <a:lstStyle/>
                    <a:p>
                      <a:r>
                        <a:rPr lang="es-AR" sz="1500" dirty="0" smtClean="0">
                          <a:latin typeface="Century Gothic" pitchFamily="34" charset="0"/>
                        </a:rPr>
                        <a:t>$2.00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$0.00</a:t>
                      </a:r>
                      <a:endParaRPr lang="es-AR" sz="1500" dirty="0">
                        <a:latin typeface="Century Gothic" pitchFamily="34" charset="0"/>
                      </a:endParaRPr>
                    </a:p>
                  </a:txBody>
                  <a:tcPr>
                    <a:solidFill>
                      <a:srgbClr val="EFEFEF"/>
                    </a:solidFill>
                  </a:tcPr>
                </a:tc>
              </a:tr>
              <a:tr h="370840">
                <a:tc>
                  <a:txBody>
                    <a:bodyPr/>
                    <a:lstStyle/>
                    <a:p>
                      <a:r>
                        <a:rPr lang="es-AR" sz="1500" dirty="0" smtClean="0">
                          <a:latin typeface="Century Gothic" pitchFamily="34" charset="0"/>
                        </a:rPr>
                        <a:t>$2.50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$3.65</a:t>
                      </a:r>
                      <a:endParaRPr lang="es-AR" sz="1500" dirty="0">
                        <a:latin typeface="Century Gothic" pitchFamily="34" charset="0"/>
                      </a:endParaRPr>
                    </a:p>
                  </a:txBody>
                  <a:tcPr>
                    <a:solidFill>
                      <a:srgbClr val="EFEFEF"/>
                    </a:solidFill>
                  </a:tcPr>
                </a:tc>
              </a:tr>
              <a:tr h="370840">
                <a:tc>
                  <a:txBody>
                    <a:bodyPr/>
                    <a:lstStyle/>
                    <a:p>
                      <a:r>
                        <a:rPr lang="es-AR" sz="1500" dirty="0" smtClean="0">
                          <a:latin typeface="Century Gothic" pitchFamily="34" charset="0"/>
                        </a:rPr>
                        <a:t>$3.00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$6.65</a:t>
                      </a:r>
                      <a:endParaRPr lang="es-AR" sz="1500" dirty="0">
                        <a:latin typeface="Century Gothic" pitchFamily="34" charset="0"/>
                      </a:endParaRPr>
                    </a:p>
                  </a:txBody>
                  <a:tcPr>
                    <a:solidFill>
                      <a:srgbClr val="EFEFEF"/>
                    </a:solidFill>
                  </a:tcPr>
                </a:tc>
              </a:tr>
              <a:tr h="370840">
                <a:tc>
                  <a:txBody>
                    <a:bodyPr/>
                    <a:lstStyle/>
                    <a:p>
                      <a:r>
                        <a:rPr lang="es-AR" sz="1500" dirty="0" smtClean="0">
                          <a:latin typeface="Century Gothic" pitchFamily="34" charset="0"/>
                        </a:rPr>
                        <a:t>$3.50</a:t>
                      </a:r>
                      <a:endParaRPr lang="es-AR" sz="1500" dirty="0">
                        <a:latin typeface="Century Gothic" pitchFamily="34" charset="0"/>
                      </a:endParaRPr>
                    </a:p>
                  </a:txBody>
                  <a:tcPr>
                    <a:lnB w="9525" cap="flat" cmpd="sng" algn="ctr">
                      <a:solidFill>
                        <a:srgbClr val="DEDEDE"/>
                      </a:solidFill>
                      <a:prstDash val="solid"/>
                      <a:round/>
                      <a:headEnd type="none" w="med" len="med"/>
                      <a:tailEnd type="none" w="med" len="med"/>
                    </a:lnB>
                    <a:solidFill>
                      <a:srgbClr val="EFEFEF"/>
                    </a:solidFill>
                  </a:tcPr>
                </a:tc>
                <a:tc>
                  <a:txBody>
                    <a:bodyPr/>
                    <a:lstStyle/>
                    <a:p>
                      <a:r>
                        <a:rPr lang="es-AR" sz="1500" dirty="0" smtClean="0">
                          <a:latin typeface="Century Gothic" pitchFamily="34" charset="0"/>
                        </a:rPr>
                        <a:t>$8.75</a:t>
                      </a:r>
                      <a:endParaRPr lang="es-AR" sz="1500" dirty="0">
                        <a:latin typeface="Century Gothic" pitchFamily="34" charset="0"/>
                      </a:endParaRPr>
                    </a:p>
                  </a:txBody>
                  <a:tcPr>
                    <a:lnB w="9525" cap="flat" cmpd="sng" algn="ctr">
                      <a:solidFill>
                        <a:srgbClr val="DEDEDE"/>
                      </a:solidFill>
                      <a:prstDash val="solid"/>
                      <a:round/>
                      <a:headEnd type="none" w="med" len="med"/>
                      <a:tailEnd type="none" w="med" len="med"/>
                    </a:lnB>
                    <a:solidFill>
                      <a:srgbClr val="EFEFEF"/>
                    </a:solidFill>
                  </a:tcPr>
                </a:tc>
              </a:tr>
              <a:tr h="370840">
                <a:tc>
                  <a:txBody>
                    <a:bodyPr/>
                    <a:lstStyle/>
                    <a:p>
                      <a:r>
                        <a:rPr lang="es-AR" sz="1500" dirty="0" smtClean="0">
                          <a:latin typeface="Century Gothic" pitchFamily="34" charset="0"/>
                        </a:rPr>
                        <a:t>$4.00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r>
                        <a:rPr lang="es-AR" sz="1500" dirty="0" smtClean="0">
                          <a:latin typeface="Century Gothic" pitchFamily="34" charset="0"/>
                        </a:rPr>
                        <a:t>$9.75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370840">
                <a:tc>
                  <a:txBody>
                    <a:bodyPr/>
                    <a:lstStyle/>
                    <a:p>
                      <a:r>
                        <a:rPr lang="es-AR" sz="1500" dirty="0" smtClean="0">
                          <a:latin typeface="Century Gothic" pitchFamily="34" charset="0"/>
                        </a:rPr>
                        <a:t>$4.50</a:t>
                      </a:r>
                      <a:endParaRPr lang="es-AR" sz="1500" dirty="0">
                        <a:latin typeface="Century Gothic" pitchFamily="34" charset="0"/>
                      </a:endParaRPr>
                    </a:p>
                  </a:txBody>
                  <a:tcPr>
                    <a:lnT w="9525" cap="flat" cmpd="sng" algn="ctr">
                      <a:solidFill>
                        <a:srgbClr val="DEDEDE"/>
                      </a:solidFill>
                      <a:prstDash val="solid"/>
                      <a:round/>
                      <a:headEnd type="none" w="med" len="med"/>
                      <a:tailEnd type="none" w="med" len="med"/>
                    </a:lnT>
                    <a:solidFill>
                      <a:srgbClr val="DEDEDE"/>
                    </a:solidFill>
                  </a:tcPr>
                </a:tc>
                <a:tc>
                  <a:txBody>
                    <a:bodyPr/>
                    <a:lstStyle/>
                    <a:p>
                      <a:r>
                        <a:rPr lang="es-AR" sz="1500" dirty="0" smtClean="0">
                          <a:latin typeface="Century Gothic" pitchFamily="34" charset="0"/>
                        </a:rPr>
                        <a:t>$9.80</a:t>
                      </a:r>
                      <a:endParaRPr lang="es-AR" sz="1500" dirty="0">
                        <a:latin typeface="Century Gothic" pitchFamily="34" charset="0"/>
                      </a:endParaRPr>
                    </a:p>
                  </a:txBody>
                  <a:tcPr>
                    <a:lnT w="9525" cap="flat" cmpd="sng" algn="ctr">
                      <a:solidFill>
                        <a:srgbClr val="DEDEDE"/>
                      </a:solidFill>
                      <a:prstDash val="solid"/>
                      <a:round/>
                      <a:headEnd type="none" w="med" len="med"/>
                      <a:tailEnd type="none" w="med" len="med"/>
                    </a:lnT>
                    <a:solidFill>
                      <a:srgbClr val="DEDEDE"/>
                    </a:solidFill>
                  </a:tcPr>
                </a:tc>
              </a:tr>
              <a:tr h="370840">
                <a:tc>
                  <a:txBody>
                    <a:bodyPr/>
                    <a:lstStyle/>
                    <a:p>
                      <a:r>
                        <a:rPr lang="es-AR" sz="1500" dirty="0" smtClean="0">
                          <a:latin typeface="Century Gothic" pitchFamily="34" charset="0"/>
                        </a:rPr>
                        <a:t>$5.00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$8.90</a:t>
                      </a:r>
                      <a:endParaRPr lang="es-AR" sz="1500" dirty="0">
                        <a:latin typeface="Century Gothic" pitchFamily="34" charset="0"/>
                      </a:endParaRPr>
                    </a:p>
                  </a:txBody>
                  <a:tcPr>
                    <a:solidFill>
                      <a:srgbClr val="EFEFEF"/>
                    </a:solidFill>
                  </a:tcPr>
                </a:tc>
              </a:tr>
              <a:tr h="370840">
                <a:tc>
                  <a:txBody>
                    <a:bodyPr/>
                    <a:lstStyle/>
                    <a:p>
                      <a:r>
                        <a:rPr lang="es-AR" sz="1500" dirty="0" smtClean="0">
                          <a:latin typeface="Century Gothic" pitchFamily="34" charset="0"/>
                        </a:rPr>
                        <a:t>$5.50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$5.75</a:t>
                      </a:r>
                      <a:endParaRPr lang="es-AR" sz="1500" dirty="0">
                        <a:latin typeface="Century Gothic" pitchFamily="34" charset="0"/>
                      </a:endParaRPr>
                    </a:p>
                  </a:txBody>
                  <a:tcPr>
                    <a:solidFill>
                      <a:srgbClr val="EFEFEF"/>
                    </a:solidFill>
                  </a:tcPr>
                </a:tc>
              </a:tr>
              <a:tr h="370840">
                <a:tc>
                  <a:txBody>
                    <a:bodyPr/>
                    <a:lstStyle/>
                    <a:p>
                      <a:r>
                        <a:rPr lang="es-AR" sz="1500" dirty="0" smtClean="0">
                          <a:latin typeface="Century Gothic" pitchFamily="34" charset="0"/>
                        </a:rPr>
                        <a:t>$6.00</a:t>
                      </a:r>
                      <a:endParaRPr lang="es-AR" sz="1500" dirty="0">
                        <a:latin typeface="Century Gothic" pitchFamily="34" charset="0"/>
                      </a:endParaRPr>
                    </a:p>
                  </a:txBody>
                  <a:tcPr>
                    <a:solidFill>
                      <a:srgbClr val="EFEFEF"/>
                    </a:solidFill>
                  </a:tcPr>
                </a:tc>
                <a:tc>
                  <a:txBody>
                    <a:bodyPr/>
                    <a:lstStyle/>
                    <a:p>
                      <a:r>
                        <a:rPr lang="es-AR" sz="1500" dirty="0" smtClean="0">
                          <a:latin typeface="Century Gothic" pitchFamily="34" charset="0"/>
                        </a:rPr>
                        <a:t>$0.00</a:t>
                      </a:r>
                      <a:endParaRPr lang="es-AR" sz="1500" dirty="0">
                        <a:latin typeface="Century Gothic" pitchFamily="34" charset="0"/>
                      </a:endParaRPr>
                    </a:p>
                  </a:txBody>
                  <a:tcPr>
                    <a:solidFill>
                      <a:srgbClr val="EFEFEF"/>
                    </a:solidFill>
                  </a:tcPr>
                </a:tc>
              </a:tr>
            </a:tbl>
          </a:graphicData>
        </a:graphic>
      </p:graphicFrame>
      <p:graphicFrame>
        <p:nvGraphicFramePr>
          <p:cNvPr id="9" name="2 Gráfico"/>
          <p:cNvGraphicFramePr/>
          <p:nvPr/>
        </p:nvGraphicFramePr>
        <p:xfrm>
          <a:off x="609600" y="2971800"/>
          <a:ext cx="3581400" cy="3200400"/>
        </p:xfrm>
        <a:graphic>
          <a:graphicData uri="http://schemas.openxmlformats.org/drawingml/2006/chart">
            <c:chart xmlns:c="http://schemas.openxmlformats.org/drawingml/2006/chart" xmlns:r="http://schemas.openxmlformats.org/officeDocument/2006/relationships" r:id="rId8"/>
          </a:graphicData>
        </a:graphic>
      </p:graphicFrame>
      <p:sp>
        <p:nvSpPr>
          <p:cNvPr id="23" name="Line 50"/>
          <p:cNvSpPr>
            <a:spLocks noChangeShapeType="1"/>
          </p:cNvSpPr>
          <p:nvPr/>
        </p:nvSpPr>
        <p:spPr bwMode="auto">
          <a:xfrm flipH="1">
            <a:off x="2743200" y="2971800"/>
            <a:ext cx="914400" cy="533400"/>
          </a:xfrm>
          <a:prstGeom prst="line">
            <a:avLst/>
          </a:prstGeom>
          <a:noFill/>
          <a:ln w="9525">
            <a:solidFill>
              <a:schemeClr val="tx1"/>
            </a:solidFill>
            <a:round/>
            <a:headEnd/>
            <a:tailEnd type="triangle" w="med" len="med"/>
          </a:ln>
          <a:effectLst/>
        </p:spPr>
        <p:txBody>
          <a:bodyPr/>
          <a:lstStyle/>
          <a:p>
            <a:endParaRPr lang="es-AR"/>
          </a:p>
        </p:txBody>
      </p:sp>
      <p:sp>
        <p:nvSpPr>
          <p:cNvPr id="3" name="TextBox 2"/>
          <p:cNvSpPr txBox="1"/>
          <p:nvPr/>
        </p:nvSpPr>
        <p:spPr>
          <a:xfrm>
            <a:off x="381000" y="2667000"/>
            <a:ext cx="914400" cy="400110"/>
          </a:xfrm>
          <a:prstGeom prst="rect">
            <a:avLst/>
          </a:prstGeom>
          <a:noFill/>
        </p:spPr>
        <p:txBody>
          <a:bodyPr wrap="square" rtlCol="0">
            <a:spAutoFit/>
          </a:bodyPr>
          <a:lstStyle/>
          <a:p>
            <a:r>
              <a:rPr lang="en-US" sz="1000" dirty="0" smtClean="0"/>
              <a:t>Total Profit</a:t>
            </a:r>
            <a:br>
              <a:rPr lang="en-US" sz="1000" dirty="0" smtClean="0"/>
            </a:br>
            <a:r>
              <a:rPr lang="en-US" sz="1000" dirty="0" smtClean="0"/>
              <a:t>(thousands)</a:t>
            </a:r>
            <a:endParaRPr lang="en-US" sz="1000" dirty="0"/>
          </a:p>
        </p:txBody>
      </p:sp>
      <p:sp>
        <p:nvSpPr>
          <p:cNvPr id="10" name="TextBox 9"/>
          <p:cNvSpPr txBox="1"/>
          <p:nvPr/>
        </p:nvSpPr>
        <p:spPr>
          <a:xfrm>
            <a:off x="3810000" y="5773579"/>
            <a:ext cx="533400" cy="246221"/>
          </a:xfrm>
          <a:prstGeom prst="rect">
            <a:avLst/>
          </a:prstGeom>
          <a:noFill/>
        </p:spPr>
        <p:txBody>
          <a:bodyPr wrap="square" rtlCol="0">
            <a:spAutoFit/>
          </a:bodyPr>
          <a:lstStyle/>
          <a:p>
            <a:r>
              <a:rPr lang="en-US" sz="1000" dirty="0" smtClean="0"/>
              <a:t>Price</a:t>
            </a:r>
            <a:endParaRPr lang="en-US" sz="1000" dirty="0"/>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94895"/>
          </a:xfrm>
        </p:spPr>
        <p:txBody>
          <a:bodyPr>
            <a:noAutofit/>
          </a:bodyPr>
          <a:lstStyle/>
          <a:p>
            <a:r>
              <a:rPr lang="en-US" dirty="0" smtClean="0">
                <a:latin typeface="Century Gothic"/>
                <a:cs typeface="Century Gothic"/>
              </a:rPr>
              <a:t>What determines Mark-Up?</a:t>
            </a:r>
            <a:endParaRPr lang="en-US" dirty="0">
              <a:latin typeface="Century Gothic"/>
              <a:cs typeface="Century Gothic"/>
            </a:endParaRPr>
          </a:p>
        </p:txBody>
      </p:sp>
      <p:graphicFrame>
        <p:nvGraphicFramePr>
          <p:cNvPr id="16" name="Diagram 7"/>
          <p:cNvGraphicFramePr/>
          <p:nvPr>
            <p:extLst>
              <p:ext uri="{D42A27DB-BD31-4B8C-83A1-F6EECF244321}">
                <p14:modId xmlns:p14="http://schemas.microsoft.com/office/powerpoint/2010/main" xmlns="" val="1000174089"/>
              </p:ext>
            </p:extLst>
          </p:nvPr>
        </p:nvGraphicFramePr>
        <p:xfrm>
          <a:off x="304800" y="1371600"/>
          <a:ext cx="8458200" cy="129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122" name="Object 2"/>
          <p:cNvGraphicFramePr>
            <a:graphicFrameLocks noChangeAspect="1"/>
          </p:cNvGraphicFramePr>
          <p:nvPr>
            <p:extLst>
              <p:ext uri="{D42A27DB-BD31-4B8C-83A1-F6EECF244321}">
                <p14:modId xmlns:p14="http://schemas.microsoft.com/office/powerpoint/2010/main" xmlns="" val="1355527484"/>
              </p:ext>
            </p:extLst>
          </p:nvPr>
        </p:nvGraphicFramePr>
        <p:xfrm>
          <a:off x="879475" y="2809875"/>
          <a:ext cx="1809750" cy="871538"/>
        </p:xfrm>
        <a:graphic>
          <a:graphicData uri="http://schemas.openxmlformats.org/presentationml/2006/ole">
            <p:oleObj spid="_x0000_s5160" name="Ecuación" r:id="rId9" imgW="812433" imgH="393539" progId="Equation.3">
              <p:embed/>
            </p:oleObj>
          </a:graphicData>
        </a:graphic>
      </p:graphicFrame>
      <p:graphicFrame>
        <p:nvGraphicFramePr>
          <p:cNvPr id="12" name="11 Tabla"/>
          <p:cNvGraphicFramePr>
            <a:graphicFrameLocks noGrp="1"/>
          </p:cNvGraphicFramePr>
          <p:nvPr>
            <p:extLst>
              <p:ext uri="{D42A27DB-BD31-4B8C-83A1-F6EECF244321}">
                <p14:modId xmlns:p14="http://schemas.microsoft.com/office/powerpoint/2010/main" xmlns="" val="924703739"/>
              </p:ext>
            </p:extLst>
          </p:nvPr>
        </p:nvGraphicFramePr>
        <p:xfrm>
          <a:off x="2133600" y="4038600"/>
          <a:ext cx="5257800" cy="2595880"/>
        </p:xfrm>
        <a:graphic>
          <a:graphicData uri="http://schemas.openxmlformats.org/drawingml/2006/table">
            <a:tbl>
              <a:tblPr firstRow="1" bandRow="1">
                <a:tableStyleId>{5C22544A-7EE6-4342-B048-85BDC9FD1C3A}</a:tableStyleId>
              </a:tblPr>
              <a:tblGrid>
                <a:gridCol w="1183005"/>
                <a:gridCol w="1445895"/>
                <a:gridCol w="2628900"/>
              </a:tblGrid>
              <a:tr h="370840">
                <a:tc>
                  <a:txBody>
                    <a:bodyPr/>
                    <a:lstStyle/>
                    <a:p>
                      <a:r>
                        <a:rPr lang="en-US" sz="1600" noProof="0" smtClean="0">
                          <a:solidFill>
                            <a:schemeClr val="tx1"/>
                          </a:solidFill>
                          <a:latin typeface="Century Gothic" pitchFamily="34" charset="0"/>
                        </a:rPr>
                        <a:t>Elasticity</a:t>
                      </a:r>
                      <a:endParaRPr lang="en-US" sz="1600" noProof="0">
                        <a:solidFill>
                          <a:schemeClr val="tx1"/>
                        </a:solidFill>
                        <a:latin typeface="Century Gothic" pitchFamily="34" charset="0"/>
                      </a:endParaRPr>
                    </a:p>
                  </a:txBody>
                  <a:tcPr/>
                </a:tc>
                <a:tc>
                  <a:txBody>
                    <a:bodyPr/>
                    <a:lstStyle/>
                    <a:p>
                      <a:r>
                        <a:rPr lang="en-US" sz="1600" noProof="0" smtClean="0">
                          <a:solidFill>
                            <a:schemeClr val="tx1"/>
                          </a:solidFill>
                          <a:latin typeface="Century Gothic" pitchFamily="34" charset="0"/>
                        </a:rPr>
                        <a:t>% Markup</a:t>
                      </a:r>
                      <a:endParaRPr lang="en-US" sz="1600" noProof="0">
                        <a:solidFill>
                          <a:schemeClr val="tx1"/>
                        </a:solidFill>
                        <a:latin typeface="Century Gothic" pitchFamily="34" charset="0"/>
                      </a:endParaRPr>
                    </a:p>
                  </a:txBody>
                  <a:tcPr/>
                </a:tc>
                <a:tc>
                  <a:txBody>
                    <a:bodyPr/>
                    <a:lstStyle/>
                    <a:p>
                      <a:r>
                        <a:rPr lang="en-US" sz="1600" noProof="0" smtClean="0">
                          <a:solidFill>
                            <a:schemeClr val="tx1"/>
                          </a:solidFill>
                          <a:latin typeface="Century Gothic" pitchFamily="34" charset="0"/>
                        </a:rPr>
                        <a:t>Example</a:t>
                      </a:r>
                      <a:endParaRPr lang="en-US" sz="1600" noProof="0">
                        <a:solidFill>
                          <a:schemeClr val="tx1"/>
                        </a:solidFill>
                        <a:latin typeface="Century Gothic" pitchFamily="34" charset="0"/>
                      </a:endParaRPr>
                    </a:p>
                  </a:txBody>
                  <a:tcPr/>
                </a:tc>
              </a:tr>
              <a:tr h="370840">
                <a:tc>
                  <a:txBody>
                    <a:bodyPr/>
                    <a:lstStyle/>
                    <a:p>
                      <a:r>
                        <a:rPr lang="en-US" sz="1600" noProof="0" smtClean="0">
                          <a:latin typeface="Century Gothic" pitchFamily="34" charset="0"/>
                        </a:rPr>
                        <a:t>0.5</a:t>
                      </a:r>
                    </a:p>
                  </a:txBody>
                  <a:tcPr>
                    <a:solidFill>
                      <a:srgbClr val="DEDEDE"/>
                    </a:solidFill>
                  </a:tcPr>
                </a:tc>
                <a:tc>
                  <a:txBody>
                    <a:bodyPr/>
                    <a:lstStyle/>
                    <a:p>
                      <a:r>
                        <a:rPr lang="en-US" sz="1600" noProof="0" smtClean="0">
                          <a:latin typeface="Century Gothic" pitchFamily="34" charset="0"/>
                        </a:rPr>
                        <a:t>200%</a:t>
                      </a:r>
                      <a:endParaRPr lang="en-US" sz="1600" noProof="0">
                        <a:latin typeface="Century Gothic" pitchFamily="34" charset="0"/>
                      </a:endParaRPr>
                    </a:p>
                  </a:txBody>
                  <a:tcPr>
                    <a:solidFill>
                      <a:srgbClr val="DEDEDE"/>
                    </a:solidFill>
                  </a:tcPr>
                </a:tc>
                <a:tc>
                  <a:txBody>
                    <a:bodyPr/>
                    <a:lstStyle/>
                    <a:p>
                      <a:r>
                        <a:rPr lang="en-US" sz="1600" noProof="0" smtClean="0">
                          <a:latin typeface="Century Gothic" pitchFamily="34" charset="0"/>
                        </a:rPr>
                        <a:t>Wine at</a:t>
                      </a:r>
                      <a:r>
                        <a:rPr lang="en-US" sz="1600" baseline="0" noProof="0" smtClean="0">
                          <a:latin typeface="Century Gothic" pitchFamily="34" charset="0"/>
                        </a:rPr>
                        <a:t> a restaurant</a:t>
                      </a:r>
                      <a:endParaRPr lang="en-US" sz="1600" noProof="0">
                        <a:latin typeface="Century Gothic" pitchFamily="34" charset="0"/>
                      </a:endParaRPr>
                    </a:p>
                  </a:txBody>
                  <a:tcPr>
                    <a:solidFill>
                      <a:srgbClr val="DEDEDE"/>
                    </a:solidFill>
                  </a:tcPr>
                </a:tc>
              </a:tr>
              <a:tr h="370840">
                <a:tc>
                  <a:txBody>
                    <a:bodyPr/>
                    <a:lstStyle/>
                    <a:p>
                      <a:r>
                        <a:rPr lang="en-US" sz="1600" noProof="0" smtClean="0">
                          <a:latin typeface="Century Gothic" pitchFamily="34" charset="0"/>
                        </a:rPr>
                        <a:t>1.0</a:t>
                      </a:r>
                      <a:endParaRPr lang="en-US" sz="1600" noProof="0">
                        <a:latin typeface="Century Gothic" pitchFamily="34" charset="0"/>
                      </a:endParaRPr>
                    </a:p>
                  </a:txBody>
                  <a:tcPr>
                    <a:solidFill>
                      <a:srgbClr val="EFEFEF"/>
                    </a:solidFill>
                  </a:tcPr>
                </a:tc>
                <a:tc>
                  <a:txBody>
                    <a:bodyPr/>
                    <a:lstStyle/>
                    <a:p>
                      <a:r>
                        <a:rPr lang="en-US" sz="1600" noProof="0" smtClean="0">
                          <a:latin typeface="Century Gothic" pitchFamily="34" charset="0"/>
                        </a:rPr>
                        <a:t>100%</a:t>
                      </a:r>
                      <a:endParaRPr lang="en-US" sz="1600" noProof="0">
                        <a:latin typeface="Century Gothic" pitchFamily="34" charset="0"/>
                      </a:endParaRPr>
                    </a:p>
                  </a:txBody>
                  <a:tcPr>
                    <a:solidFill>
                      <a:srgbClr val="EFEFEF"/>
                    </a:solidFill>
                  </a:tcPr>
                </a:tc>
                <a:tc>
                  <a:txBody>
                    <a:bodyPr/>
                    <a:lstStyle/>
                    <a:p>
                      <a:r>
                        <a:rPr lang="en-US" sz="1600" noProof="0" dirty="0" smtClean="0">
                          <a:latin typeface="Century Gothic" pitchFamily="34" charset="0"/>
                        </a:rPr>
                        <a:t>Shirts</a:t>
                      </a:r>
                      <a:endParaRPr lang="en-US" sz="1600" noProof="0" dirty="0">
                        <a:latin typeface="Century Gothic" pitchFamily="34" charset="0"/>
                      </a:endParaRPr>
                    </a:p>
                  </a:txBody>
                  <a:tcPr>
                    <a:solidFill>
                      <a:srgbClr val="EFEFEF"/>
                    </a:solidFill>
                  </a:tcPr>
                </a:tc>
              </a:tr>
              <a:tr h="370840">
                <a:tc>
                  <a:txBody>
                    <a:bodyPr/>
                    <a:lstStyle/>
                    <a:p>
                      <a:r>
                        <a:rPr lang="en-US" sz="1600" noProof="0" smtClean="0">
                          <a:latin typeface="Century Gothic" pitchFamily="34" charset="0"/>
                        </a:rPr>
                        <a:t>2.0</a:t>
                      </a:r>
                      <a:endParaRPr lang="en-US" sz="1600" noProof="0">
                        <a:latin typeface="Century Gothic" pitchFamily="34" charset="0"/>
                      </a:endParaRPr>
                    </a:p>
                  </a:txBody>
                  <a:tcPr>
                    <a:solidFill>
                      <a:srgbClr val="DEDEDE"/>
                    </a:solidFill>
                  </a:tcPr>
                </a:tc>
                <a:tc>
                  <a:txBody>
                    <a:bodyPr/>
                    <a:lstStyle/>
                    <a:p>
                      <a:r>
                        <a:rPr lang="en-US" sz="1600" noProof="0" smtClean="0">
                          <a:latin typeface="Century Gothic" pitchFamily="34" charset="0"/>
                        </a:rPr>
                        <a:t>50%</a:t>
                      </a:r>
                      <a:endParaRPr lang="en-US" sz="1600" noProof="0">
                        <a:latin typeface="Century Gothic" pitchFamily="34" charset="0"/>
                      </a:endParaRPr>
                    </a:p>
                  </a:txBody>
                  <a:tcPr>
                    <a:solidFill>
                      <a:srgbClr val="DEDEDE"/>
                    </a:solidFill>
                  </a:tcPr>
                </a:tc>
                <a:tc>
                  <a:txBody>
                    <a:bodyPr/>
                    <a:lstStyle/>
                    <a:p>
                      <a:endParaRPr lang="en-US" sz="1600" noProof="0">
                        <a:latin typeface="Century Gothic" pitchFamily="34" charset="0"/>
                      </a:endParaRPr>
                    </a:p>
                  </a:txBody>
                  <a:tcPr>
                    <a:solidFill>
                      <a:srgbClr val="DEDEDE"/>
                    </a:solidFill>
                  </a:tcPr>
                </a:tc>
              </a:tr>
              <a:tr h="370840">
                <a:tc>
                  <a:txBody>
                    <a:bodyPr/>
                    <a:lstStyle/>
                    <a:p>
                      <a:r>
                        <a:rPr lang="en-US" sz="1600" noProof="0" smtClean="0">
                          <a:latin typeface="Century Gothic" pitchFamily="34" charset="0"/>
                        </a:rPr>
                        <a:t>3.0</a:t>
                      </a:r>
                      <a:endParaRPr lang="en-US" sz="1600" noProof="0">
                        <a:latin typeface="Century Gothic" pitchFamily="34" charset="0"/>
                      </a:endParaRPr>
                    </a:p>
                  </a:txBody>
                  <a:tcPr>
                    <a:solidFill>
                      <a:srgbClr val="EFEFEF"/>
                    </a:solidFill>
                  </a:tcPr>
                </a:tc>
                <a:tc>
                  <a:txBody>
                    <a:bodyPr/>
                    <a:lstStyle/>
                    <a:p>
                      <a:r>
                        <a:rPr lang="en-US" sz="1600" noProof="0" smtClean="0">
                          <a:latin typeface="Century Gothic" pitchFamily="34" charset="0"/>
                        </a:rPr>
                        <a:t>33%</a:t>
                      </a:r>
                      <a:endParaRPr lang="en-US" sz="1600" noProof="0">
                        <a:latin typeface="Century Gothic" pitchFamily="34" charset="0"/>
                      </a:endParaRPr>
                    </a:p>
                  </a:txBody>
                  <a:tcPr>
                    <a:solidFill>
                      <a:srgbClr val="EFEFEF"/>
                    </a:solidFill>
                  </a:tcPr>
                </a:tc>
                <a:tc>
                  <a:txBody>
                    <a:bodyPr/>
                    <a:lstStyle/>
                    <a:p>
                      <a:endParaRPr lang="en-US" sz="1600" noProof="0">
                        <a:latin typeface="Century Gothic" pitchFamily="34" charset="0"/>
                      </a:endParaRPr>
                    </a:p>
                  </a:txBody>
                  <a:tcPr>
                    <a:solidFill>
                      <a:srgbClr val="EFEFEF"/>
                    </a:solidFill>
                  </a:tcPr>
                </a:tc>
              </a:tr>
              <a:tr h="370840">
                <a:tc>
                  <a:txBody>
                    <a:bodyPr/>
                    <a:lstStyle/>
                    <a:p>
                      <a:r>
                        <a:rPr lang="en-US" sz="1600" noProof="0" smtClean="0">
                          <a:latin typeface="Century Gothic" pitchFamily="34" charset="0"/>
                        </a:rPr>
                        <a:t>4.0</a:t>
                      </a:r>
                      <a:endParaRPr lang="en-US" sz="1600" noProof="0">
                        <a:latin typeface="Century Gothic" pitchFamily="34" charset="0"/>
                      </a:endParaRPr>
                    </a:p>
                  </a:txBody>
                  <a:tcPr>
                    <a:solidFill>
                      <a:srgbClr val="DEDEDE"/>
                    </a:solidFill>
                  </a:tcPr>
                </a:tc>
                <a:tc>
                  <a:txBody>
                    <a:bodyPr/>
                    <a:lstStyle/>
                    <a:p>
                      <a:r>
                        <a:rPr lang="en-US" sz="1600" noProof="0" smtClean="0">
                          <a:latin typeface="Century Gothic" pitchFamily="34" charset="0"/>
                        </a:rPr>
                        <a:t>25%</a:t>
                      </a:r>
                      <a:endParaRPr lang="en-US" sz="1600" noProof="0">
                        <a:latin typeface="Century Gothic" pitchFamily="34" charset="0"/>
                      </a:endParaRPr>
                    </a:p>
                  </a:txBody>
                  <a:tcPr>
                    <a:solidFill>
                      <a:srgbClr val="DEDEDE"/>
                    </a:solidFill>
                  </a:tcPr>
                </a:tc>
                <a:tc>
                  <a:txBody>
                    <a:bodyPr/>
                    <a:lstStyle/>
                    <a:p>
                      <a:endParaRPr lang="en-US" sz="1600" noProof="0">
                        <a:latin typeface="Century Gothic" pitchFamily="34" charset="0"/>
                      </a:endParaRPr>
                    </a:p>
                  </a:txBody>
                  <a:tcPr>
                    <a:solidFill>
                      <a:srgbClr val="DEDEDE"/>
                    </a:solidFill>
                  </a:tcPr>
                </a:tc>
              </a:tr>
              <a:tr h="370840">
                <a:tc>
                  <a:txBody>
                    <a:bodyPr/>
                    <a:lstStyle/>
                    <a:p>
                      <a:r>
                        <a:rPr lang="en-US" sz="1600" noProof="0" smtClean="0">
                          <a:latin typeface="Century Gothic" pitchFamily="34" charset="0"/>
                        </a:rPr>
                        <a:t>5.0</a:t>
                      </a:r>
                      <a:endParaRPr lang="en-US" sz="1600" noProof="0">
                        <a:latin typeface="Century Gothic" pitchFamily="34" charset="0"/>
                      </a:endParaRPr>
                    </a:p>
                  </a:txBody>
                  <a:tcPr>
                    <a:solidFill>
                      <a:srgbClr val="EFEFEF"/>
                    </a:solidFill>
                  </a:tcPr>
                </a:tc>
                <a:tc>
                  <a:txBody>
                    <a:bodyPr/>
                    <a:lstStyle/>
                    <a:p>
                      <a:r>
                        <a:rPr lang="en-US" sz="1600" noProof="0" smtClean="0">
                          <a:latin typeface="Century Gothic" pitchFamily="34" charset="0"/>
                        </a:rPr>
                        <a:t>20%</a:t>
                      </a:r>
                      <a:endParaRPr lang="en-US" sz="1600" noProof="0">
                        <a:latin typeface="Century Gothic" pitchFamily="34" charset="0"/>
                      </a:endParaRPr>
                    </a:p>
                  </a:txBody>
                  <a:tcPr>
                    <a:solidFill>
                      <a:srgbClr val="EFEFEF"/>
                    </a:solidFill>
                  </a:tcPr>
                </a:tc>
                <a:tc>
                  <a:txBody>
                    <a:bodyPr/>
                    <a:lstStyle/>
                    <a:p>
                      <a:r>
                        <a:rPr lang="en-US" sz="1600" noProof="0" dirty="0" smtClean="0">
                          <a:latin typeface="Century Gothic" pitchFamily="34" charset="0"/>
                        </a:rPr>
                        <a:t>Milk</a:t>
                      </a:r>
                      <a:endParaRPr lang="en-US" sz="1600" noProof="0" dirty="0">
                        <a:latin typeface="Century Gothic" pitchFamily="34" charset="0"/>
                      </a:endParaRPr>
                    </a:p>
                  </a:txBody>
                  <a:tcPr>
                    <a:solidFill>
                      <a:srgbClr val="EFEFEF"/>
                    </a:solidFill>
                  </a:tcPr>
                </a:tc>
              </a:tr>
            </a:tbl>
          </a:graphicData>
        </a:graphic>
      </p:graphicFrame>
      <p:sp>
        <p:nvSpPr>
          <p:cNvPr id="13" name="12 CuadroTexto"/>
          <p:cNvSpPr txBox="1"/>
          <p:nvPr/>
        </p:nvSpPr>
        <p:spPr>
          <a:xfrm>
            <a:off x="3581400" y="2743200"/>
            <a:ext cx="5410200" cy="1692771"/>
          </a:xfrm>
          <a:prstGeom prst="rect">
            <a:avLst/>
          </a:prstGeom>
          <a:noFill/>
        </p:spPr>
        <p:txBody>
          <a:bodyPr wrap="square" rtlCol="0">
            <a:spAutoFit/>
          </a:bodyPr>
          <a:lstStyle/>
          <a:p>
            <a:r>
              <a:rPr lang="en-US" sz="1600" dirty="0" smtClean="0">
                <a:latin typeface="Century Gothic" pitchFamily="34" charset="0"/>
              </a:rPr>
              <a:t>Where:	</a:t>
            </a:r>
          </a:p>
          <a:p>
            <a:pPr>
              <a:buFont typeface="Arial" pitchFamily="34" charset="0"/>
              <a:buChar char="•"/>
            </a:pPr>
            <a:r>
              <a:rPr lang="en-US" sz="1600" dirty="0" smtClean="0">
                <a:latin typeface="Century Gothic" pitchFamily="34" charset="0"/>
              </a:rPr>
              <a:t>  P is the Price</a:t>
            </a:r>
          </a:p>
          <a:p>
            <a:pPr>
              <a:buFont typeface="Arial" pitchFamily="34" charset="0"/>
              <a:buChar char="•"/>
            </a:pPr>
            <a:r>
              <a:rPr lang="en-US" sz="1600" dirty="0" smtClean="0">
                <a:latin typeface="Century Gothic" pitchFamily="34" charset="0"/>
              </a:rPr>
              <a:t>  MC is Marginal Cost</a:t>
            </a:r>
          </a:p>
          <a:p>
            <a:pPr>
              <a:buFont typeface="Arial" pitchFamily="34" charset="0"/>
              <a:buChar char="•"/>
            </a:pPr>
            <a:r>
              <a:rPr lang="en-US" sz="1600" dirty="0" smtClean="0">
                <a:latin typeface="Century Gothic" pitchFamily="34" charset="0"/>
              </a:rPr>
              <a:t>      is the price elasticity of demand facing the firm</a:t>
            </a:r>
          </a:p>
          <a:p>
            <a:r>
              <a:rPr lang="en-US" sz="2000" dirty="0" smtClean="0">
                <a:latin typeface="Century Gothic" pitchFamily="34" charset="0"/>
              </a:rPr>
              <a:t>	</a:t>
            </a:r>
          </a:p>
          <a:p>
            <a:endParaRPr lang="es-AR" sz="2000" dirty="0">
              <a:latin typeface="Century Gothic" pitchFamily="34" charset="0"/>
            </a:endParaRPr>
          </a:p>
        </p:txBody>
      </p:sp>
      <p:graphicFrame>
        <p:nvGraphicFramePr>
          <p:cNvPr id="5123" name="Object 3"/>
          <p:cNvGraphicFramePr>
            <a:graphicFrameLocks noChangeAspect="1"/>
          </p:cNvGraphicFramePr>
          <p:nvPr/>
        </p:nvGraphicFramePr>
        <p:xfrm>
          <a:off x="3810000" y="3505200"/>
          <a:ext cx="243840" cy="304800"/>
        </p:xfrm>
        <a:graphic>
          <a:graphicData uri="http://schemas.openxmlformats.org/presentationml/2006/ole">
            <p:oleObj spid="_x0000_s5161" name="Equation" r:id="rId10" imgW="126847" imgH="139531" progId="Equation.3">
              <p:embed/>
            </p:oleObj>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Market power is the ability to influence price, this ability is extreme for a perfect monopoly</a:t>
            </a:r>
            <a:endParaRPr lang="en-US" dirty="0"/>
          </a:p>
        </p:txBody>
      </p:sp>
      <p:sp>
        <p:nvSpPr>
          <p:cNvPr id="3" name="Title 2"/>
          <p:cNvSpPr>
            <a:spLocks noGrp="1"/>
          </p:cNvSpPr>
          <p:nvPr>
            <p:ph type="title"/>
          </p:nvPr>
        </p:nvSpPr>
        <p:spPr/>
        <p:txBody>
          <a:bodyPr>
            <a:normAutofit/>
          </a:bodyPr>
          <a:lstStyle/>
          <a:p>
            <a:r>
              <a:rPr lang="en-US" dirty="0" smtClean="0">
                <a:solidFill>
                  <a:schemeClr val="tx1"/>
                </a:solidFill>
              </a:rPr>
              <a:t>Monopoly and market power</a:t>
            </a:r>
            <a:endParaRPr lang="en-US"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14</a:t>
            </a:fld>
            <a:endParaRPr lang="en-US"/>
          </a:p>
        </p:txBody>
      </p:sp>
    </p:spTree>
    <p:extLst>
      <p:ext uri="{BB962C8B-B14F-4D97-AF65-F5344CB8AC3E}">
        <p14:creationId xmlns:p14="http://schemas.microsoft.com/office/powerpoint/2010/main" xmlns="" val="545652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Perfect Monopoly</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1826567693"/>
              </p:ext>
            </p:extLst>
          </p:nvPr>
        </p:nvGraphicFramePr>
        <p:xfrm>
          <a:off x="381000" y="1676400"/>
          <a:ext cx="84582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3379376890"/>
              </p:ext>
            </p:extLst>
          </p:nvPr>
        </p:nvGraphicFramePr>
        <p:xfrm>
          <a:off x="381000" y="1447800"/>
          <a:ext cx="8458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Perfect Monopoly</a:t>
            </a:r>
            <a:endParaRPr lang="en-US" dirty="0">
              <a:latin typeface="Century Gothic"/>
              <a:cs typeface="Century Gothic"/>
            </a:endParaRP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3376162789"/>
              </p:ext>
            </p:extLst>
          </p:nvPr>
        </p:nvGraphicFramePr>
        <p:xfrm>
          <a:off x="381000" y="1447800"/>
          <a:ext cx="8458200" cy="205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 name="Line 21"/>
          <p:cNvSpPr>
            <a:spLocks noChangeShapeType="1"/>
          </p:cNvSpPr>
          <p:nvPr/>
        </p:nvSpPr>
        <p:spPr bwMode="auto">
          <a:xfrm flipH="1">
            <a:off x="2895600" y="4724400"/>
            <a:ext cx="2362200" cy="0"/>
          </a:xfrm>
          <a:prstGeom prst="line">
            <a:avLst/>
          </a:prstGeom>
          <a:noFill/>
          <a:ln w="9525">
            <a:solidFill>
              <a:schemeClr val="tx1"/>
            </a:solidFill>
            <a:round/>
            <a:headEnd/>
            <a:tailEnd type="triangle" w="med" len="med"/>
          </a:ln>
          <a:effectLst/>
        </p:spPr>
        <p:txBody>
          <a:bodyPr/>
          <a:lstStyle/>
          <a:p>
            <a:endParaRPr lang="es-AR"/>
          </a:p>
        </p:txBody>
      </p:sp>
      <p:sp>
        <p:nvSpPr>
          <p:cNvPr id="26" name="Text Box 14"/>
          <p:cNvSpPr txBox="1">
            <a:spLocks noChangeArrowheads="1"/>
          </p:cNvSpPr>
          <p:nvPr/>
        </p:nvSpPr>
        <p:spPr bwMode="auto">
          <a:xfrm>
            <a:off x="5257800" y="3429000"/>
            <a:ext cx="762000" cy="338554"/>
          </a:xfrm>
          <a:prstGeom prst="rect">
            <a:avLst/>
          </a:prstGeom>
          <a:noFill/>
          <a:ln w="9525">
            <a:noFill/>
            <a:miter lim="800000"/>
            <a:headEnd/>
            <a:tailEnd/>
          </a:ln>
          <a:effectLst/>
        </p:spPr>
        <p:txBody>
          <a:bodyPr>
            <a:spAutoFit/>
          </a:bodyPr>
          <a:lstStyle/>
          <a:p>
            <a:pPr>
              <a:spcBef>
                <a:spcPct val="50000"/>
              </a:spcBef>
            </a:pPr>
            <a:r>
              <a:rPr lang="en-GB" sz="1600" dirty="0" smtClean="0">
                <a:latin typeface="Century Gothic" pitchFamily="34" charset="0"/>
              </a:rPr>
              <a:t>MC </a:t>
            </a:r>
            <a:endParaRPr lang="en-GB" sz="1600" dirty="0">
              <a:latin typeface="Century Gothic" pitchFamily="34" charset="0"/>
            </a:endParaRPr>
          </a:p>
        </p:txBody>
      </p:sp>
      <p:sp>
        <p:nvSpPr>
          <p:cNvPr id="27" name="Text Box 15"/>
          <p:cNvSpPr txBox="1">
            <a:spLocks noChangeArrowheads="1"/>
          </p:cNvSpPr>
          <p:nvPr/>
        </p:nvSpPr>
        <p:spPr bwMode="auto">
          <a:xfrm>
            <a:off x="5410200" y="55626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D</a:t>
            </a:r>
          </a:p>
        </p:txBody>
      </p:sp>
      <p:sp>
        <p:nvSpPr>
          <p:cNvPr id="29"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Perfect Monopoly</a:t>
            </a:r>
            <a:endParaRPr lang="en-US" dirty="0">
              <a:latin typeface="Century Gothic"/>
              <a:cs typeface="Century Gothic"/>
            </a:endParaRPr>
          </a:p>
        </p:txBody>
      </p:sp>
      <p:sp>
        <p:nvSpPr>
          <p:cNvPr id="30" name="Line 7"/>
          <p:cNvSpPr>
            <a:spLocks noChangeShapeType="1"/>
          </p:cNvSpPr>
          <p:nvPr/>
        </p:nvSpPr>
        <p:spPr bwMode="auto">
          <a:xfrm flipH="1">
            <a:off x="1981200" y="4419600"/>
            <a:ext cx="11430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33" name="32 CuadroTexto"/>
          <p:cNvSpPr txBox="1"/>
          <p:nvPr/>
        </p:nvSpPr>
        <p:spPr>
          <a:xfrm>
            <a:off x="3352800" y="5410200"/>
            <a:ext cx="609600" cy="307777"/>
          </a:xfrm>
          <a:prstGeom prst="rect">
            <a:avLst/>
          </a:prstGeom>
          <a:noFill/>
        </p:spPr>
        <p:txBody>
          <a:bodyPr wrap="square" rtlCol="0">
            <a:spAutoFit/>
          </a:bodyPr>
          <a:lstStyle/>
          <a:p>
            <a:r>
              <a:rPr lang="es-AR" sz="1400" dirty="0" smtClean="0"/>
              <a:t>MR</a:t>
            </a:r>
            <a:endParaRPr lang="es-AR" sz="1400" dirty="0"/>
          </a:p>
        </p:txBody>
      </p:sp>
      <p:grpSp>
        <p:nvGrpSpPr>
          <p:cNvPr id="36" name="35 Grupo"/>
          <p:cNvGrpSpPr/>
          <p:nvPr/>
        </p:nvGrpSpPr>
        <p:grpSpPr>
          <a:xfrm>
            <a:off x="1524000" y="3581400"/>
            <a:ext cx="5486400" cy="2853154"/>
            <a:chOff x="1524000" y="3581400"/>
            <a:chExt cx="5486400" cy="2853154"/>
          </a:xfrm>
        </p:grpSpPr>
        <p:grpSp>
          <p:nvGrpSpPr>
            <p:cNvPr id="32" name="31 Grupo"/>
            <p:cNvGrpSpPr/>
            <p:nvPr/>
          </p:nvGrpSpPr>
          <p:grpSpPr>
            <a:xfrm>
              <a:off x="1524000" y="3581400"/>
              <a:ext cx="5486400" cy="2853154"/>
              <a:chOff x="1447800" y="3581400"/>
              <a:chExt cx="5486400" cy="2853154"/>
            </a:xfrm>
          </p:grpSpPr>
          <p:grpSp>
            <p:nvGrpSpPr>
              <p:cNvPr id="6" name="5 Grupo"/>
              <p:cNvGrpSpPr/>
              <p:nvPr/>
            </p:nvGrpSpPr>
            <p:grpSpPr>
              <a:xfrm>
                <a:off x="1447800" y="3657600"/>
                <a:ext cx="5486400" cy="2776954"/>
                <a:chOff x="1524000" y="3657600"/>
                <a:chExt cx="5486400" cy="2776954"/>
              </a:xfrm>
            </p:grpSpPr>
            <p:sp>
              <p:nvSpPr>
                <p:cNvPr id="9" name="Text Box 12"/>
                <p:cNvSpPr txBox="1">
                  <a:spLocks noChangeArrowheads="1"/>
                </p:cNvSpPr>
                <p:nvPr/>
              </p:nvSpPr>
              <p:spPr bwMode="auto">
                <a:xfrm>
                  <a:off x="1524000" y="41148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P</a:t>
                  </a:r>
                  <a:r>
                    <a:rPr lang="en-GB" sz="1600" baseline="-25000" dirty="0">
                      <a:latin typeface="Century Gothic" pitchFamily="34" charset="0"/>
                    </a:rPr>
                    <a:t>M</a:t>
                  </a:r>
                  <a:endParaRPr lang="en-GB" sz="1600" dirty="0">
                    <a:latin typeface="Century Gothic" pitchFamily="34" charset="0"/>
                  </a:endParaRPr>
                </a:p>
              </p:txBody>
            </p:sp>
            <p:sp>
              <p:nvSpPr>
                <p:cNvPr id="10" name="Text Box 13"/>
                <p:cNvSpPr txBox="1">
                  <a:spLocks noChangeArrowheads="1"/>
                </p:cNvSpPr>
                <p:nvPr/>
              </p:nvSpPr>
              <p:spPr bwMode="auto">
                <a:xfrm>
                  <a:off x="1524000" y="46482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P</a:t>
                  </a:r>
                  <a:r>
                    <a:rPr lang="en-GB" sz="1600" baseline="-25000" dirty="0">
                      <a:latin typeface="Century Gothic" pitchFamily="34" charset="0"/>
                    </a:rPr>
                    <a:t>C</a:t>
                  </a:r>
                  <a:endParaRPr lang="en-GB" sz="1600" dirty="0">
                    <a:latin typeface="Century Gothic" pitchFamily="34" charset="0"/>
                  </a:endParaRPr>
                </a:p>
              </p:txBody>
            </p:sp>
            <p:grpSp>
              <p:nvGrpSpPr>
                <p:cNvPr id="11" name="24 Grupo"/>
                <p:cNvGrpSpPr/>
                <p:nvPr/>
              </p:nvGrpSpPr>
              <p:grpSpPr>
                <a:xfrm>
                  <a:off x="1981200" y="3657600"/>
                  <a:ext cx="5029200" cy="2776954"/>
                  <a:chOff x="1981200" y="3657600"/>
                  <a:chExt cx="5029200" cy="2776954"/>
                </a:xfrm>
              </p:grpSpPr>
              <p:sp>
                <p:nvSpPr>
                  <p:cNvPr id="12" name="Text Box 10"/>
                  <p:cNvSpPr txBox="1">
                    <a:spLocks noChangeArrowheads="1"/>
                  </p:cNvSpPr>
                  <p:nvPr/>
                </p:nvSpPr>
                <p:spPr bwMode="auto">
                  <a:xfrm>
                    <a:off x="3657600" y="60960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Q</a:t>
                    </a:r>
                    <a:r>
                      <a:rPr lang="en-GB" sz="1600" baseline="-25000" dirty="0">
                        <a:latin typeface="Century Gothic" pitchFamily="34" charset="0"/>
                      </a:rPr>
                      <a:t>C</a:t>
                    </a:r>
                    <a:endParaRPr lang="en-GB" sz="1600" dirty="0">
                      <a:latin typeface="Century Gothic" pitchFamily="34" charset="0"/>
                    </a:endParaRPr>
                  </a:p>
                </p:txBody>
              </p:sp>
              <p:sp>
                <p:nvSpPr>
                  <p:cNvPr id="13" name="Text Box 11"/>
                  <p:cNvSpPr txBox="1">
                    <a:spLocks noChangeArrowheads="1"/>
                  </p:cNvSpPr>
                  <p:nvPr/>
                </p:nvSpPr>
                <p:spPr bwMode="auto">
                  <a:xfrm>
                    <a:off x="2895600" y="60960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Q</a:t>
                    </a:r>
                    <a:r>
                      <a:rPr lang="en-GB" sz="1600" baseline="-25000" dirty="0">
                        <a:latin typeface="Century Gothic" pitchFamily="34" charset="0"/>
                      </a:rPr>
                      <a:t>M</a:t>
                    </a:r>
                    <a:endParaRPr lang="en-GB" sz="1600" dirty="0">
                      <a:latin typeface="Century Gothic" pitchFamily="34" charset="0"/>
                    </a:endParaRPr>
                  </a:p>
                </p:txBody>
              </p:sp>
              <p:grpSp>
                <p:nvGrpSpPr>
                  <p:cNvPr id="14" name="23 Grupo"/>
                  <p:cNvGrpSpPr/>
                  <p:nvPr/>
                </p:nvGrpSpPr>
                <p:grpSpPr>
                  <a:xfrm>
                    <a:off x="1981200" y="3657600"/>
                    <a:ext cx="4191000" cy="2590800"/>
                    <a:chOff x="1981200" y="3657600"/>
                    <a:chExt cx="4191000" cy="2590800"/>
                  </a:xfrm>
                </p:grpSpPr>
                <p:sp>
                  <p:nvSpPr>
                    <p:cNvPr id="16" name="Line 4"/>
                    <p:cNvSpPr>
                      <a:spLocks noChangeShapeType="1"/>
                    </p:cNvSpPr>
                    <p:nvPr/>
                  </p:nvSpPr>
                  <p:spPr bwMode="auto">
                    <a:xfrm>
                      <a:off x="1981200" y="6096000"/>
                      <a:ext cx="4191000" cy="0"/>
                    </a:xfrm>
                    <a:prstGeom prst="line">
                      <a:avLst/>
                    </a:prstGeom>
                    <a:noFill/>
                    <a:ln w="9525">
                      <a:solidFill>
                        <a:schemeClr val="tx1"/>
                      </a:solidFill>
                      <a:round/>
                      <a:headEnd/>
                      <a:tailEnd/>
                    </a:ln>
                    <a:effectLst/>
                  </p:spPr>
                  <p:txBody>
                    <a:bodyPr/>
                    <a:lstStyle/>
                    <a:p>
                      <a:endParaRPr lang="es-AR"/>
                    </a:p>
                  </p:txBody>
                </p:sp>
                <p:sp>
                  <p:nvSpPr>
                    <p:cNvPr id="18" name="Line 6"/>
                    <p:cNvSpPr>
                      <a:spLocks noChangeShapeType="1"/>
                    </p:cNvSpPr>
                    <p:nvPr/>
                  </p:nvSpPr>
                  <p:spPr bwMode="auto">
                    <a:xfrm flipV="1">
                      <a:off x="2590800" y="3733800"/>
                      <a:ext cx="2667000" cy="2057400"/>
                    </a:xfrm>
                    <a:prstGeom prst="line">
                      <a:avLst/>
                    </a:prstGeom>
                    <a:noFill/>
                    <a:ln w="34925">
                      <a:solidFill>
                        <a:schemeClr val="accent6">
                          <a:lumMod val="75000"/>
                        </a:schemeClr>
                      </a:solidFill>
                      <a:round/>
                      <a:headEnd/>
                      <a:tailEnd/>
                    </a:ln>
                    <a:effectLst/>
                  </p:spPr>
                  <p:txBody>
                    <a:bodyPr/>
                    <a:lstStyle/>
                    <a:p>
                      <a:endParaRPr lang="es-AR"/>
                    </a:p>
                  </p:txBody>
                </p:sp>
                <p:sp>
                  <p:nvSpPr>
                    <p:cNvPr id="19" name="Line 9"/>
                    <p:cNvSpPr>
                      <a:spLocks noChangeShapeType="1"/>
                    </p:cNvSpPr>
                    <p:nvPr/>
                  </p:nvSpPr>
                  <p:spPr bwMode="auto">
                    <a:xfrm>
                      <a:off x="3810000" y="4876800"/>
                      <a:ext cx="0" cy="1219200"/>
                    </a:xfrm>
                    <a:prstGeom prst="line">
                      <a:avLst/>
                    </a:prstGeom>
                    <a:noFill/>
                    <a:ln w="9525">
                      <a:solidFill>
                        <a:schemeClr val="tx1"/>
                      </a:solidFill>
                      <a:prstDash val="sysDot"/>
                      <a:round/>
                      <a:headEnd/>
                      <a:tailEnd/>
                    </a:ln>
                    <a:effectLst/>
                  </p:spPr>
                  <p:txBody>
                    <a:bodyPr/>
                    <a:lstStyle/>
                    <a:p>
                      <a:endParaRPr lang="es-AR"/>
                    </a:p>
                  </p:txBody>
                </p:sp>
                <p:sp>
                  <p:nvSpPr>
                    <p:cNvPr id="20" name="Rectangle 16"/>
                    <p:cNvSpPr>
                      <a:spLocks noChangeArrowheads="1"/>
                    </p:cNvSpPr>
                    <p:nvPr/>
                  </p:nvSpPr>
                  <p:spPr bwMode="auto">
                    <a:xfrm>
                      <a:off x="1981200" y="4419600"/>
                      <a:ext cx="1143000" cy="457200"/>
                    </a:xfrm>
                    <a:prstGeom prst="rect">
                      <a:avLst/>
                    </a:prstGeom>
                    <a:solidFill>
                      <a:srgbClr val="E0F8F7"/>
                    </a:solidFill>
                    <a:ln w="9525">
                      <a:noFill/>
                      <a:miter lim="800000"/>
                      <a:headEnd/>
                      <a:tailEnd/>
                    </a:ln>
                    <a:effectLst/>
                  </p:spPr>
                  <p:txBody>
                    <a:bodyPr wrap="none" anchor="ctr"/>
                    <a:lstStyle/>
                    <a:p>
                      <a:endParaRPr lang="es-AR"/>
                    </a:p>
                  </p:txBody>
                </p:sp>
                <p:sp>
                  <p:nvSpPr>
                    <p:cNvPr id="21" name="AutoShape 17"/>
                    <p:cNvSpPr>
                      <a:spLocks noChangeArrowheads="1"/>
                    </p:cNvSpPr>
                    <p:nvPr/>
                  </p:nvSpPr>
                  <p:spPr bwMode="auto">
                    <a:xfrm>
                      <a:off x="3124200" y="4419600"/>
                      <a:ext cx="609600" cy="457200"/>
                    </a:xfrm>
                    <a:prstGeom prst="rtTriangle">
                      <a:avLst/>
                    </a:prstGeom>
                    <a:solidFill>
                      <a:srgbClr val="E0F8F7"/>
                    </a:solidFill>
                    <a:ln w="9525">
                      <a:noFill/>
                      <a:miter lim="800000"/>
                      <a:headEnd/>
                      <a:tailEnd/>
                    </a:ln>
                    <a:effectLst/>
                  </p:spPr>
                  <p:txBody>
                    <a:bodyPr wrap="none" anchor="ctr"/>
                    <a:lstStyle/>
                    <a:p>
                      <a:endParaRPr lang="es-AR"/>
                    </a:p>
                  </p:txBody>
                </p:sp>
                <p:sp>
                  <p:nvSpPr>
                    <p:cNvPr id="22" name="Line 18"/>
                    <p:cNvSpPr>
                      <a:spLocks noChangeShapeType="1"/>
                    </p:cNvSpPr>
                    <p:nvPr/>
                  </p:nvSpPr>
                  <p:spPr bwMode="auto">
                    <a:xfrm>
                      <a:off x="1981200" y="3657600"/>
                      <a:ext cx="0" cy="2438400"/>
                    </a:xfrm>
                    <a:prstGeom prst="line">
                      <a:avLst/>
                    </a:prstGeom>
                    <a:noFill/>
                    <a:ln w="9525">
                      <a:solidFill>
                        <a:schemeClr val="tx1"/>
                      </a:solidFill>
                      <a:round/>
                      <a:headEnd/>
                      <a:tailEnd/>
                    </a:ln>
                    <a:effectLst/>
                  </p:spPr>
                  <p:txBody>
                    <a:bodyPr/>
                    <a:lstStyle/>
                    <a:p>
                      <a:endParaRPr lang="es-AR"/>
                    </a:p>
                  </p:txBody>
                </p:sp>
                <p:sp>
                  <p:nvSpPr>
                    <p:cNvPr id="23" name="Line 19"/>
                    <p:cNvSpPr>
                      <a:spLocks noChangeShapeType="1"/>
                    </p:cNvSpPr>
                    <p:nvPr/>
                  </p:nvSpPr>
                  <p:spPr bwMode="auto">
                    <a:xfrm>
                      <a:off x="1981200" y="3733800"/>
                      <a:ext cx="1752600" cy="2514600"/>
                    </a:xfrm>
                    <a:prstGeom prst="line">
                      <a:avLst/>
                    </a:prstGeom>
                    <a:noFill/>
                    <a:ln w="34925">
                      <a:solidFill>
                        <a:schemeClr val="accent1"/>
                      </a:solidFill>
                      <a:round/>
                      <a:headEnd/>
                      <a:tailEnd/>
                    </a:ln>
                    <a:effectLst/>
                  </p:spPr>
                  <p:txBody>
                    <a:bodyPr/>
                    <a:lstStyle/>
                    <a:p>
                      <a:endParaRPr lang="es-AR"/>
                    </a:p>
                  </p:txBody>
                </p:sp>
                <p:sp>
                  <p:nvSpPr>
                    <p:cNvPr id="24" name="Line 20"/>
                    <p:cNvSpPr>
                      <a:spLocks noChangeShapeType="1"/>
                    </p:cNvSpPr>
                    <p:nvPr/>
                  </p:nvSpPr>
                  <p:spPr bwMode="auto">
                    <a:xfrm flipV="1">
                      <a:off x="3124200" y="4419600"/>
                      <a:ext cx="0" cy="1676400"/>
                    </a:xfrm>
                    <a:prstGeom prst="line">
                      <a:avLst/>
                    </a:prstGeom>
                    <a:noFill/>
                    <a:ln w="9525">
                      <a:solidFill>
                        <a:schemeClr val="tx1"/>
                      </a:solidFill>
                      <a:prstDash val="sysDot"/>
                      <a:round/>
                      <a:headEnd/>
                      <a:tailEnd/>
                    </a:ln>
                    <a:effectLst/>
                  </p:spPr>
                  <p:txBody>
                    <a:bodyPr/>
                    <a:lstStyle/>
                    <a:p>
                      <a:endParaRPr lang="es-AR"/>
                    </a:p>
                  </p:txBody>
                </p:sp>
                <p:sp>
                  <p:nvSpPr>
                    <p:cNvPr id="17" name="Line 5"/>
                    <p:cNvSpPr>
                      <a:spLocks noChangeShapeType="1"/>
                    </p:cNvSpPr>
                    <p:nvPr/>
                  </p:nvSpPr>
                  <p:spPr bwMode="auto">
                    <a:xfrm>
                      <a:off x="1981200" y="3733800"/>
                      <a:ext cx="3886200" cy="2362200"/>
                    </a:xfrm>
                    <a:prstGeom prst="line">
                      <a:avLst/>
                    </a:prstGeom>
                    <a:noFill/>
                    <a:ln w="34925">
                      <a:solidFill>
                        <a:srgbClr val="002060"/>
                      </a:solidFill>
                      <a:round/>
                      <a:headEnd/>
                      <a:tailEnd/>
                    </a:ln>
                    <a:effectLst/>
                  </p:spPr>
                  <p:txBody>
                    <a:bodyPr/>
                    <a:lstStyle/>
                    <a:p>
                      <a:endParaRPr lang="es-AR"/>
                    </a:p>
                  </p:txBody>
                </p:sp>
              </p:grpSp>
              <p:sp>
                <p:nvSpPr>
                  <p:cNvPr id="15" name="Text Box 22"/>
                  <p:cNvSpPr txBox="1">
                    <a:spLocks noChangeArrowheads="1"/>
                  </p:cNvSpPr>
                  <p:nvPr/>
                </p:nvSpPr>
                <p:spPr bwMode="auto">
                  <a:xfrm>
                    <a:off x="5257800" y="4495800"/>
                    <a:ext cx="1752600" cy="523220"/>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Surplus lost by consumers</a:t>
                    </a:r>
                  </a:p>
                </p:txBody>
              </p:sp>
            </p:grpSp>
          </p:grpSp>
          <p:sp>
            <p:nvSpPr>
              <p:cNvPr id="34" name="Text Box 10"/>
              <p:cNvSpPr txBox="1">
                <a:spLocks noChangeArrowheads="1"/>
              </p:cNvSpPr>
              <p:nvPr/>
            </p:nvSpPr>
            <p:spPr bwMode="auto">
              <a:xfrm>
                <a:off x="5791200" y="6096000"/>
                <a:ext cx="762000" cy="338554"/>
              </a:xfrm>
              <a:prstGeom prst="rect">
                <a:avLst/>
              </a:prstGeom>
              <a:noFill/>
              <a:ln w="9525">
                <a:noFill/>
                <a:miter lim="800000"/>
                <a:headEnd/>
                <a:tailEnd/>
              </a:ln>
              <a:effectLst/>
            </p:spPr>
            <p:txBody>
              <a:bodyPr>
                <a:spAutoFit/>
              </a:bodyPr>
              <a:lstStyle/>
              <a:p>
                <a:pPr>
                  <a:spcBef>
                    <a:spcPct val="50000"/>
                  </a:spcBef>
                </a:pPr>
                <a:r>
                  <a:rPr lang="en-GB" sz="1600" dirty="0" smtClean="0">
                    <a:latin typeface="Century Gothic" pitchFamily="34" charset="0"/>
                  </a:rPr>
                  <a:t>Q</a:t>
                </a:r>
                <a:endParaRPr lang="en-GB" sz="1600" dirty="0">
                  <a:latin typeface="Century Gothic" pitchFamily="34" charset="0"/>
                </a:endParaRPr>
              </a:p>
            </p:txBody>
          </p:sp>
          <p:sp>
            <p:nvSpPr>
              <p:cNvPr id="35" name="Text Box 12"/>
              <p:cNvSpPr txBox="1">
                <a:spLocks noChangeArrowheads="1"/>
              </p:cNvSpPr>
              <p:nvPr/>
            </p:nvSpPr>
            <p:spPr bwMode="auto">
              <a:xfrm>
                <a:off x="1524000" y="3581400"/>
                <a:ext cx="762000" cy="338554"/>
              </a:xfrm>
              <a:prstGeom prst="rect">
                <a:avLst/>
              </a:prstGeom>
              <a:noFill/>
              <a:ln w="9525">
                <a:noFill/>
                <a:miter lim="800000"/>
                <a:headEnd/>
                <a:tailEnd/>
              </a:ln>
              <a:effectLst/>
            </p:spPr>
            <p:txBody>
              <a:bodyPr>
                <a:spAutoFit/>
              </a:bodyPr>
              <a:lstStyle/>
              <a:p>
                <a:pPr>
                  <a:spcBef>
                    <a:spcPct val="50000"/>
                  </a:spcBef>
                </a:pPr>
                <a:r>
                  <a:rPr lang="en-GB" sz="1600" dirty="0" smtClean="0">
                    <a:latin typeface="Century Gothic" pitchFamily="34" charset="0"/>
                  </a:rPr>
                  <a:t>P</a:t>
                </a:r>
                <a:endParaRPr lang="en-GB" sz="1600" dirty="0">
                  <a:latin typeface="Century Gothic" pitchFamily="34" charset="0"/>
                </a:endParaRPr>
              </a:p>
            </p:txBody>
          </p:sp>
        </p:grpSp>
        <p:sp>
          <p:nvSpPr>
            <p:cNvPr id="31" name="Line 7"/>
            <p:cNvSpPr>
              <a:spLocks noChangeShapeType="1"/>
            </p:cNvSpPr>
            <p:nvPr/>
          </p:nvSpPr>
          <p:spPr bwMode="auto">
            <a:xfrm flipH="1">
              <a:off x="1981200" y="4876800"/>
              <a:ext cx="18288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dirty="0"/>
            </a:p>
          </p:txBody>
        </p:sp>
      </p:gr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94895"/>
          </a:xfrm>
        </p:spPr>
        <p:txBody>
          <a:bodyPr>
            <a:noAutofit/>
          </a:bodyPr>
          <a:lstStyle/>
          <a:p>
            <a:r>
              <a:rPr lang="en-US" dirty="0" smtClean="0">
                <a:latin typeface="Century Gothic"/>
                <a:cs typeface="Century Gothic"/>
              </a:rPr>
              <a:t>Monopoly power</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525035255"/>
              </p:ext>
            </p:extLst>
          </p:nvPr>
        </p:nvGraphicFramePr>
        <p:xfrm>
          <a:off x="381000" y="1524000"/>
          <a:ext cx="8458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94895"/>
          </a:xfrm>
        </p:spPr>
        <p:txBody>
          <a:bodyPr>
            <a:noAutofit/>
          </a:bodyPr>
          <a:lstStyle/>
          <a:p>
            <a:r>
              <a:rPr lang="en-US" dirty="0" smtClean="0">
                <a:latin typeface="Century Gothic"/>
                <a:cs typeface="Century Gothic"/>
              </a:rPr>
              <a:t>Sources of Monopoly Power</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473018862"/>
              </p:ext>
            </p:extLst>
          </p:nvPr>
        </p:nvGraphicFramePr>
        <p:xfrm>
          <a:off x="381000" y="1447800"/>
          <a:ext cx="8458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74280"/>
          </a:xfrm>
        </p:spPr>
        <p:txBody>
          <a:bodyPr>
            <a:noAutofit/>
          </a:bodyPr>
          <a:lstStyle/>
          <a:p>
            <a:r>
              <a:rPr lang="en-US" dirty="0" smtClean="0">
                <a:latin typeface="Century Gothic"/>
                <a:cs typeface="Century Gothic"/>
              </a:rPr>
              <a:t>Overview</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xmlns="" val="2179639757"/>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xmlns="" val="3446713196"/>
              </p:ext>
            </p:extLst>
          </p:nvPr>
        </p:nvGraphicFramePr>
        <p:xfrm>
          <a:off x="381000" y="1447800"/>
          <a:ext cx="8305800" cy="487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xmlns="" val="192146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94895"/>
          </a:xfrm>
        </p:spPr>
        <p:txBody>
          <a:bodyPr>
            <a:noAutofit/>
          </a:bodyPr>
          <a:lstStyle/>
          <a:p>
            <a:r>
              <a:rPr lang="en-US" dirty="0" smtClean="0">
                <a:latin typeface="Century Gothic"/>
                <a:cs typeface="Century Gothic"/>
              </a:rPr>
              <a:t>Sources of Monopoly Power</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3002802407"/>
              </p:ext>
            </p:extLst>
          </p:nvPr>
        </p:nvGraphicFramePr>
        <p:xfrm>
          <a:off x="381000" y="1676400"/>
          <a:ext cx="84582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457200"/>
            <a:ext cx="8229600" cy="366295"/>
          </a:xfrm>
        </p:spPr>
        <p:txBody>
          <a:bodyPr/>
          <a:lstStyle/>
          <a:p>
            <a:r>
              <a:rPr lang="en-US" smtClean="0"/>
              <a:t>Scale Economies and Natural Monopoly</a:t>
            </a:r>
            <a:endParaRPr lang="en-US"/>
          </a:p>
        </p:txBody>
      </p:sp>
      <p:grpSp>
        <p:nvGrpSpPr>
          <p:cNvPr id="32" name="31 Grupo"/>
          <p:cNvGrpSpPr/>
          <p:nvPr/>
        </p:nvGrpSpPr>
        <p:grpSpPr>
          <a:xfrm>
            <a:off x="2133600" y="1676400"/>
            <a:ext cx="5410200" cy="4148554"/>
            <a:chOff x="1295400" y="1447800"/>
            <a:chExt cx="5410200" cy="4148554"/>
          </a:xfrm>
        </p:grpSpPr>
        <p:sp>
          <p:nvSpPr>
            <p:cNvPr id="29" name="Text Box 16"/>
            <p:cNvSpPr txBox="1">
              <a:spLocks noChangeArrowheads="1"/>
            </p:cNvSpPr>
            <p:nvPr/>
          </p:nvSpPr>
          <p:spPr bwMode="auto">
            <a:xfrm>
              <a:off x="1371600" y="1447800"/>
              <a:ext cx="762000" cy="338554"/>
            </a:xfrm>
            <a:prstGeom prst="rect">
              <a:avLst/>
            </a:prstGeom>
            <a:noFill/>
            <a:ln w="9525">
              <a:noFill/>
              <a:miter lim="800000"/>
              <a:headEnd/>
              <a:tailEnd/>
            </a:ln>
            <a:effectLst/>
          </p:spPr>
          <p:txBody>
            <a:bodyPr>
              <a:spAutoFit/>
            </a:bodyPr>
            <a:lstStyle/>
            <a:p>
              <a:pPr>
                <a:spcBef>
                  <a:spcPct val="50000"/>
                </a:spcBef>
              </a:pPr>
              <a:r>
                <a:rPr lang="en-GB" sz="1600" dirty="0" smtClean="0">
                  <a:latin typeface="Century Gothic" pitchFamily="34" charset="0"/>
                </a:rPr>
                <a:t>P</a:t>
              </a:r>
              <a:endParaRPr lang="en-GB" sz="1600" baseline="-25000" dirty="0">
                <a:latin typeface="Century Gothic" pitchFamily="34" charset="0"/>
              </a:endParaRPr>
            </a:p>
          </p:txBody>
        </p:sp>
        <p:grpSp>
          <p:nvGrpSpPr>
            <p:cNvPr id="31" name="30 Grupo"/>
            <p:cNvGrpSpPr/>
            <p:nvPr/>
          </p:nvGrpSpPr>
          <p:grpSpPr>
            <a:xfrm>
              <a:off x="1295400" y="1524000"/>
              <a:ext cx="5410200" cy="4072354"/>
              <a:chOff x="1295400" y="1524000"/>
              <a:chExt cx="5410200" cy="4072354"/>
            </a:xfrm>
          </p:grpSpPr>
          <p:grpSp>
            <p:nvGrpSpPr>
              <p:cNvPr id="8" name="7 Grupo"/>
              <p:cNvGrpSpPr/>
              <p:nvPr/>
            </p:nvGrpSpPr>
            <p:grpSpPr>
              <a:xfrm>
                <a:off x="1295400" y="1524000"/>
                <a:ext cx="5105400" cy="4072354"/>
                <a:chOff x="1066800" y="1676400"/>
                <a:chExt cx="5105400" cy="4072354"/>
              </a:xfrm>
            </p:grpSpPr>
            <p:sp>
              <p:nvSpPr>
                <p:cNvPr id="9" name="Line 5"/>
                <p:cNvSpPr>
                  <a:spLocks noChangeAspect="1" noChangeShapeType="1"/>
                </p:cNvSpPr>
                <p:nvPr/>
              </p:nvSpPr>
              <p:spPr bwMode="auto">
                <a:xfrm>
                  <a:off x="1516063" y="1676400"/>
                  <a:ext cx="0" cy="3736975"/>
                </a:xfrm>
                <a:prstGeom prst="line">
                  <a:avLst/>
                </a:prstGeom>
                <a:noFill/>
                <a:ln w="9525">
                  <a:solidFill>
                    <a:schemeClr val="tx1"/>
                  </a:solidFill>
                  <a:round/>
                  <a:headEnd/>
                  <a:tailEnd/>
                </a:ln>
                <a:effectLst/>
              </p:spPr>
              <p:txBody>
                <a:bodyPr/>
                <a:lstStyle/>
                <a:p>
                  <a:endParaRPr lang="es-AR"/>
                </a:p>
              </p:txBody>
            </p:sp>
            <p:grpSp>
              <p:nvGrpSpPr>
                <p:cNvPr id="10" name="24 Grupo"/>
                <p:cNvGrpSpPr/>
                <p:nvPr/>
              </p:nvGrpSpPr>
              <p:grpSpPr>
                <a:xfrm>
                  <a:off x="1066800" y="1828800"/>
                  <a:ext cx="5105400" cy="3919954"/>
                  <a:chOff x="1066800" y="1828800"/>
                  <a:chExt cx="5105400" cy="3919954"/>
                </a:xfrm>
              </p:grpSpPr>
              <p:sp>
                <p:nvSpPr>
                  <p:cNvPr id="11" name="Text Box 6"/>
                  <p:cNvSpPr txBox="1">
                    <a:spLocks noChangeArrowheads="1"/>
                  </p:cNvSpPr>
                  <p:nvPr/>
                </p:nvSpPr>
                <p:spPr bwMode="auto">
                  <a:xfrm>
                    <a:off x="4953000" y="4814888"/>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MC</a:t>
                    </a:r>
                  </a:p>
                </p:txBody>
              </p:sp>
              <p:sp>
                <p:nvSpPr>
                  <p:cNvPr id="12" name="Text Box 7"/>
                  <p:cNvSpPr txBox="1">
                    <a:spLocks noChangeArrowheads="1"/>
                  </p:cNvSpPr>
                  <p:nvPr/>
                </p:nvSpPr>
                <p:spPr bwMode="auto">
                  <a:xfrm>
                    <a:off x="4800600" y="44196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ATC</a:t>
                    </a:r>
                  </a:p>
                </p:txBody>
              </p:sp>
              <p:sp>
                <p:nvSpPr>
                  <p:cNvPr id="13" name="Text Box 11"/>
                  <p:cNvSpPr txBox="1">
                    <a:spLocks noChangeArrowheads="1"/>
                  </p:cNvSpPr>
                  <p:nvPr/>
                </p:nvSpPr>
                <p:spPr bwMode="auto">
                  <a:xfrm>
                    <a:off x="1752600" y="18288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D</a:t>
                    </a:r>
                  </a:p>
                </p:txBody>
              </p:sp>
              <p:grpSp>
                <p:nvGrpSpPr>
                  <p:cNvPr id="14" name="23 Grupo"/>
                  <p:cNvGrpSpPr/>
                  <p:nvPr/>
                </p:nvGrpSpPr>
                <p:grpSpPr>
                  <a:xfrm>
                    <a:off x="1066800" y="1905000"/>
                    <a:ext cx="5105400" cy="3733800"/>
                    <a:chOff x="1066800" y="1905000"/>
                    <a:chExt cx="5105400" cy="3733800"/>
                  </a:xfrm>
                </p:grpSpPr>
                <p:sp>
                  <p:nvSpPr>
                    <p:cNvPr id="18" name="Line 4"/>
                    <p:cNvSpPr>
                      <a:spLocks noChangeAspect="1" noChangeShapeType="1"/>
                    </p:cNvSpPr>
                    <p:nvPr/>
                  </p:nvSpPr>
                  <p:spPr bwMode="auto">
                    <a:xfrm>
                      <a:off x="1516063" y="5413375"/>
                      <a:ext cx="4656137" cy="0"/>
                    </a:xfrm>
                    <a:prstGeom prst="line">
                      <a:avLst/>
                    </a:prstGeom>
                    <a:noFill/>
                    <a:ln w="9525">
                      <a:solidFill>
                        <a:schemeClr val="tx1"/>
                      </a:solidFill>
                      <a:round/>
                      <a:headEnd/>
                      <a:tailEnd/>
                    </a:ln>
                    <a:effectLst/>
                  </p:spPr>
                  <p:txBody>
                    <a:bodyPr/>
                    <a:lstStyle/>
                    <a:p>
                      <a:endParaRPr lang="es-AR"/>
                    </a:p>
                  </p:txBody>
                </p:sp>
                <p:sp>
                  <p:nvSpPr>
                    <p:cNvPr id="19" name="Arc 8"/>
                    <p:cNvSpPr>
                      <a:spLocks/>
                    </p:cNvSpPr>
                    <p:nvPr/>
                  </p:nvSpPr>
                  <p:spPr bwMode="auto">
                    <a:xfrm rot="10800000">
                      <a:off x="1981200" y="2286000"/>
                      <a:ext cx="2895600" cy="2438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4925">
                      <a:solidFill>
                        <a:schemeClr val="accent3">
                          <a:lumMod val="50000"/>
                        </a:schemeClr>
                      </a:solidFill>
                      <a:round/>
                      <a:headEnd/>
                      <a:tailEnd/>
                    </a:ln>
                    <a:effectLst/>
                  </p:spPr>
                  <p:txBody>
                    <a:bodyPr wrap="none" anchor="ctr"/>
                    <a:lstStyle/>
                    <a:p>
                      <a:endParaRPr lang="es-AR"/>
                    </a:p>
                  </p:txBody>
                </p:sp>
                <p:sp>
                  <p:nvSpPr>
                    <p:cNvPr id="20" name="Line 9"/>
                    <p:cNvSpPr>
                      <a:spLocks noChangeShapeType="1"/>
                    </p:cNvSpPr>
                    <p:nvPr/>
                  </p:nvSpPr>
                  <p:spPr bwMode="auto">
                    <a:xfrm flipV="1">
                      <a:off x="1981200" y="4876800"/>
                      <a:ext cx="3048000" cy="228600"/>
                    </a:xfrm>
                    <a:prstGeom prst="line">
                      <a:avLst/>
                    </a:prstGeom>
                    <a:noFill/>
                    <a:ln w="34925">
                      <a:solidFill>
                        <a:schemeClr val="accent6">
                          <a:lumMod val="75000"/>
                        </a:schemeClr>
                      </a:solidFill>
                      <a:round/>
                      <a:headEnd/>
                      <a:tailEnd/>
                    </a:ln>
                    <a:effectLst/>
                  </p:spPr>
                  <p:txBody>
                    <a:bodyPr/>
                    <a:lstStyle/>
                    <a:p>
                      <a:endParaRPr lang="es-AR"/>
                    </a:p>
                  </p:txBody>
                </p:sp>
                <p:sp>
                  <p:nvSpPr>
                    <p:cNvPr id="21" name="Line 10"/>
                    <p:cNvSpPr>
                      <a:spLocks noChangeShapeType="1"/>
                    </p:cNvSpPr>
                    <p:nvPr/>
                  </p:nvSpPr>
                  <p:spPr bwMode="auto">
                    <a:xfrm>
                      <a:off x="1524000" y="1905000"/>
                      <a:ext cx="3733800" cy="3505200"/>
                    </a:xfrm>
                    <a:prstGeom prst="line">
                      <a:avLst/>
                    </a:prstGeom>
                    <a:noFill/>
                    <a:ln w="34925">
                      <a:solidFill>
                        <a:srgbClr val="002060"/>
                      </a:solidFill>
                      <a:round/>
                      <a:headEnd/>
                      <a:tailEnd/>
                    </a:ln>
                    <a:effectLst/>
                  </p:spPr>
                  <p:txBody>
                    <a:bodyPr/>
                    <a:lstStyle/>
                    <a:p>
                      <a:endParaRPr lang="es-AR"/>
                    </a:p>
                  </p:txBody>
                </p:sp>
                <p:sp>
                  <p:nvSpPr>
                    <p:cNvPr id="22" name="Line 12"/>
                    <p:cNvSpPr>
                      <a:spLocks noChangeShapeType="1"/>
                    </p:cNvSpPr>
                    <p:nvPr/>
                  </p:nvSpPr>
                  <p:spPr bwMode="auto">
                    <a:xfrm>
                      <a:off x="1524000" y="1905000"/>
                      <a:ext cx="1828800" cy="3733800"/>
                    </a:xfrm>
                    <a:prstGeom prst="line">
                      <a:avLst/>
                    </a:prstGeom>
                    <a:noFill/>
                    <a:ln w="34925">
                      <a:solidFill>
                        <a:schemeClr val="accent1"/>
                      </a:solidFill>
                      <a:round/>
                      <a:headEnd/>
                      <a:tailEnd/>
                    </a:ln>
                    <a:effectLst/>
                  </p:spPr>
                  <p:txBody>
                    <a:bodyPr/>
                    <a:lstStyle/>
                    <a:p>
                      <a:endParaRPr lang="es-AR"/>
                    </a:p>
                  </p:txBody>
                </p:sp>
                <p:sp>
                  <p:nvSpPr>
                    <p:cNvPr id="23" name="Text Box 13"/>
                    <p:cNvSpPr txBox="1">
                      <a:spLocks noChangeArrowheads="1"/>
                    </p:cNvSpPr>
                    <p:nvPr/>
                  </p:nvSpPr>
                  <p:spPr bwMode="auto">
                    <a:xfrm>
                      <a:off x="3124200" y="50292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MR</a:t>
                      </a:r>
                    </a:p>
                  </p:txBody>
                </p:sp>
                <p:sp>
                  <p:nvSpPr>
                    <p:cNvPr id="24" name="Line 14"/>
                    <p:cNvSpPr>
                      <a:spLocks noChangeShapeType="1"/>
                    </p:cNvSpPr>
                    <p:nvPr/>
                  </p:nvSpPr>
                  <p:spPr bwMode="auto">
                    <a:xfrm flipV="1">
                      <a:off x="4495800" y="4724400"/>
                      <a:ext cx="0" cy="685800"/>
                    </a:xfrm>
                    <a:prstGeom prst="line">
                      <a:avLst/>
                    </a:prstGeom>
                    <a:noFill/>
                    <a:ln w="9525">
                      <a:solidFill>
                        <a:schemeClr val="tx1"/>
                      </a:solidFill>
                      <a:prstDash val="lgDash"/>
                      <a:round/>
                      <a:headEnd/>
                      <a:tailEnd/>
                    </a:ln>
                    <a:effectLst/>
                  </p:spPr>
                  <p:txBody>
                    <a:bodyPr/>
                    <a:lstStyle/>
                    <a:p>
                      <a:endParaRPr lang="es-AR"/>
                    </a:p>
                  </p:txBody>
                </p:sp>
                <p:sp>
                  <p:nvSpPr>
                    <p:cNvPr id="25" name="Line 15"/>
                    <p:cNvSpPr>
                      <a:spLocks noChangeShapeType="1"/>
                    </p:cNvSpPr>
                    <p:nvPr/>
                  </p:nvSpPr>
                  <p:spPr bwMode="auto">
                    <a:xfrm flipV="1">
                      <a:off x="1524000" y="4724400"/>
                      <a:ext cx="2971800" cy="0"/>
                    </a:xfrm>
                    <a:prstGeom prst="line">
                      <a:avLst/>
                    </a:prstGeom>
                    <a:noFill/>
                    <a:ln w="9525">
                      <a:solidFill>
                        <a:schemeClr val="tx1"/>
                      </a:solidFill>
                      <a:prstDash val="lgDash"/>
                      <a:round/>
                      <a:headEnd/>
                      <a:tailEnd/>
                    </a:ln>
                    <a:effectLst/>
                  </p:spPr>
                  <p:txBody>
                    <a:bodyPr/>
                    <a:lstStyle/>
                    <a:p>
                      <a:endParaRPr lang="es-AR"/>
                    </a:p>
                  </p:txBody>
                </p:sp>
                <p:sp>
                  <p:nvSpPr>
                    <p:cNvPr id="26" name="Text Box 16"/>
                    <p:cNvSpPr txBox="1">
                      <a:spLocks noChangeArrowheads="1"/>
                    </p:cNvSpPr>
                    <p:nvPr/>
                  </p:nvSpPr>
                  <p:spPr bwMode="auto">
                    <a:xfrm>
                      <a:off x="1066800" y="32004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P</a:t>
                      </a:r>
                      <a:r>
                        <a:rPr lang="en-GB" sz="1600" baseline="-25000" dirty="0">
                          <a:latin typeface="Century Gothic" pitchFamily="34" charset="0"/>
                        </a:rPr>
                        <a:t>M</a:t>
                      </a:r>
                    </a:p>
                  </p:txBody>
                </p:sp>
                <p:sp>
                  <p:nvSpPr>
                    <p:cNvPr id="27" name="Line 17"/>
                    <p:cNvSpPr>
                      <a:spLocks noChangeShapeType="1"/>
                    </p:cNvSpPr>
                    <p:nvPr/>
                  </p:nvSpPr>
                  <p:spPr bwMode="auto">
                    <a:xfrm flipV="1">
                      <a:off x="1524000" y="3352800"/>
                      <a:ext cx="1524000" cy="0"/>
                    </a:xfrm>
                    <a:prstGeom prst="line">
                      <a:avLst/>
                    </a:prstGeom>
                    <a:noFill/>
                    <a:ln w="9525">
                      <a:solidFill>
                        <a:schemeClr val="tx1"/>
                      </a:solidFill>
                      <a:prstDash val="lgDash"/>
                      <a:round/>
                      <a:headEnd/>
                      <a:tailEnd/>
                    </a:ln>
                    <a:effectLst/>
                  </p:spPr>
                  <p:txBody>
                    <a:bodyPr/>
                    <a:lstStyle/>
                    <a:p>
                      <a:endParaRPr lang="es-AR"/>
                    </a:p>
                  </p:txBody>
                </p:sp>
                <p:sp>
                  <p:nvSpPr>
                    <p:cNvPr id="28" name="Line 18"/>
                    <p:cNvSpPr>
                      <a:spLocks noChangeShapeType="1"/>
                    </p:cNvSpPr>
                    <p:nvPr/>
                  </p:nvSpPr>
                  <p:spPr bwMode="auto">
                    <a:xfrm flipV="1">
                      <a:off x="3048000" y="3352800"/>
                      <a:ext cx="0" cy="2057400"/>
                    </a:xfrm>
                    <a:prstGeom prst="line">
                      <a:avLst/>
                    </a:prstGeom>
                    <a:noFill/>
                    <a:ln w="9525">
                      <a:solidFill>
                        <a:schemeClr val="tx1"/>
                      </a:solidFill>
                      <a:prstDash val="lgDash"/>
                      <a:round/>
                      <a:headEnd/>
                      <a:tailEnd/>
                    </a:ln>
                    <a:effectLst/>
                  </p:spPr>
                  <p:txBody>
                    <a:bodyPr/>
                    <a:lstStyle/>
                    <a:p>
                      <a:endParaRPr lang="es-AR"/>
                    </a:p>
                  </p:txBody>
                </p:sp>
              </p:grpSp>
              <p:sp>
                <p:nvSpPr>
                  <p:cNvPr id="15" name="Text Box 19"/>
                  <p:cNvSpPr txBox="1">
                    <a:spLocks noChangeArrowheads="1"/>
                  </p:cNvSpPr>
                  <p:nvPr/>
                </p:nvSpPr>
                <p:spPr bwMode="auto">
                  <a:xfrm>
                    <a:off x="1066800" y="4510088"/>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P</a:t>
                    </a:r>
                    <a:r>
                      <a:rPr lang="en-GB" sz="1600" baseline="-25000" dirty="0">
                        <a:latin typeface="Century Gothic" pitchFamily="34" charset="0"/>
                      </a:rPr>
                      <a:t>R</a:t>
                    </a:r>
                  </a:p>
                </p:txBody>
              </p:sp>
              <p:sp>
                <p:nvSpPr>
                  <p:cNvPr id="16" name="Text Box 20"/>
                  <p:cNvSpPr txBox="1">
                    <a:spLocks noChangeArrowheads="1"/>
                  </p:cNvSpPr>
                  <p:nvPr/>
                </p:nvSpPr>
                <p:spPr bwMode="auto">
                  <a:xfrm>
                    <a:off x="4191000" y="5348288"/>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Q</a:t>
                    </a:r>
                    <a:r>
                      <a:rPr lang="en-GB" sz="1600" baseline="-25000" dirty="0">
                        <a:latin typeface="Century Gothic" pitchFamily="34" charset="0"/>
                      </a:rPr>
                      <a:t>R</a:t>
                    </a:r>
                  </a:p>
                </p:txBody>
              </p:sp>
              <p:sp>
                <p:nvSpPr>
                  <p:cNvPr id="17" name="Text Box 21"/>
                  <p:cNvSpPr txBox="1">
                    <a:spLocks noChangeArrowheads="1"/>
                  </p:cNvSpPr>
                  <p:nvPr/>
                </p:nvSpPr>
                <p:spPr bwMode="auto">
                  <a:xfrm>
                    <a:off x="2819400" y="5410200"/>
                    <a:ext cx="762000" cy="338554"/>
                  </a:xfrm>
                  <a:prstGeom prst="rect">
                    <a:avLst/>
                  </a:prstGeom>
                  <a:noFill/>
                  <a:ln w="9525">
                    <a:noFill/>
                    <a:miter lim="800000"/>
                    <a:headEnd/>
                    <a:tailEnd/>
                  </a:ln>
                  <a:effectLst/>
                </p:spPr>
                <p:txBody>
                  <a:bodyPr>
                    <a:spAutoFit/>
                  </a:bodyPr>
                  <a:lstStyle/>
                  <a:p>
                    <a:pPr>
                      <a:spcBef>
                        <a:spcPct val="50000"/>
                      </a:spcBef>
                    </a:pPr>
                    <a:r>
                      <a:rPr lang="en-GB" sz="1600" dirty="0">
                        <a:latin typeface="Century Gothic" pitchFamily="34" charset="0"/>
                      </a:rPr>
                      <a:t>Q</a:t>
                    </a:r>
                    <a:r>
                      <a:rPr lang="en-GB" sz="1600" baseline="-25000" dirty="0">
                        <a:latin typeface="Century Gothic" pitchFamily="34" charset="0"/>
                      </a:rPr>
                      <a:t>M</a:t>
                    </a:r>
                  </a:p>
                </p:txBody>
              </p:sp>
            </p:grpSp>
          </p:grpSp>
          <p:sp>
            <p:nvSpPr>
              <p:cNvPr id="30" name="Text Box 20"/>
              <p:cNvSpPr txBox="1">
                <a:spLocks noChangeArrowheads="1"/>
              </p:cNvSpPr>
              <p:nvPr/>
            </p:nvSpPr>
            <p:spPr bwMode="auto">
              <a:xfrm>
                <a:off x="5943600" y="5257800"/>
                <a:ext cx="762000" cy="338554"/>
              </a:xfrm>
              <a:prstGeom prst="rect">
                <a:avLst/>
              </a:prstGeom>
              <a:noFill/>
              <a:ln w="9525">
                <a:noFill/>
                <a:miter lim="800000"/>
                <a:headEnd/>
                <a:tailEnd/>
              </a:ln>
              <a:effectLst/>
            </p:spPr>
            <p:txBody>
              <a:bodyPr>
                <a:spAutoFit/>
              </a:bodyPr>
              <a:lstStyle/>
              <a:p>
                <a:pPr>
                  <a:spcBef>
                    <a:spcPct val="50000"/>
                  </a:spcBef>
                </a:pPr>
                <a:r>
                  <a:rPr lang="en-GB" sz="1600" dirty="0" smtClean="0">
                    <a:latin typeface="Century Gothic" pitchFamily="34" charset="0"/>
                  </a:rPr>
                  <a:t>Q</a:t>
                </a:r>
                <a:endParaRPr lang="en-GB" sz="1600" baseline="-25000" dirty="0">
                  <a:latin typeface="Century Gothic" pitchFamily="34" charset="0"/>
                </a:endParaRPr>
              </a:p>
            </p:txBody>
          </p:sp>
        </p:gr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594895"/>
          </a:xfrm>
        </p:spPr>
        <p:txBody>
          <a:bodyPr>
            <a:noAutofit/>
          </a:bodyPr>
          <a:lstStyle/>
          <a:p>
            <a:r>
              <a:rPr lang="en-US" dirty="0" smtClean="0">
                <a:latin typeface="Century Gothic"/>
                <a:cs typeface="Century Gothic"/>
              </a:rPr>
              <a:t>Direct Network Effects</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2402326782"/>
              </p:ext>
            </p:extLst>
          </p:nvPr>
        </p:nvGraphicFramePr>
        <p:xfrm>
          <a:off x="381000" y="1524000"/>
          <a:ext cx="8458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594895"/>
          </a:xfrm>
        </p:spPr>
        <p:txBody>
          <a:bodyPr>
            <a:noAutofit/>
          </a:bodyPr>
          <a:lstStyle/>
          <a:p>
            <a:r>
              <a:rPr lang="en-US" dirty="0" smtClean="0">
                <a:latin typeface="Century Gothic"/>
                <a:cs typeface="Century Gothic"/>
              </a:rPr>
              <a:t>Indirect Network Effects</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1948881072"/>
              </p:ext>
            </p:extLst>
          </p:nvPr>
        </p:nvGraphicFramePr>
        <p:xfrm>
          <a:off x="381000" y="1447800"/>
          <a:ext cx="8458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594895"/>
          </a:xfrm>
        </p:spPr>
        <p:txBody>
          <a:bodyPr>
            <a:noAutofit/>
          </a:bodyPr>
          <a:lstStyle/>
          <a:p>
            <a:r>
              <a:rPr lang="en-US" dirty="0" smtClean="0">
                <a:latin typeface="Century Gothic"/>
                <a:cs typeface="Century Gothic"/>
              </a:rPr>
              <a:t>Intellectual Property</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3292506399"/>
              </p:ext>
            </p:extLst>
          </p:nvPr>
        </p:nvGraphicFramePr>
        <p:xfrm>
          <a:off x="381000" y="1447800"/>
          <a:ext cx="8458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594895"/>
          </a:xfrm>
        </p:spPr>
        <p:txBody>
          <a:bodyPr>
            <a:noAutofit/>
          </a:bodyPr>
          <a:lstStyle/>
          <a:p>
            <a:r>
              <a:rPr lang="en-US" dirty="0" smtClean="0">
                <a:latin typeface="Century Gothic"/>
                <a:cs typeface="Century Gothic"/>
              </a:rPr>
              <a:t>Durability of Monopoly Power</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2782328679"/>
              </p:ext>
            </p:extLst>
          </p:nvPr>
        </p:nvGraphicFramePr>
        <p:xfrm>
          <a:off x="381000" y="1371600"/>
          <a:ext cx="8458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458200" cy="594895"/>
          </a:xfrm>
        </p:spPr>
        <p:txBody>
          <a:bodyPr>
            <a:noAutofit/>
          </a:bodyPr>
          <a:lstStyle/>
          <a:p>
            <a:r>
              <a:rPr lang="en-US" dirty="0" smtClean="0">
                <a:latin typeface="Century Gothic"/>
                <a:cs typeface="Century Gothic"/>
              </a:rPr>
              <a:t>Fragility of monopoly disciplines exercise of monopoly power</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2782328679"/>
              </p:ext>
            </p:extLst>
          </p:nvPr>
        </p:nvGraphicFramePr>
        <p:xfrm>
          <a:off x="381000" y="1371600"/>
          <a:ext cx="8458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574280"/>
          </a:xfrm>
        </p:spPr>
        <p:txBody>
          <a:bodyPr>
            <a:noAutofit/>
          </a:bodyPr>
          <a:lstStyle/>
          <a:p>
            <a:r>
              <a:rPr lang="en-US" dirty="0" smtClean="0">
                <a:latin typeface="Century Gothic"/>
                <a:cs typeface="Century Gothic"/>
              </a:rPr>
              <a:t>End of Part 2, Next week Topic 3</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xmlns="" val="2179639757"/>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3"/>
          <p:cNvGraphicFramePr/>
          <p:nvPr>
            <p:extLst>
              <p:ext uri="{D42A27DB-BD31-4B8C-83A1-F6EECF244321}">
                <p14:modId xmlns:p14="http://schemas.microsoft.com/office/powerpoint/2010/main" xmlns="" val="1019950742"/>
              </p:ext>
            </p:extLst>
          </p:nvPr>
        </p:nvGraphicFramePr>
        <p:xfrm>
          <a:off x="533400" y="1447800"/>
          <a:ext cx="8382000" cy="487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xmlns="" val="1921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chemeClr val="tx1"/>
                </a:solidFill>
              </a:rPr>
              <a:t>Profit maximization</a:t>
            </a:r>
            <a:endParaRPr lang="en-US"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3</a:t>
            </a:fld>
            <a:endParaRPr lang="en-US" dirty="0"/>
          </a:p>
        </p:txBody>
      </p:sp>
    </p:spTree>
    <p:extLst>
      <p:ext uri="{BB962C8B-B14F-4D97-AF65-F5344CB8AC3E}">
        <p14:creationId xmlns:p14="http://schemas.microsoft.com/office/powerpoint/2010/main" xmlns="" val="545652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How to run a profitable business</a:t>
            </a:r>
            <a:endParaRPr lang="en-US"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xmlns="" val="1479948260"/>
              </p:ext>
            </p:extLst>
          </p:nvPr>
        </p:nvGraphicFramePr>
        <p:xfrm>
          <a:off x="381000" y="1524000"/>
          <a:ext cx="84582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2073887602"/>
              </p:ext>
            </p:extLst>
          </p:nvPr>
        </p:nvGraphicFramePr>
        <p:xfrm>
          <a:off x="381000" y="1524000"/>
          <a:ext cx="84582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Line 7"/>
          <p:cNvSpPr>
            <a:spLocks noChangeShapeType="1"/>
          </p:cNvSpPr>
          <p:nvPr/>
        </p:nvSpPr>
        <p:spPr bwMode="auto">
          <a:xfrm>
            <a:off x="2832100" y="6398491"/>
            <a:ext cx="3556000" cy="0"/>
          </a:xfrm>
          <a:prstGeom prst="line">
            <a:avLst/>
          </a:prstGeom>
          <a:noFill/>
          <a:ln w="12700">
            <a:solidFill>
              <a:schemeClr val="tx1"/>
            </a:solidFill>
            <a:round/>
            <a:headEnd/>
            <a:tailEnd/>
          </a:ln>
          <a:effectLst/>
        </p:spPr>
        <p:txBody>
          <a:bodyPr/>
          <a:lstStyle/>
          <a:p>
            <a:endParaRPr lang="es-AR"/>
          </a:p>
        </p:txBody>
      </p:sp>
      <p:sp>
        <p:nvSpPr>
          <p:cNvPr id="10" name="Line 6"/>
          <p:cNvSpPr>
            <a:spLocks noChangeShapeType="1"/>
          </p:cNvSpPr>
          <p:nvPr/>
        </p:nvSpPr>
        <p:spPr bwMode="auto">
          <a:xfrm>
            <a:off x="2832100" y="4782127"/>
            <a:ext cx="0" cy="1616364"/>
          </a:xfrm>
          <a:prstGeom prst="line">
            <a:avLst/>
          </a:prstGeom>
          <a:noFill/>
          <a:ln w="12700">
            <a:solidFill>
              <a:schemeClr val="tx1"/>
            </a:solidFill>
            <a:round/>
            <a:headEnd/>
            <a:tailEnd/>
          </a:ln>
          <a:effectLst/>
        </p:spPr>
        <p:txBody>
          <a:bodyPr/>
          <a:lstStyle/>
          <a:p>
            <a:endParaRPr lang="es-AR"/>
          </a:p>
        </p:txBody>
      </p:sp>
      <p:sp>
        <p:nvSpPr>
          <p:cNvPr id="11" name="AutoShape 15"/>
          <p:cNvSpPr>
            <a:spLocks noChangeArrowheads="1"/>
          </p:cNvSpPr>
          <p:nvPr/>
        </p:nvSpPr>
        <p:spPr bwMode="auto">
          <a:xfrm rot="5419633">
            <a:off x="3149781" y="4885134"/>
            <a:ext cx="1326524" cy="1464469"/>
          </a:xfrm>
          <a:prstGeom prst="triangle">
            <a:avLst>
              <a:gd name="adj" fmla="val 50000"/>
            </a:avLst>
          </a:prstGeom>
          <a:solidFill>
            <a:srgbClr val="BEDBFF"/>
          </a:solidFill>
          <a:ln w="9525">
            <a:solidFill>
              <a:srgbClr val="008080"/>
            </a:solidFill>
            <a:miter lim="800000"/>
            <a:headEnd/>
            <a:tailEnd/>
          </a:ln>
          <a:effectLst/>
        </p:spPr>
        <p:txBody>
          <a:bodyPr wrap="none" anchor="ctr"/>
          <a:lstStyle/>
          <a:p>
            <a:endParaRPr lang="es-AR"/>
          </a:p>
        </p:txBody>
      </p:sp>
      <p:grpSp>
        <p:nvGrpSpPr>
          <p:cNvPr id="12" name="18 Grupo"/>
          <p:cNvGrpSpPr/>
          <p:nvPr/>
        </p:nvGrpSpPr>
        <p:grpSpPr>
          <a:xfrm>
            <a:off x="2514600" y="4724398"/>
            <a:ext cx="4191000" cy="1934966"/>
            <a:chOff x="2362200" y="4114801"/>
            <a:chExt cx="5029200" cy="2554156"/>
          </a:xfrm>
        </p:grpSpPr>
        <p:sp>
          <p:nvSpPr>
            <p:cNvPr id="13" name="Text Box 11"/>
            <p:cNvSpPr txBox="1">
              <a:spLocks noChangeArrowheads="1"/>
            </p:cNvSpPr>
            <p:nvPr/>
          </p:nvSpPr>
          <p:spPr bwMode="auto">
            <a:xfrm>
              <a:off x="6934200" y="6262691"/>
              <a:ext cx="304800" cy="406266"/>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Q</a:t>
              </a:r>
            </a:p>
          </p:txBody>
        </p:sp>
        <p:grpSp>
          <p:nvGrpSpPr>
            <p:cNvPr id="14" name="17 Grupo"/>
            <p:cNvGrpSpPr/>
            <p:nvPr/>
          </p:nvGrpSpPr>
          <p:grpSpPr>
            <a:xfrm>
              <a:off x="2362200" y="4114801"/>
              <a:ext cx="5029200" cy="2554153"/>
              <a:chOff x="2362200" y="4114801"/>
              <a:chExt cx="5029200" cy="2554153"/>
            </a:xfrm>
          </p:grpSpPr>
          <p:sp>
            <p:nvSpPr>
              <p:cNvPr id="15" name="Text Box 10"/>
              <p:cNvSpPr txBox="1">
                <a:spLocks noChangeArrowheads="1"/>
              </p:cNvSpPr>
              <p:nvPr/>
            </p:nvSpPr>
            <p:spPr bwMode="auto">
              <a:xfrm>
                <a:off x="2362200" y="4191002"/>
                <a:ext cx="609600" cy="406266"/>
              </a:xfrm>
              <a:prstGeom prst="rect">
                <a:avLst/>
              </a:prstGeom>
              <a:noFill/>
              <a:ln w="9525">
                <a:noFill/>
                <a:miter lim="800000"/>
                <a:headEnd/>
                <a:tailEnd/>
              </a:ln>
              <a:effectLst/>
            </p:spPr>
            <p:txBody>
              <a:bodyPr>
                <a:spAutoFit/>
              </a:bodyPr>
              <a:lstStyle/>
              <a:p>
                <a:pPr>
                  <a:spcBef>
                    <a:spcPct val="50000"/>
                  </a:spcBef>
                </a:pPr>
                <a:r>
                  <a:rPr lang="en-GB" sz="1400" dirty="0" smtClean="0">
                    <a:latin typeface="Century Gothic" pitchFamily="34" charset="0"/>
                  </a:rPr>
                  <a:t>$</a:t>
                </a:r>
                <a:endParaRPr lang="en-GB" sz="1400" dirty="0">
                  <a:latin typeface="Century Gothic" pitchFamily="34" charset="0"/>
                </a:endParaRPr>
              </a:p>
            </p:txBody>
          </p:sp>
          <p:grpSp>
            <p:nvGrpSpPr>
              <p:cNvPr id="16" name="16 Grupo"/>
              <p:cNvGrpSpPr/>
              <p:nvPr/>
            </p:nvGrpSpPr>
            <p:grpSpPr>
              <a:xfrm>
                <a:off x="2895600" y="4315972"/>
                <a:ext cx="3886200" cy="2352982"/>
                <a:chOff x="2895600" y="4315972"/>
                <a:chExt cx="3886200" cy="2352982"/>
              </a:xfrm>
            </p:grpSpPr>
            <p:sp>
              <p:nvSpPr>
                <p:cNvPr id="19" name="Line 8"/>
                <p:cNvSpPr>
                  <a:spLocks noChangeShapeType="1"/>
                </p:cNvSpPr>
                <p:nvPr/>
              </p:nvSpPr>
              <p:spPr bwMode="auto">
                <a:xfrm>
                  <a:off x="2910840" y="4315972"/>
                  <a:ext cx="3870960" cy="1932428"/>
                </a:xfrm>
                <a:prstGeom prst="line">
                  <a:avLst/>
                </a:prstGeom>
                <a:noFill/>
                <a:ln w="34925">
                  <a:solidFill>
                    <a:schemeClr val="accent1"/>
                  </a:solidFill>
                  <a:round/>
                  <a:headEnd/>
                  <a:tailEnd/>
                </a:ln>
                <a:effectLst/>
              </p:spPr>
              <p:txBody>
                <a:bodyPr/>
                <a:lstStyle/>
                <a:p>
                  <a:endParaRPr lang="es-AR"/>
                </a:p>
              </p:txBody>
            </p:sp>
            <p:sp>
              <p:nvSpPr>
                <p:cNvPr id="20" name="Line 9"/>
                <p:cNvSpPr>
                  <a:spLocks noChangeShapeType="1"/>
                </p:cNvSpPr>
                <p:nvPr/>
              </p:nvSpPr>
              <p:spPr bwMode="auto">
                <a:xfrm flipV="1">
                  <a:off x="2895600" y="4343400"/>
                  <a:ext cx="3886200" cy="1905000"/>
                </a:xfrm>
                <a:prstGeom prst="line">
                  <a:avLst/>
                </a:prstGeom>
                <a:noFill/>
                <a:ln w="34925">
                  <a:solidFill>
                    <a:schemeClr val="accent6">
                      <a:lumMod val="75000"/>
                    </a:schemeClr>
                  </a:solidFill>
                  <a:round/>
                  <a:headEnd/>
                  <a:tailEnd/>
                </a:ln>
                <a:effectLst/>
              </p:spPr>
              <p:txBody>
                <a:bodyPr/>
                <a:lstStyle/>
                <a:p>
                  <a:endParaRPr lang="es-AR"/>
                </a:p>
              </p:txBody>
            </p:sp>
            <p:sp>
              <p:nvSpPr>
                <p:cNvPr id="21" name="Line 16"/>
                <p:cNvSpPr>
                  <a:spLocks noChangeShapeType="1"/>
                </p:cNvSpPr>
                <p:nvPr/>
              </p:nvSpPr>
              <p:spPr bwMode="auto">
                <a:xfrm>
                  <a:off x="4800600" y="5334000"/>
                  <a:ext cx="0" cy="990600"/>
                </a:xfrm>
                <a:prstGeom prst="line">
                  <a:avLst/>
                </a:prstGeom>
                <a:noFill/>
                <a:ln w="9525">
                  <a:solidFill>
                    <a:schemeClr val="tx1"/>
                  </a:solidFill>
                  <a:round/>
                  <a:headEnd/>
                  <a:tailEnd/>
                </a:ln>
                <a:effectLst/>
              </p:spPr>
              <p:txBody>
                <a:bodyPr/>
                <a:lstStyle/>
                <a:p>
                  <a:endParaRPr lang="es-AR"/>
                </a:p>
              </p:txBody>
            </p:sp>
            <p:sp>
              <p:nvSpPr>
                <p:cNvPr id="22" name="Text Box 17"/>
                <p:cNvSpPr txBox="1">
                  <a:spLocks noChangeArrowheads="1"/>
                </p:cNvSpPr>
                <p:nvPr/>
              </p:nvSpPr>
              <p:spPr bwMode="auto">
                <a:xfrm>
                  <a:off x="4648200" y="6262688"/>
                  <a:ext cx="640080" cy="406266"/>
                </a:xfrm>
                <a:prstGeom prst="rect">
                  <a:avLst/>
                </a:prstGeom>
                <a:noFill/>
                <a:ln w="9525">
                  <a:noFill/>
                  <a:miter lim="800000"/>
                  <a:headEnd/>
                  <a:tailEnd/>
                </a:ln>
                <a:effectLst/>
              </p:spPr>
              <p:txBody>
                <a:bodyPr wrap="square">
                  <a:spAutoFit/>
                </a:bodyPr>
                <a:lstStyle/>
                <a:p>
                  <a:pPr>
                    <a:spcBef>
                      <a:spcPct val="50000"/>
                    </a:spcBef>
                  </a:pPr>
                  <a:r>
                    <a:rPr lang="en-GB" sz="1400" dirty="0">
                      <a:latin typeface="Century Gothic" pitchFamily="34" charset="0"/>
                    </a:rPr>
                    <a:t>q*</a:t>
                  </a:r>
                </a:p>
              </p:txBody>
            </p:sp>
          </p:grpSp>
          <p:sp>
            <p:nvSpPr>
              <p:cNvPr id="17" name="Text Box 19"/>
              <p:cNvSpPr txBox="1">
                <a:spLocks noChangeArrowheads="1"/>
              </p:cNvSpPr>
              <p:nvPr/>
            </p:nvSpPr>
            <p:spPr bwMode="auto">
              <a:xfrm>
                <a:off x="6781800" y="4114801"/>
                <a:ext cx="609600" cy="406266"/>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MC</a:t>
                </a:r>
              </a:p>
            </p:txBody>
          </p:sp>
          <p:sp>
            <p:nvSpPr>
              <p:cNvPr id="18" name="Text Box 20"/>
              <p:cNvSpPr txBox="1">
                <a:spLocks noChangeArrowheads="1"/>
              </p:cNvSpPr>
              <p:nvPr/>
            </p:nvSpPr>
            <p:spPr bwMode="auto">
              <a:xfrm>
                <a:off x="6781800" y="5957890"/>
                <a:ext cx="609600" cy="406266"/>
              </a:xfrm>
              <a:prstGeom prst="rect">
                <a:avLst/>
              </a:prstGeom>
              <a:noFill/>
              <a:ln w="9525">
                <a:noFill/>
                <a:miter lim="800000"/>
                <a:headEnd/>
                <a:tailEnd/>
              </a:ln>
              <a:effectLst/>
            </p:spPr>
            <p:txBody>
              <a:bodyPr>
                <a:spAutoFit/>
              </a:bodyPr>
              <a:lstStyle/>
              <a:p>
                <a:pPr>
                  <a:spcBef>
                    <a:spcPct val="50000"/>
                  </a:spcBef>
                </a:pPr>
                <a:r>
                  <a:rPr lang="en-GB" sz="1400" dirty="0">
                    <a:latin typeface="Century Gothic" pitchFamily="34" charset="0"/>
                  </a:rPr>
                  <a:t>MR</a:t>
                </a:r>
              </a:p>
            </p:txBody>
          </p:sp>
        </p:grpSp>
      </p:grpSp>
      <p:sp>
        <p:nvSpPr>
          <p:cNvPr id="25"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How to run a profitable business</a:t>
            </a:r>
            <a:endParaRPr lang="en-US" dirty="0">
              <a:latin typeface="Century Gothic"/>
              <a:cs typeface="Century Gothic"/>
            </a:endParaRP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1939981340"/>
              </p:ext>
            </p:extLst>
          </p:nvPr>
        </p:nvGraphicFramePr>
        <p:xfrm>
          <a:off x="381000" y="1524000"/>
          <a:ext cx="84582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How to run a profitable business</a:t>
            </a:r>
            <a:endParaRPr lang="en-US" dirty="0">
              <a:latin typeface="Century Gothic"/>
              <a:cs typeface="Century Gothic"/>
            </a:endParaRP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228637" y="1905038"/>
            <a:ext cx="4267163" cy="4106788"/>
            <a:chOff x="2590832" y="3360769"/>
            <a:chExt cx="4454536" cy="3497199"/>
          </a:xfrm>
        </p:grpSpPr>
        <p:graphicFrame>
          <p:nvGraphicFramePr>
            <p:cNvPr id="14" name="Object 2"/>
            <p:cNvGraphicFramePr>
              <a:graphicFrameLocks noChangeAspect="1"/>
            </p:cNvGraphicFramePr>
            <p:nvPr>
              <p:extLst>
                <p:ext uri="{D42A27DB-BD31-4B8C-83A1-F6EECF244321}">
                  <p14:modId xmlns:p14="http://schemas.microsoft.com/office/powerpoint/2010/main" xmlns="" val="3666220233"/>
                </p:ext>
              </p:extLst>
            </p:nvPr>
          </p:nvGraphicFramePr>
          <p:xfrm>
            <a:off x="2590832" y="3360769"/>
            <a:ext cx="4454536" cy="3497199"/>
          </p:xfrm>
          <a:graphic>
            <a:graphicData uri="http://schemas.openxmlformats.org/drawingml/2006/chart">
              <c:chart xmlns:c="http://schemas.openxmlformats.org/drawingml/2006/chart" xmlns:r="http://schemas.openxmlformats.org/officeDocument/2006/relationships" r:id="rId3"/>
            </a:graphicData>
          </a:graphic>
        </p:graphicFrame>
        <p:sp>
          <p:nvSpPr>
            <p:cNvPr id="9" name="Line 9"/>
            <p:cNvSpPr>
              <a:spLocks noChangeShapeType="1"/>
            </p:cNvSpPr>
            <p:nvPr/>
          </p:nvSpPr>
          <p:spPr bwMode="auto">
            <a:xfrm flipH="1">
              <a:off x="4114799" y="4953000"/>
              <a:ext cx="685800" cy="237482"/>
            </a:xfrm>
            <a:prstGeom prst="line">
              <a:avLst/>
            </a:prstGeom>
            <a:noFill/>
            <a:ln w="9525">
              <a:solidFill>
                <a:schemeClr val="tx1"/>
              </a:solidFill>
              <a:round/>
              <a:headEnd/>
              <a:tailEnd type="triangle" w="med" len="med"/>
            </a:ln>
            <a:effectLst/>
          </p:spPr>
          <p:txBody>
            <a:bodyPr/>
            <a:lstStyle/>
            <a:p>
              <a:endParaRPr lang="en-US"/>
            </a:p>
          </p:txBody>
        </p:sp>
        <p:sp>
          <p:nvSpPr>
            <p:cNvPr id="10" name="Text Box 10"/>
            <p:cNvSpPr txBox="1">
              <a:spLocks noChangeArrowheads="1"/>
            </p:cNvSpPr>
            <p:nvPr/>
          </p:nvSpPr>
          <p:spPr bwMode="auto">
            <a:xfrm>
              <a:off x="4648200" y="4724400"/>
              <a:ext cx="1213338" cy="222778"/>
            </a:xfrm>
            <a:prstGeom prst="rect">
              <a:avLst/>
            </a:prstGeom>
            <a:noFill/>
            <a:ln w="9525">
              <a:noFill/>
              <a:miter lim="800000"/>
              <a:headEnd/>
              <a:tailEnd/>
            </a:ln>
            <a:effectLst/>
          </p:spPr>
          <p:txBody>
            <a:bodyPr wrap="square">
              <a:spAutoFit/>
            </a:bodyPr>
            <a:lstStyle/>
            <a:p>
              <a:pPr>
                <a:spcBef>
                  <a:spcPct val="50000"/>
                </a:spcBef>
              </a:pPr>
              <a:r>
                <a:rPr lang="en-US" sz="1100">
                  <a:latin typeface="Century Gothic" pitchFamily="34" charset="0"/>
                </a:rPr>
                <a:t>Demand</a:t>
              </a:r>
            </a:p>
          </p:txBody>
        </p:sp>
        <p:sp>
          <p:nvSpPr>
            <p:cNvPr id="11" name="Line 13"/>
            <p:cNvSpPr>
              <a:spLocks noChangeShapeType="1"/>
            </p:cNvSpPr>
            <p:nvPr/>
          </p:nvSpPr>
          <p:spPr bwMode="auto">
            <a:xfrm flipH="1">
              <a:off x="4648200" y="5638800"/>
              <a:ext cx="896815" cy="322564"/>
            </a:xfrm>
            <a:prstGeom prst="line">
              <a:avLst/>
            </a:prstGeom>
            <a:noFill/>
            <a:ln w="9525">
              <a:solidFill>
                <a:schemeClr val="tx1"/>
              </a:solidFill>
              <a:round/>
              <a:headEnd/>
              <a:tailEnd type="triangle" w="med" len="med"/>
            </a:ln>
            <a:effectLst/>
          </p:spPr>
          <p:txBody>
            <a:bodyPr/>
            <a:lstStyle/>
            <a:p>
              <a:endParaRPr lang="en-US"/>
            </a:p>
          </p:txBody>
        </p:sp>
        <p:sp>
          <p:nvSpPr>
            <p:cNvPr id="12" name="Text Box 14"/>
            <p:cNvSpPr txBox="1">
              <a:spLocks noChangeArrowheads="1"/>
            </p:cNvSpPr>
            <p:nvPr/>
          </p:nvSpPr>
          <p:spPr bwMode="auto">
            <a:xfrm>
              <a:off x="5410200" y="5257800"/>
              <a:ext cx="1143000" cy="366929"/>
            </a:xfrm>
            <a:prstGeom prst="rect">
              <a:avLst/>
            </a:prstGeom>
            <a:noFill/>
            <a:ln w="9525">
              <a:noFill/>
              <a:miter lim="800000"/>
              <a:headEnd/>
              <a:tailEnd/>
            </a:ln>
            <a:effectLst/>
          </p:spPr>
          <p:txBody>
            <a:bodyPr wrap="square">
              <a:spAutoFit/>
            </a:bodyPr>
            <a:lstStyle/>
            <a:p>
              <a:r>
                <a:rPr lang="en-US" sz="1100">
                  <a:latin typeface="Century Gothic" pitchFamily="34" charset="0"/>
                </a:rPr>
                <a:t>Marginal</a:t>
              </a:r>
            </a:p>
            <a:p>
              <a:r>
                <a:rPr lang="en-US" sz="1100">
                  <a:latin typeface="Century Gothic" pitchFamily="34" charset="0"/>
                </a:rPr>
                <a:t>Revenue</a:t>
              </a:r>
            </a:p>
          </p:txBody>
        </p:sp>
      </p:grpSp>
      <p:graphicFrame>
        <p:nvGraphicFramePr>
          <p:cNvPr id="15" name="14 Tabla"/>
          <p:cNvGraphicFramePr>
            <a:graphicFrameLocks noGrp="1"/>
          </p:cNvGraphicFramePr>
          <p:nvPr>
            <p:extLst>
              <p:ext uri="{D42A27DB-BD31-4B8C-83A1-F6EECF244321}">
                <p14:modId xmlns:p14="http://schemas.microsoft.com/office/powerpoint/2010/main" xmlns="" val="2631471919"/>
              </p:ext>
            </p:extLst>
          </p:nvPr>
        </p:nvGraphicFramePr>
        <p:xfrm>
          <a:off x="4876799" y="2286000"/>
          <a:ext cx="4114801" cy="3100070"/>
        </p:xfrm>
        <a:graphic>
          <a:graphicData uri="http://schemas.openxmlformats.org/drawingml/2006/table">
            <a:tbl>
              <a:tblPr firstRow="1" bandRow="1">
                <a:tableStyleId>{5C22544A-7EE6-4342-B048-85BDC9FD1C3A}</a:tableStyleId>
              </a:tblPr>
              <a:tblGrid>
                <a:gridCol w="787940"/>
                <a:gridCol w="1138137"/>
                <a:gridCol w="1138137"/>
                <a:gridCol w="1050587"/>
              </a:tblGrid>
              <a:tr h="364490">
                <a:tc>
                  <a:txBody>
                    <a:bodyPr/>
                    <a:lstStyle/>
                    <a:p>
                      <a:pPr algn="ctr"/>
                      <a:r>
                        <a:rPr lang="en-US" sz="1500" noProof="0" smtClean="0">
                          <a:solidFill>
                            <a:schemeClr val="tx1"/>
                          </a:solidFill>
                          <a:latin typeface="Century Gothic" pitchFamily="34" charset="0"/>
                        </a:rPr>
                        <a:t>Price</a:t>
                      </a:r>
                      <a:endParaRPr lang="en-US" sz="1500" noProof="0">
                        <a:solidFill>
                          <a:schemeClr val="tx1"/>
                        </a:solidFill>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500" noProof="0" smtClean="0">
                          <a:solidFill>
                            <a:schemeClr val="tx1"/>
                          </a:solidFill>
                          <a:latin typeface="Century Gothic" pitchFamily="34" charset="0"/>
                        </a:rPr>
                        <a:t>Demand</a:t>
                      </a:r>
                      <a:endParaRPr lang="en-US" sz="1500" noProof="0">
                        <a:solidFill>
                          <a:schemeClr val="tx1"/>
                        </a:solidFill>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500" noProof="0" smtClean="0">
                          <a:solidFill>
                            <a:schemeClr val="tx1"/>
                          </a:solidFill>
                          <a:latin typeface="Century Gothic" pitchFamily="34" charset="0"/>
                        </a:rPr>
                        <a:t>Revenue</a:t>
                      </a:r>
                      <a:endParaRPr lang="en-US" sz="1500" noProof="0">
                        <a:solidFill>
                          <a:schemeClr val="tx1"/>
                        </a:solidFill>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c>
                  <a:txBody>
                    <a:bodyPr/>
                    <a:lstStyle/>
                    <a:p>
                      <a:pPr algn="ctr"/>
                      <a:r>
                        <a:rPr lang="en-US" sz="1500" noProof="0" dirty="0" smtClean="0">
                          <a:solidFill>
                            <a:schemeClr val="tx1"/>
                          </a:solidFill>
                          <a:latin typeface="Century Gothic" pitchFamily="34" charset="0"/>
                        </a:rPr>
                        <a:t>Marginal Revenue</a:t>
                      </a:r>
                      <a:endParaRPr lang="en-US" sz="1500" noProof="0" dirty="0">
                        <a:solidFill>
                          <a:schemeClr val="tx1"/>
                        </a:solidFill>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r>
              <a:tr h="364490">
                <a:tc>
                  <a:txBody>
                    <a:bodyPr/>
                    <a:lstStyle/>
                    <a:p>
                      <a:pPr algn="ctr"/>
                      <a:r>
                        <a:rPr lang="es-AR" sz="1500" dirty="0" smtClean="0">
                          <a:latin typeface="Century Gothic" pitchFamily="34" charset="0"/>
                        </a:rPr>
                        <a:t>6.0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0.0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0.0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0.0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364490">
                <a:tc>
                  <a:txBody>
                    <a:bodyPr/>
                    <a:lstStyle/>
                    <a:p>
                      <a:pPr algn="ctr"/>
                      <a:r>
                        <a:rPr lang="es-AR" sz="1500" dirty="0" smtClean="0">
                          <a:latin typeface="Century Gothic" pitchFamily="34" charset="0"/>
                        </a:rPr>
                        <a:t>5.5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1.0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5.5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5.5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364490">
                <a:tc>
                  <a:txBody>
                    <a:bodyPr/>
                    <a:lstStyle/>
                    <a:p>
                      <a:pPr algn="ctr"/>
                      <a:r>
                        <a:rPr lang="es-AR" sz="1500" dirty="0" smtClean="0">
                          <a:latin typeface="Century Gothic" pitchFamily="34" charset="0"/>
                        </a:rPr>
                        <a:t>5.0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2.0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10.0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4.5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364490">
                <a:tc>
                  <a:txBody>
                    <a:bodyPr/>
                    <a:lstStyle/>
                    <a:p>
                      <a:pPr algn="ctr"/>
                      <a:r>
                        <a:rPr lang="es-AR" sz="1500" dirty="0" smtClean="0">
                          <a:latin typeface="Century Gothic" pitchFamily="34" charset="0"/>
                        </a:rPr>
                        <a:t>4.5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3.0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13.5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3.5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364490">
                <a:tc>
                  <a:txBody>
                    <a:bodyPr/>
                    <a:lstStyle/>
                    <a:p>
                      <a:pPr algn="ctr"/>
                      <a:r>
                        <a:rPr lang="es-AR" sz="1500" dirty="0" smtClean="0">
                          <a:latin typeface="Century Gothic" pitchFamily="34" charset="0"/>
                        </a:rPr>
                        <a:t>4.0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4.0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16.0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2.5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364490">
                <a:tc>
                  <a:txBody>
                    <a:bodyPr/>
                    <a:lstStyle/>
                    <a:p>
                      <a:pPr algn="ctr"/>
                      <a:r>
                        <a:rPr lang="es-AR" sz="1500" dirty="0" smtClean="0">
                          <a:latin typeface="Century Gothic" pitchFamily="34" charset="0"/>
                        </a:rPr>
                        <a:t>3.5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5.0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17.5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s-AR" sz="1500" dirty="0" smtClean="0">
                          <a:latin typeface="Century Gothic" pitchFamily="34" charset="0"/>
                        </a:rPr>
                        <a:t>1.5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364490">
                <a:tc>
                  <a:txBody>
                    <a:bodyPr/>
                    <a:lstStyle/>
                    <a:p>
                      <a:pPr algn="ctr"/>
                      <a:r>
                        <a:rPr lang="es-AR" sz="1500" dirty="0" smtClean="0">
                          <a:latin typeface="Century Gothic" pitchFamily="34" charset="0"/>
                        </a:rPr>
                        <a:t>3.0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6.0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18.0</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s-AR" sz="1500" dirty="0" smtClean="0">
                          <a:latin typeface="Century Gothic" pitchFamily="34" charset="0"/>
                        </a:rPr>
                        <a:t>0.5</a:t>
                      </a:r>
                      <a:endParaRPr lang="es-AR" sz="1500" dirty="0">
                        <a:latin typeface="Century Gothic" pitchFamily="34" charset="0"/>
                      </a:endParaRPr>
                    </a:p>
                  </a:txBody>
                  <a:tcP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16" name="Title 1"/>
          <p:cNvSpPr>
            <a:spLocks noGrp="1"/>
          </p:cNvSpPr>
          <p:nvPr>
            <p:ph type="title"/>
          </p:nvPr>
        </p:nvSpPr>
        <p:spPr>
          <a:xfrm>
            <a:off x="304800" y="381000"/>
            <a:ext cx="8458200" cy="594895"/>
          </a:xfrm>
        </p:spPr>
        <p:txBody>
          <a:bodyPr>
            <a:noAutofit/>
          </a:bodyPr>
          <a:lstStyle/>
          <a:p>
            <a:r>
              <a:rPr lang="en-US" dirty="0" smtClean="0">
                <a:latin typeface="Century Gothic"/>
                <a:cs typeface="Century Gothic"/>
              </a:rPr>
              <a:t>How to run a profitable business</a:t>
            </a:r>
            <a:endParaRPr lang="en-US" dirty="0">
              <a:latin typeface="Century Gothic"/>
              <a:cs typeface="Century Gothic"/>
            </a:endParaRP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25 Grupo"/>
          <p:cNvGrpSpPr/>
          <p:nvPr/>
        </p:nvGrpSpPr>
        <p:grpSpPr>
          <a:xfrm>
            <a:off x="1600200" y="1524000"/>
            <a:ext cx="6096000" cy="4467225"/>
            <a:chOff x="1600200" y="1524000"/>
            <a:chExt cx="6096000" cy="4467225"/>
          </a:xfrm>
        </p:grpSpPr>
        <p:graphicFrame>
          <p:nvGraphicFramePr>
            <p:cNvPr id="24" name="Object 2"/>
            <p:cNvGraphicFramePr>
              <a:graphicFrameLocks noChangeAspect="1"/>
            </p:cNvGraphicFramePr>
            <p:nvPr/>
          </p:nvGraphicFramePr>
          <p:xfrm>
            <a:off x="1600200" y="1524000"/>
            <a:ext cx="5721350" cy="4467225"/>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Box 12"/>
            <p:cNvSpPr txBox="1">
              <a:spLocks noChangeArrowheads="1"/>
            </p:cNvSpPr>
            <p:nvPr/>
          </p:nvSpPr>
          <p:spPr bwMode="auto">
            <a:xfrm>
              <a:off x="4953000" y="3292475"/>
              <a:ext cx="2209800" cy="461665"/>
            </a:xfrm>
            <a:prstGeom prst="rect">
              <a:avLst/>
            </a:prstGeom>
            <a:noFill/>
            <a:ln w="9525">
              <a:noFill/>
              <a:miter lim="800000"/>
              <a:headEnd/>
              <a:tailEnd/>
            </a:ln>
            <a:effectLst/>
          </p:spPr>
          <p:txBody>
            <a:bodyPr>
              <a:spAutoFit/>
            </a:bodyPr>
            <a:lstStyle/>
            <a:p>
              <a:r>
                <a:rPr lang="en-US" sz="1200" dirty="0">
                  <a:latin typeface="Century Gothic" pitchFamily="34" charset="0"/>
                </a:rPr>
                <a:t>MC=MR</a:t>
              </a:r>
            </a:p>
            <a:p>
              <a:r>
                <a:rPr lang="en-US" sz="1200" dirty="0">
                  <a:latin typeface="Century Gothic" pitchFamily="34" charset="0"/>
                </a:rPr>
                <a:t>gives optimal output level</a:t>
              </a:r>
            </a:p>
          </p:txBody>
        </p:sp>
        <p:sp>
          <p:nvSpPr>
            <p:cNvPr id="17" name="Line 15"/>
            <p:cNvSpPr>
              <a:spLocks noChangeShapeType="1"/>
            </p:cNvSpPr>
            <p:nvPr/>
          </p:nvSpPr>
          <p:spPr bwMode="auto">
            <a:xfrm flipH="1">
              <a:off x="3733800" y="3810000"/>
              <a:ext cx="1371600" cy="533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18" name="Line 16"/>
            <p:cNvSpPr>
              <a:spLocks noChangeShapeType="1"/>
            </p:cNvSpPr>
            <p:nvPr/>
          </p:nvSpPr>
          <p:spPr bwMode="auto">
            <a:xfrm flipH="1">
              <a:off x="5334000" y="42672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19" name="Text Box 17"/>
            <p:cNvSpPr txBox="1">
              <a:spLocks noChangeArrowheads="1"/>
            </p:cNvSpPr>
            <p:nvPr/>
          </p:nvSpPr>
          <p:spPr bwMode="auto">
            <a:xfrm>
              <a:off x="5943600" y="4114800"/>
              <a:ext cx="1752600" cy="276999"/>
            </a:xfrm>
            <a:prstGeom prst="rect">
              <a:avLst/>
            </a:prstGeom>
            <a:noFill/>
            <a:ln w="9525">
              <a:noFill/>
              <a:miter lim="800000"/>
              <a:headEnd/>
              <a:tailEnd/>
            </a:ln>
            <a:effectLst/>
          </p:spPr>
          <p:txBody>
            <a:bodyPr>
              <a:spAutoFit/>
            </a:bodyPr>
            <a:lstStyle/>
            <a:p>
              <a:pPr>
                <a:spcBef>
                  <a:spcPct val="50000"/>
                </a:spcBef>
              </a:pPr>
              <a:r>
                <a:rPr lang="en-US" sz="1200" dirty="0">
                  <a:latin typeface="Century Gothic" pitchFamily="34" charset="0"/>
                </a:rPr>
                <a:t>Demand</a:t>
              </a:r>
            </a:p>
          </p:txBody>
        </p:sp>
        <p:sp>
          <p:nvSpPr>
            <p:cNvPr id="20" name="Line 18"/>
            <p:cNvSpPr>
              <a:spLocks noChangeShapeType="1"/>
            </p:cNvSpPr>
            <p:nvPr/>
          </p:nvSpPr>
          <p:spPr bwMode="auto">
            <a:xfrm flipH="1">
              <a:off x="4343400" y="27432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1" name="Text Box 19"/>
            <p:cNvSpPr txBox="1">
              <a:spLocks noChangeArrowheads="1"/>
            </p:cNvSpPr>
            <p:nvPr/>
          </p:nvSpPr>
          <p:spPr bwMode="auto">
            <a:xfrm>
              <a:off x="4953000" y="2590800"/>
              <a:ext cx="1752600" cy="276999"/>
            </a:xfrm>
            <a:prstGeom prst="rect">
              <a:avLst/>
            </a:prstGeom>
            <a:noFill/>
            <a:ln w="9525">
              <a:noFill/>
              <a:miter lim="800000"/>
              <a:headEnd/>
              <a:tailEnd/>
            </a:ln>
            <a:effectLst/>
          </p:spPr>
          <p:txBody>
            <a:bodyPr>
              <a:spAutoFit/>
            </a:bodyPr>
            <a:lstStyle/>
            <a:p>
              <a:pPr>
                <a:spcBef>
                  <a:spcPct val="50000"/>
                </a:spcBef>
              </a:pPr>
              <a:r>
                <a:rPr lang="en-US" sz="1200" dirty="0">
                  <a:latin typeface="Century Gothic" pitchFamily="34" charset="0"/>
                </a:rPr>
                <a:t>Marginal Cost</a:t>
              </a:r>
            </a:p>
          </p:txBody>
        </p:sp>
        <p:sp>
          <p:nvSpPr>
            <p:cNvPr id="22" name="Line 22"/>
            <p:cNvSpPr>
              <a:spLocks noChangeShapeType="1"/>
            </p:cNvSpPr>
            <p:nvPr/>
          </p:nvSpPr>
          <p:spPr bwMode="auto">
            <a:xfrm flipH="1">
              <a:off x="4343400" y="4800600"/>
              <a:ext cx="228600" cy="762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3" name="Text Box 23"/>
            <p:cNvSpPr txBox="1">
              <a:spLocks noChangeArrowheads="1"/>
            </p:cNvSpPr>
            <p:nvPr/>
          </p:nvSpPr>
          <p:spPr bwMode="auto">
            <a:xfrm>
              <a:off x="4572000" y="4572000"/>
              <a:ext cx="1752600" cy="461665"/>
            </a:xfrm>
            <a:prstGeom prst="rect">
              <a:avLst/>
            </a:prstGeom>
            <a:noFill/>
            <a:ln w="9525">
              <a:noFill/>
              <a:miter lim="800000"/>
              <a:headEnd/>
              <a:tailEnd/>
            </a:ln>
            <a:effectLst/>
          </p:spPr>
          <p:txBody>
            <a:bodyPr>
              <a:spAutoFit/>
            </a:bodyPr>
            <a:lstStyle/>
            <a:p>
              <a:r>
                <a:rPr lang="en-US" sz="1200" dirty="0">
                  <a:latin typeface="Century Gothic" pitchFamily="34" charset="0"/>
                </a:rPr>
                <a:t>Marginal</a:t>
              </a:r>
            </a:p>
            <a:p>
              <a:r>
                <a:rPr lang="en-US" sz="1200" dirty="0">
                  <a:latin typeface="Century Gothic" pitchFamily="34" charset="0"/>
                </a:rPr>
                <a:t>Revenue</a:t>
              </a:r>
            </a:p>
          </p:txBody>
        </p:sp>
      </p:grpSp>
      <p:sp>
        <p:nvSpPr>
          <p:cNvPr id="25" name="Title 1"/>
          <p:cNvSpPr txBox="1">
            <a:spLocks/>
          </p:cNvSpPr>
          <p:nvPr/>
        </p:nvSpPr>
        <p:spPr>
          <a:xfrm>
            <a:off x="152400" y="381000"/>
            <a:ext cx="8991600" cy="594895"/>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olidFill>
                <a:effectLst/>
                <a:uLnTx/>
                <a:uFillTx/>
                <a:latin typeface="Century Gothic"/>
                <a:ea typeface="+mj-ea"/>
                <a:cs typeface="Century Gothic"/>
              </a:rPr>
              <a:t>Maximizing profits – Selecting Optimal</a:t>
            </a:r>
            <a:r>
              <a:rPr kumimoji="0" lang="en-US" sz="2800" b="0" i="0" u="none" strike="noStrike" kern="1200" cap="none" spc="0" normalizeH="0" noProof="0" dirty="0" smtClean="0">
                <a:ln>
                  <a:noFill/>
                </a:ln>
                <a:solidFill>
                  <a:schemeClr val="tx2"/>
                </a:solidFill>
                <a:effectLst/>
                <a:uLnTx/>
                <a:uFillTx/>
                <a:latin typeface="Century Gothic"/>
                <a:ea typeface="+mj-ea"/>
                <a:cs typeface="Century Gothic"/>
              </a:rPr>
              <a:t> Output Level</a:t>
            </a:r>
            <a:endParaRPr kumimoji="0" lang="en-US" sz="2800" b="0" i="0" u="none" strike="noStrike" kern="1200" cap="none" spc="0" normalizeH="0" baseline="0" noProof="0" dirty="0">
              <a:ln>
                <a:noFill/>
              </a:ln>
              <a:solidFill>
                <a:schemeClr val="tx2"/>
              </a:solidFill>
              <a:effectLst/>
              <a:uLnTx/>
              <a:uFillTx/>
              <a:latin typeface="Century Gothic"/>
              <a:ea typeface="+mj-ea"/>
              <a:cs typeface="Century Gothic"/>
            </a:endParaRPr>
          </a:p>
        </p:txBody>
      </p:sp>
      <p:sp>
        <p:nvSpPr>
          <p:cNvPr id="13" name="Line 15"/>
          <p:cNvSpPr>
            <a:spLocks noChangeShapeType="1"/>
          </p:cNvSpPr>
          <p:nvPr/>
        </p:nvSpPr>
        <p:spPr bwMode="auto">
          <a:xfrm flipH="1">
            <a:off x="2286000" y="4419600"/>
            <a:ext cx="1371600" cy="0"/>
          </a:xfrm>
          <a:prstGeom prst="line">
            <a:avLst/>
          </a:prstGeom>
          <a:noFill/>
          <a:ln w="9525">
            <a:solidFill>
              <a:schemeClr val="tx1"/>
            </a:solidFill>
            <a:prstDash val="sysDot"/>
            <a:round/>
            <a:headEnd/>
            <a:tailEnd/>
          </a:ln>
          <a:effectLst/>
        </p:spPr>
        <p:txBody>
          <a:bodyPr/>
          <a:lstStyle/>
          <a:p>
            <a:endParaRPr lang="es-AR"/>
          </a:p>
        </p:txBody>
      </p:sp>
      <p:sp>
        <p:nvSpPr>
          <p:cNvPr id="14" name="Line 15"/>
          <p:cNvSpPr>
            <a:spLocks noChangeShapeType="1"/>
          </p:cNvSpPr>
          <p:nvPr/>
        </p:nvSpPr>
        <p:spPr bwMode="auto">
          <a:xfrm flipH="1">
            <a:off x="3657600" y="4419600"/>
            <a:ext cx="0" cy="762000"/>
          </a:xfrm>
          <a:prstGeom prst="line">
            <a:avLst/>
          </a:prstGeom>
          <a:noFill/>
          <a:ln w="9525">
            <a:solidFill>
              <a:schemeClr val="tx1"/>
            </a:solidFill>
            <a:prstDash val="sysDot"/>
            <a:round/>
            <a:headEnd/>
            <a:tailEnd/>
          </a:ln>
          <a:effectLst/>
        </p:spPr>
        <p:txBody>
          <a:bodyPr/>
          <a:lstStyle/>
          <a:p>
            <a:endParaRPr lang="es-AR"/>
          </a:p>
        </p:txBody>
      </p:sp>
    </p:spTree>
    <p:extLst>
      <p:ext uri="{BB962C8B-B14F-4D97-AF65-F5344CB8AC3E}">
        <p14:creationId xmlns:p14="http://schemas.microsoft.com/office/powerpoint/2010/main" xmlns="" val="2671312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25 Grupo"/>
          <p:cNvGrpSpPr/>
          <p:nvPr/>
        </p:nvGrpSpPr>
        <p:grpSpPr>
          <a:xfrm>
            <a:off x="1600200" y="1524000"/>
            <a:ext cx="6096000" cy="4467225"/>
            <a:chOff x="1600200" y="1524000"/>
            <a:chExt cx="6096000" cy="4467225"/>
          </a:xfrm>
        </p:grpSpPr>
        <p:graphicFrame>
          <p:nvGraphicFramePr>
            <p:cNvPr id="24" name="Object 2"/>
            <p:cNvGraphicFramePr>
              <a:graphicFrameLocks noChangeAspect="1"/>
            </p:cNvGraphicFramePr>
            <p:nvPr/>
          </p:nvGraphicFramePr>
          <p:xfrm>
            <a:off x="1600200" y="1524000"/>
            <a:ext cx="5721350" cy="4467225"/>
          </p:xfrm>
          <a:graphic>
            <a:graphicData uri="http://schemas.openxmlformats.org/drawingml/2006/chart">
              <c:chart xmlns:c="http://schemas.openxmlformats.org/drawingml/2006/chart" xmlns:r="http://schemas.openxmlformats.org/officeDocument/2006/relationships" r:id="rId3"/>
            </a:graphicData>
          </a:graphic>
        </p:graphicFrame>
        <p:sp>
          <p:nvSpPr>
            <p:cNvPr id="18" name="Line 16"/>
            <p:cNvSpPr>
              <a:spLocks noChangeShapeType="1"/>
            </p:cNvSpPr>
            <p:nvPr/>
          </p:nvSpPr>
          <p:spPr bwMode="auto">
            <a:xfrm flipH="1">
              <a:off x="5334000" y="42672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19" name="Text Box 17"/>
            <p:cNvSpPr txBox="1">
              <a:spLocks noChangeArrowheads="1"/>
            </p:cNvSpPr>
            <p:nvPr/>
          </p:nvSpPr>
          <p:spPr bwMode="auto">
            <a:xfrm>
              <a:off x="5943600" y="4114800"/>
              <a:ext cx="1752600" cy="276999"/>
            </a:xfrm>
            <a:prstGeom prst="rect">
              <a:avLst/>
            </a:prstGeom>
            <a:noFill/>
            <a:ln w="9525">
              <a:noFill/>
              <a:miter lim="800000"/>
              <a:headEnd/>
              <a:tailEnd/>
            </a:ln>
            <a:effectLst/>
          </p:spPr>
          <p:txBody>
            <a:bodyPr>
              <a:spAutoFit/>
            </a:bodyPr>
            <a:lstStyle/>
            <a:p>
              <a:pPr>
                <a:spcBef>
                  <a:spcPct val="50000"/>
                </a:spcBef>
              </a:pPr>
              <a:r>
                <a:rPr lang="en-US" sz="1200" dirty="0">
                  <a:latin typeface="Century Gothic" pitchFamily="34" charset="0"/>
                </a:rPr>
                <a:t>Demand</a:t>
              </a:r>
            </a:p>
          </p:txBody>
        </p:sp>
        <p:sp>
          <p:nvSpPr>
            <p:cNvPr id="20" name="Line 18"/>
            <p:cNvSpPr>
              <a:spLocks noChangeShapeType="1"/>
            </p:cNvSpPr>
            <p:nvPr/>
          </p:nvSpPr>
          <p:spPr bwMode="auto">
            <a:xfrm flipH="1">
              <a:off x="4343400" y="2743200"/>
              <a:ext cx="609600" cy="1524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1" name="Text Box 19"/>
            <p:cNvSpPr txBox="1">
              <a:spLocks noChangeArrowheads="1"/>
            </p:cNvSpPr>
            <p:nvPr/>
          </p:nvSpPr>
          <p:spPr bwMode="auto">
            <a:xfrm>
              <a:off x="4953000" y="2590800"/>
              <a:ext cx="1752600" cy="276999"/>
            </a:xfrm>
            <a:prstGeom prst="rect">
              <a:avLst/>
            </a:prstGeom>
            <a:noFill/>
            <a:ln w="9525">
              <a:noFill/>
              <a:miter lim="800000"/>
              <a:headEnd/>
              <a:tailEnd/>
            </a:ln>
            <a:effectLst/>
          </p:spPr>
          <p:txBody>
            <a:bodyPr>
              <a:spAutoFit/>
            </a:bodyPr>
            <a:lstStyle/>
            <a:p>
              <a:pPr>
                <a:spcBef>
                  <a:spcPct val="50000"/>
                </a:spcBef>
              </a:pPr>
              <a:r>
                <a:rPr lang="en-US" sz="1200" dirty="0">
                  <a:latin typeface="Century Gothic" pitchFamily="34" charset="0"/>
                </a:rPr>
                <a:t>Marginal Cost</a:t>
              </a:r>
            </a:p>
          </p:txBody>
        </p:sp>
        <p:sp>
          <p:nvSpPr>
            <p:cNvPr id="22" name="Line 22"/>
            <p:cNvSpPr>
              <a:spLocks noChangeShapeType="1"/>
            </p:cNvSpPr>
            <p:nvPr/>
          </p:nvSpPr>
          <p:spPr bwMode="auto">
            <a:xfrm flipH="1">
              <a:off x="4343400" y="4800600"/>
              <a:ext cx="228600" cy="762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3" name="Text Box 23"/>
            <p:cNvSpPr txBox="1">
              <a:spLocks noChangeArrowheads="1"/>
            </p:cNvSpPr>
            <p:nvPr/>
          </p:nvSpPr>
          <p:spPr bwMode="auto">
            <a:xfrm>
              <a:off x="4572000" y="4572000"/>
              <a:ext cx="1752600" cy="461665"/>
            </a:xfrm>
            <a:prstGeom prst="rect">
              <a:avLst/>
            </a:prstGeom>
            <a:noFill/>
            <a:ln w="9525">
              <a:noFill/>
              <a:miter lim="800000"/>
              <a:headEnd/>
              <a:tailEnd/>
            </a:ln>
            <a:effectLst/>
          </p:spPr>
          <p:txBody>
            <a:bodyPr>
              <a:spAutoFit/>
            </a:bodyPr>
            <a:lstStyle/>
            <a:p>
              <a:r>
                <a:rPr lang="en-US" sz="1200" dirty="0">
                  <a:latin typeface="Century Gothic" pitchFamily="34" charset="0"/>
                </a:rPr>
                <a:t>Marginal</a:t>
              </a:r>
            </a:p>
            <a:p>
              <a:r>
                <a:rPr lang="en-US" sz="1200" dirty="0">
                  <a:latin typeface="Century Gothic" pitchFamily="34" charset="0"/>
                </a:rPr>
                <a:t>Revenue</a:t>
              </a:r>
            </a:p>
          </p:txBody>
        </p:sp>
      </p:grpSp>
      <p:sp>
        <p:nvSpPr>
          <p:cNvPr id="25" name="Title 1"/>
          <p:cNvSpPr txBox="1">
            <a:spLocks/>
          </p:cNvSpPr>
          <p:nvPr/>
        </p:nvSpPr>
        <p:spPr>
          <a:xfrm>
            <a:off x="152400" y="381000"/>
            <a:ext cx="8991600" cy="594895"/>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olidFill>
                <a:effectLst/>
                <a:uLnTx/>
                <a:uFillTx/>
                <a:latin typeface="Century Gothic"/>
                <a:ea typeface="+mj-ea"/>
                <a:cs typeface="Century Gothic"/>
              </a:rPr>
              <a:t>Maximizing profits – Selecting Optimal</a:t>
            </a:r>
            <a:r>
              <a:rPr kumimoji="0" lang="en-US" sz="2800" b="0" i="0" u="none" strike="noStrike" kern="1200" cap="none" spc="0" normalizeH="0" noProof="0" dirty="0" smtClean="0">
                <a:ln>
                  <a:noFill/>
                </a:ln>
                <a:solidFill>
                  <a:schemeClr val="tx2"/>
                </a:solidFill>
                <a:effectLst/>
                <a:uLnTx/>
                <a:uFillTx/>
                <a:latin typeface="Century Gothic"/>
                <a:ea typeface="+mj-ea"/>
                <a:cs typeface="Century Gothic"/>
              </a:rPr>
              <a:t> Output Level</a:t>
            </a:r>
            <a:endParaRPr kumimoji="0" lang="en-US" sz="2800" b="0" i="0" u="none" strike="noStrike" kern="1200" cap="none" spc="0" normalizeH="0" baseline="0" noProof="0" dirty="0">
              <a:ln>
                <a:noFill/>
              </a:ln>
              <a:solidFill>
                <a:schemeClr val="tx2"/>
              </a:solidFill>
              <a:effectLst/>
              <a:uLnTx/>
              <a:uFillTx/>
              <a:latin typeface="Century Gothic"/>
              <a:ea typeface="+mj-ea"/>
              <a:cs typeface="Century Gothic"/>
            </a:endParaRPr>
          </a:p>
        </p:txBody>
      </p:sp>
      <p:sp>
        <p:nvSpPr>
          <p:cNvPr id="14" name="Line 15"/>
          <p:cNvSpPr>
            <a:spLocks noChangeShapeType="1"/>
          </p:cNvSpPr>
          <p:nvPr/>
        </p:nvSpPr>
        <p:spPr bwMode="auto">
          <a:xfrm flipH="1">
            <a:off x="3657600" y="3962400"/>
            <a:ext cx="0" cy="1219200"/>
          </a:xfrm>
          <a:prstGeom prst="line">
            <a:avLst/>
          </a:prstGeom>
          <a:noFill/>
          <a:ln w="9525">
            <a:solidFill>
              <a:schemeClr val="tx1"/>
            </a:solidFill>
            <a:prstDash val="sysDot"/>
            <a:round/>
            <a:headEnd/>
            <a:tailEnd/>
          </a:ln>
          <a:effectLst/>
        </p:spPr>
        <p:txBody>
          <a:bodyPr/>
          <a:lstStyle/>
          <a:p>
            <a:endParaRPr lang="es-AR"/>
          </a:p>
        </p:txBody>
      </p:sp>
      <p:sp>
        <p:nvSpPr>
          <p:cNvPr id="15" name="Text Box 1030"/>
          <p:cNvSpPr txBox="1">
            <a:spLocks noChangeArrowheads="1"/>
          </p:cNvSpPr>
          <p:nvPr/>
        </p:nvSpPr>
        <p:spPr bwMode="auto">
          <a:xfrm>
            <a:off x="2438400" y="2743200"/>
            <a:ext cx="16002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Goudy" charset="0"/>
                <a:ea typeface="ＭＳ Ｐゴシック" charset="0"/>
              </a:defRPr>
            </a:lvl1pPr>
            <a:lvl2pPr marL="742950" indent="-285750">
              <a:defRPr>
                <a:solidFill>
                  <a:schemeClr val="tx1"/>
                </a:solidFill>
                <a:latin typeface="Goudy" charset="0"/>
                <a:ea typeface="ＭＳ Ｐゴシック" charset="0"/>
              </a:defRPr>
            </a:lvl2pPr>
            <a:lvl3pPr marL="1143000" indent="-228600">
              <a:defRPr>
                <a:solidFill>
                  <a:schemeClr val="tx1"/>
                </a:solidFill>
                <a:latin typeface="Goudy" charset="0"/>
                <a:ea typeface="ＭＳ Ｐゴシック" charset="0"/>
              </a:defRPr>
            </a:lvl3pPr>
            <a:lvl4pPr marL="1600200" indent="-228600">
              <a:defRPr>
                <a:solidFill>
                  <a:schemeClr val="tx1"/>
                </a:solidFill>
                <a:latin typeface="Goudy" charset="0"/>
                <a:ea typeface="ＭＳ Ｐゴシック" charset="0"/>
              </a:defRPr>
            </a:lvl4pPr>
            <a:lvl5pPr marL="2057400" indent="-228600">
              <a:defRPr>
                <a:solidFill>
                  <a:schemeClr val="tx1"/>
                </a:solidFill>
                <a:latin typeface="Goudy" charset="0"/>
                <a:ea typeface="ＭＳ Ｐゴシック" charset="0"/>
              </a:defRPr>
            </a:lvl5pPr>
            <a:lvl6pPr marL="2514600" indent="-228600" eaLnBrk="0" fontAlgn="base" hangingPunct="0">
              <a:spcBef>
                <a:spcPct val="0"/>
              </a:spcBef>
              <a:spcAft>
                <a:spcPct val="0"/>
              </a:spcAft>
              <a:defRPr>
                <a:solidFill>
                  <a:schemeClr val="tx1"/>
                </a:solidFill>
                <a:latin typeface="Goudy" charset="0"/>
                <a:ea typeface="ＭＳ Ｐゴシック" charset="0"/>
              </a:defRPr>
            </a:lvl6pPr>
            <a:lvl7pPr marL="2971800" indent="-228600" eaLnBrk="0" fontAlgn="base" hangingPunct="0">
              <a:spcBef>
                <a:spcPct val="0"/>
              </a:spcBef>
              <a:spcAft>
                <a:spcPct val="0"/>
              </a:spcAft>
              <a:defRPr>
                <a:solidFill>
                  <a:schemeClr val="tx1"/>
                </a:solidFill>
                <a:latin typeface="Goudy" charset="0"/>
                <a:ea typeface="ＭＳ Ｐゴシック" charset="0"/>
              </a:defRPr>
            </a:lvl7pPr>
            <a:lvl8pPr marL="3429000" indent="-228600" eaLnBrk="0" fontAlgn="base" hangingPunct="0">
              <a:spcBef>
                <a:spcPct val="0"/>
              </a:spcBef>
              <a:spcAft>
                <a:spcPct val="0"/>
              </a:spcAft>
              <a:defRPr>
                <a:solidFill>
                  <a:schemeClr val="tx1"/>
                </a:solidFill>
                <a:latin typeface="Goudy" charset="0"/>
                <a:ea typeface="ＭＳ Ｐゴシック" charset="0"/>
              </a:defRPr>
            </a:lvl8pPr>
            <a:lvl9pPr marL="3886200" indent="-228600" eaLnBrk="0" fontAlgn="base" hangingPunct="0">
              <a:spcBef>
                <a:spcPct val="0"/>
              </a:spcBef>
              <a:spcAft>
                <a:spcPct val="0"/>
              </a:spcAft>
              <a:defRPr>
                <a:solidFill>
                  <a:schemeClr val="tx1"/>
                </a:solidFill>
                <a:latin typeface="Goudy" charset="0"/>
                <a:ea typeface="ＭＳ Ｐゴシック" charset="0"/>
              </a:defRPr>
            </a:lvl9pPr>
          </a:lstStyle>
          <a:p>
            <a:pPr>
              <a:spcBef>
                <a:spcPct val="50000"/>
              </a:spcBef>
            </a:pPr>
            <a:r>
              <a:rPr lang="en-US" sz="1200" dirty="0">
                <a:latin typeface="+mn-lt"/>
              </a:rPr>
              <a:t>Charge what the market will bear at optimal output</a:t>
            </a:r>
          </a:p>
        </p:txBody>
      </p:sp>
      <p:sp>
        <p:nvSpPr>
          <p:cNvPr id="27" name="Line 18"/>
          <p:cNvSpPr>
            <a:spLocks noChangeShapeType="1"/>
          </p:cNvSpPr>
          <p:nvPr/>
        </p:nvSpPr>
        <p:spPr bwMode="auto">
          <a:xfrm flipH="1">
            <a:off x="2362200" y="3352800"/>
            <a:ext cx="609600" cy="609600"/>
          </a:xfrm>
          <a:prstGeom prst="line">
            <a:avLst/>
          </a:prstGeom>
          <a:noFill/>
          <a:ln w="9525">
            <a:solidFill>
              <a:schemeClr val="tx1"/>
            </a:solidFill>
            <a:round/>
            <a:headEnd/>
            <a:tailEnd type="triangle" w="med" len="med"/>
          </a:ln>
          <a:effectLst/>
        </p:spPr>
        <p:txBody>
          <a:bodyPr/>
          <a:lstStyle/>
          <a:p>
            <a:endParaRPr lang="es-AR" sz="1200">
              <a:latin typeface="Century Gothic" pitchFamily="34" charset="0"/>
            </a:endParaRPr>
          </a:p>
        </p:txBody>
      </p:sp>
      <p:sp>
        <p:nvSpPr>
          <p:cNvPr id="28" name="Line 1043"/>
          <p:cNvSpPr>
            <a:spLocks noChangeShapeType="1"/>
          </p:cNvSpPr>
          <p:nvPr/>
        </p:nvSpPr>
        <p:spPr bwMode="auto">
          <a:xfrm flipH="1">
            <a:off x="2286000" y="3962400"/>
            <a:ext cx="1371600" cy="0"/>
          </a:xfrm>
          <a:prstGeom prst="line">
            <a:avLst/>
          </a:prstGeom>
          <a:noFill/>
          <a:ln w="9525">
            <a:solidFill>
              <a:schemeClr val="tx1"/>
            </a:solidFill>
            <a:prstDash val="sysDot"/>
            <a:round/>
            <a:headEnd/>
            <a:tailEnd/>
          </a:ln>
          <a:effectLst/>
        </p:spPr>
        <p:txBody>
          <a:bodyPr/>
          <a:lstStyle/>
          <a:p>
            <a:endParaRPr lang="es-AR"/>
          </a:p>
        </p:txBody>
      </p:sp>
    </p:spTree>
    <p:extLst>
      <p:ext uri="{BB962C8B-B14F-4D97-AF65-F5344CB8AC3E}">
        <p14:creationId xmlns:p14="http://schemas.microsoft.com/office/powerpoint/2010/main" xmlns="" val="40652261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1770</TotalTime>
  <Words>1964</Words>
  <Application>Microsoft Office PowerPoint</Application>
  <PresentationFormat>Presentación en pantalla (4:3)</PresentationFormat>
  <Paragraphs>287</Paragraphs>
  <Slides>27</Slides>
  <Notes>25</Notes>
  <HiddenSlides>0</HiddenSlides>
  <MMClips>0</MMClips>
  <ScaleCrop>false</ScaleCrop>
  <HeadingPairs>
    <vt:vector size="6" baseType="variant">
      <vt:variant>
        <vt:lpstr>Tema</vt:lpstr>
      </vt:variant>
      <vt:variant>
        <vt:i4>2</vt:i4>
      </vt:variant>
      <vt:variant>
        <vt:lpstr>Servidores OLE incrustados</vt:lpstr>
      </vt:variant>
      <vt:variant>
        <vt:i4>2</vt:i4>
      </vt:variant>
      <vt:variant>
        <vt:lpstr>Títulos de diapositiva</vt:lpstr>
      </vt:variant>
      <vt:variant>
        <vt:i4>27</vt:i4>
      </vt:variant>
    </vt:vector>
  </HeadingPairs>
  <TitlesOfParts>
    <vt:vector size="31" baseType="lpstr">
      <vt:lpstr>Work Product 3 _ Key Players 3122010</vt:lpstr>
      <vt:lpstr>2_Work Product 3 _ Key Players 3122010</vt:lpstr>
      <vt:lpstr>Ecuación</vt:lpstr>
      <vt:lpstr>Equation</vt:lpstr>
      <vt:lpstr>Topic 2: firms and profit maximization  </vt:lpstr>
      <vt:lpstr>Overview</vt:lpstr>
      <vt:lpstr>Profit maximization</vt:lpstr>
      <vt:lpstr>How to run a profitable business</vt:lpstr>
      <vt:lpstr>How to run a profitable business</vt:lpstr>
      <vt:lpstr>How to run a profitable business</vt:lpstr>
      <vt:lpstr>How to run a profitable business</vt:lpstr>
      <vt:lpstr>Diapositiva 8</vt:lpstr>
      <vt:lpstr>Diapositiva 9</vt:lpstr>
      <vt:lpstr>When should you give up?</vt:lpstr>
      <vt:lpstr>Predatory Pricing is an application</vt:lpstr>
      <vt:lpstr>How much money do you make?</vt:lpstr>
      <vt:lpstr>What determines Mark-Up?</vt:lpstr>
      <vt:lpstr>Monopoly and market power</vt:lpstr>
      <vt:lpstr>Perfect Monopoly</vt:lpstr>
      <vt:lpstr>Perfect Monopoly</vt:lpstr>
      <vt:lpstr>Perfect Monopoly</vt:lpstr>
      <vt:lpstr>Monopoly power</vt:lpstr>
      <vt:lpstr>Sources of Monopoly Power</vt:lpstr>
      <vt:lpstr>Sources of Monopoly Power</vt:lpstr>
      <vt:lpstr>Scale Economies and Natural Monopoly</vt:lpstr>
      <vt:lpstr>Direct Network Effects</vt:lpstr>
      <vt:lpstr>Indirect Network Effects</vt:lpstr>
      <vt:lpstr>Intellectual Property</vt:lpstr>
      <vt:lpstr>Durability of Monopoly Power</vt:lpstr>
      <vt:lpstr>Fragility of monopoly disciplines exercise of monopoly power</vt:lpstr>
      <vt:lpstr>End of Part 2, Next week Topic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REGULATION OF CONSUMER THE PAYMENTS AND LENDING INDUSTRIES: DURBIN AND THE CFPB</dc:title>
  <dc:creator>Administratr</dc:creator>
  <cp:lastModifiedBy>Alexis</cp:lastModifiedBy>
  <cp:revision>201</cp:revision>
  <dcterms:created xsi:type="dcterms:W3CDTF">2011-10-04T15:45:24Z</dcterms:created>
  <dcterms:modified xsi:type="dcterms:W3CDTF">2013-04-08T22:26:15Z</dcterms:modified>
</cp:coreProperties>
</file>