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2.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3.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4.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5.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6.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7.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8.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9.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0.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1.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2.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3.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4.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25.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26.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27.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28.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33"/>
  </p:notesMasterIdLst>
  <p:handoutMasterIdLst>
    <p:handoutMasterId r:id="rId34"/>
  </p:handoutMasterIdLst>
  <p:sldIdLst>
    <p:sldId id="256" r:id="rId3"/>
    <p:sldId id="346" r:id="rId4"/>
    <p:sldId id="260" r:id="rId5"/>
    <p:sldId id="294" r:id="rId6"/>
    <p:sldId id="309" r:id="rId7"/>
    <p:sldId id="312" r:id="rId8"/>
    <p:sldId id="314" r:id="rId9"/>
    <p:sldId id="315" r:id="rId10"/>
    <p:sldId id="316" r:id="rId11"/>
    <p:sldId id="318" r:id="rId12"/>
    <p:sldId id="320" r:id="rId13"/>
    <p:sldId id="321" r:id="rId14"/>
    <p:sldId id="322" r:id="rId15"/>
    <p:sldId id="324" r:id="rId16"/>
    <p:sldId id="325" r:id="rId17"/>
    <p:sldId id="327" r:id="rId18"/>
    <p:sldId id="328" r:id="rId19"/>
    <p:sldId id="329" r:id="rId20"/>
    <p:sldId id="330" r:id="rId21"/>
    <p:sldId id="331" r:id="rId22"/>
    <p:sldId id="334" r:id="rId23"/>
    <p:sldId id="335" r:id="rId24"/>
    <p:sldId id="336" r:id="rId25"/>
    <p:sldId id="337" r:id="rId26"/>
    <p:sldId id="338" r:id="rId27"/>
    <p:sldId id="339" r:id="rId28"/>
    <p:sldId id="340" r:id="rId29"/>
    <p:sldId id="341" r:id="rId30"/>
    <p:sldId id="342" r:id="rId31"/>
    <p:sldId id="34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75B3FF"/>
    <a:srgbClr val="EFEFEF"/>
    <a:srgbClr val="DEDEDE"/>
    <a:srgbClr val="69ADFF"/>
    <a:srgbClr val="B0CCB0"/>
    <a:srgbClr val="BEDBFF"/>
    <a:srgbClr val="D1E6FF"/>
    <a:srgbClr val="E1EFFF"/>
    <a:srgbClr val="F4F8FF"/>
    <a:srgbClr val="EAEE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50" autoAdjust="0"/>
    <p:restoredTop sz="97234" autoAdjust="0"/>
  </p:normalViewPr>
  <p:slideViewPr>
    <p:cSldViewPr>
      <p:cViewPr>
        <p:scale>
          <a:sx n="100" d="100"/>
          <a:sy n="100" d="100"/>
        </p:scale>
        <p:origin x="-3128" y="-1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47CA47-5976-3E41-A801-C3E9F2AD3C15}"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49050571-DDEE-FD49-9FA9-E09E7B5B3D61}" type="pres">
      <dgm:prSet presAssocID="{8E47CA47-5976-3E41-A801-C3E9F2AD3C15}" presName="diagram" presStyleCnt="0">
        <dgm:presLayoutVars>
          <dgm:chPref val="1"/>
          <dgm:dir/>
          <dgm:animOne val="branch"/>
          <dgm:animLvl val="lvl"/>
          <dgm:resizeHandles/>
        </dgm:presLayoutVars>
      </dgm:prSet>
      <dgm:spPr/>
      <dgm:t>
        <a:bodyPr/>
        <a:lstStyle/>
        <a:p>
          <a:endParaRPr lang="en-US"/>
        </a:p>
      </dgm:t>
    </dgm:pt>
  </dgm:ptLst>
  <dgm:cxnLst>
    <dgm:cxn modelId="{7E27ADAD-CBF8-4346-8ED3-5347BF883927}" type="presOf" srcId="{8E47CA47-5976-3E41-A801-C3E9F2AD3C15}" destId="{49050571-DDEE-FD49-9FA9-E09E7B5B3D61}" srcOrd="0"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latin typeface="+mj-lt"/>
              <a:ea typeface="宋体" pitchFamily="2" charset="-122"/>
              <a:cs typeface="Times New Roman" pitchFamily="18" charset="0"/>
            </a:rPr>
            <a:t>For each value of q</a:t>
          </a:r>
          <a:r>
            <a:rPr lang="en-US" altLang="zh-CN" sz="1800" baseline="-30000" smtClean="0">
              <a:solidFill>
                <a:schemeClr val="tx1"/>
              </a:solidFill>
              <a:latin typeface="+mj-lt"/>
              <a:ea typeface="宋体" pitchFamily="2" charset="-122"/>
              <a:cs typeface="Times New Roman" pitchFamily="18" charset="0"/>
            </a:rPr>
            <a:t>B</a:t>
          </a:r>
          <a:r>
            <a:rPr lang="en-US" altLang="zh-CN" sz="1800" smtClean="0">
              <a:solidFill>
                <a:schemeClr val="tx1"/>
              </a:solidFill>
              <a:latin typeface="+mj-lt"/>
              <a:ea typeface="宋体" pitchFamily="2" charset="-122"/>
              <a:cs typeface="Times New Roman" pitchFamily="18" charset="0"/>
            </a:rPr>
            <a:t>, Firm A has a </a:t>
          </a:r>
          <a:r>
            <a:rPr lang="en-US" altLang="zh-CN" sz="1800" u="sng" smtClean="0">
              <a:solidFill>
                <a:schemeClr val="tx1"/>
              </a:solidFill>
              <a:latin typeface="+mj-lt"/>
              <a:ea typeface="宋体" pitchFamily="2" charset="-122"/>
              <a:cs typeface="Times New Roman" pitchFamily="18" charset="0"/>
            </a:rPr>
            <a:t>Best Response</a:t>
          </a:r>
          <a:r>
            <a:rPr lang="en-US" altLang="zh-CN" sz="1800" smtClean="0">
              <a:solidFill>
                <a:schemeClr val="tx1"/>
              </a:solidFill>
              <a:latin typeface="+mj-lt"/>
              <a:ea typeface="宋体" pitchFamily="2" charset="-122"/>
              <a:cs typeface="Times New Roman" pitchFamily="18" charset="0"/>
            </a:rPr>
            <a:t> based on its maximizing profits rule.</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E6372EB3-AB7A-4D37-B9E1-070FE6D3BECB}">
      <dgm:prSet custT="1"/>
      <dgm:spPr/>
      <dgm:t>
        <a:bodyPr/>
        <a:lstStyle/>
        <a:p>
          <a:r>
            <a:rPr lang="en-US" altLang="zh-CN" sz="1800" dirty="0" smtClean="0">
              <a:solidFill>
                <a:schemeClr val="tx1"/>
              </a:solidFill>
              <a:latin typeface="+mj-lt"/>
              <a:ea typeface="宋体" pitchFamily="2" charset="-122"/>
            </a:rPr>
            <a:t>We can write down a schedule of these “best responses” for Firm A for every possible output by </a:t>
          </a:r>
          <a:r>
            <a:rPr lang="en-US" altLang="zh-CN" sz="1800" smtClean="0">
              <a:solidFill>
                <a:schemeClr val="tx1"/>
              </a:solidFill>
              <a:latin typeface="+mj-lt"/>
              <a:ea typeface="宋体" pitchFamily="2" charset="-122"/>
            </a:rPr>
            <a:t>Firm B. </a:t>
          </a:r>
          <a:r>
            <a:rPr lang="en-US" altLang="zh-CN" sz="1800" dirty="0" smtClean="0">
              <a:solidFill>
                <a:schemeClr val="tx1"/>
              </a:solidFill>
              <a:latin typeface="+mj-lt"/>
              <a:ea typeface="宋体" pitchFamily="2" charset="-122"/>
            </a:rPr>
            <a:t>This is called Firm A’s  “</a:t>
          </a:r>
          <a:r>
            <a:rPr lang="en-US" altLang="zh-CN" sz="1800" u="sng" dirty="0" smtClean="0">
              <a:solidFill>
                <a:schemeClr val="tx1"/>
              </a:solidFill>
              <a:latin typeface="+mj-lt"/>
              <a:ea typeface="宋体" pitchFamily="2" charset="-122"/>
            </a:rPr>
            <a:t>Reaction Function</a:t>
          </a:r>
          <a:r>
            <a:rPr lang="en-US" altLang="zh-CN" sz="1800" dirty="0" smtClean="0">
              <a:solidFill>
                <a:schemeClr val="tx1"/>
              </a:solidFill>
              <a:latin typeface="+mj-lt"/>
              <a:ea typeface="宋体" pitchFamily="2" charset="-122"/>
            </a:rPr>
            <a:t>” or “</a:t>
          </a:r>
          <a:r>
            <a:rPr lang="en-US" altLang="zh-CN" sz="1800" u="sng" dirty="0" smtClean="0">
              <a:solidFill>
                <a:schemeClr val="tx1"/>
              </a:solidFill>
              <a:latin typeface="+mj-lt"/>
              <a:ea typeface="宋体" pitchFamily="2" charset="-122"/>
            </a:rPr>
            <a:t>Best Response Function</a:t>
          </a:r>
          <a:r>
            <a:rPr lang="en-US" altLang="zh-CN" sz="1800" dirty="0" smtClean="0">
              <a:solidFill>
                <a:schemeClr val="tx1"/>
              </a:solidFill>
              <a:latin typeface="+mj-lt"/>
              <a:ea typeface="宋体" pitchFamily="2" charset="-122"/>
            </a:rPr>
            <a:t>”.</a:t>
          </a:r>
          <a:endParaRPr lang="en-GB" sz="1800" dirty="0" smtClean="0">
            <a:solidFill>
              <a:schemeClr val="tx1"/>
            </a:solidFill>
            <a:latin typeface="+mj-lt"/>
            <a:cs typeface="Times New Roman" pitchFamily="18" charset="0"/>
          </a:endParaRPr>
        </a:p>
      </dgm:t>
    </dgm:pt>
    <dgm:pt modelId="{0D05A51A-2790-4B49-A5A6-036621E1051A}" type="parTrans" cxnId="{0AFC6D12-4BB1-4BDE-86E3-E4BDADF32E44}">
      <dgm:prSet/>
      <dgm:spPr/>
      <dgm:t>
        <a:bodyPr/>
        <a:lstStyle/>
        <a:p>
          <a:endParaRPr lang="es-AR" sz="1800">
            <a:solidFill>
              <a:schemeClr val="tx1"/>
            </a:solidFill>
            <a:latin typeface="+mj-lt"/>
          </a:endParaRPr>
        </a:p>
      </dgm:t>
    </dgm:pt>
    <dgm:pt modelId="{FE056820-B19F-4281-B1BC-9668FE2C659B}" type="sibTrans" cxnId="{0AFC6D12-4BB1-4BDE-86E3-E4BDADF32E44}">
      <dgm:prSet/>
      <dgm:spPr/>
      <dgm:t>
        <a:bodyPr/>
        <a:lstStyle/>
        <a:p>
          <a:endParaRPr lang="es-AR" sz="1800">
            <a:solidFill>
              <a:schemeClr val="tx1"/>
            </a:solidFill>
            <a:latin typeface="+mj-lt"/>
          </a:endParaRPr>
        </a:p>
      </dgm:t>
    </dgm:pt>
    <dgm:pt modelId="{27AEF9F2-22D2-45D2-8DDE-5429F39012EF}">
      <dgm:prSet custT="1"/>
      <dgm:spPr/>
      <dgm:t>
        <a:bodyPr/>
        <a:lstStyle/>
        <a:p>
          <a:r>
            <a:rPr lang="en-US" sz="1800" dirty="0" smtClean="0">
              <a:solidFill>
                <a:schemeClr val="tx1"/>
              </a:solidFill>
              <a:latin typeface="+mj-lt"/>
            </a:rPr>
            <a:t>The reaction function is key for analyzing the equilibrium decisions of oligopoly firms.</a:t>
          </a:r>
          <a:endParaRPr lang="en-GB" sz="1800" dirty="0" smtClean="0">
            <a:solidFill>
              <a:schemeClr val="tx1"/>
            </a:solidFill>
            <a:latin typeface="+mj-lt"/>
            <a:cs typeface="Times New Roman" pitchFamily="18" charset="0"/>
          </a:endParaRPr>
        </a:p>
      </dgm:t>
    </dgm:pt>
    <dgm:pt modelId="{EBDAEB03-D3EC-40D4-B2DF-6B0EAC33BE5B}" type="parTrans" cxnId="{8EEB34D9-B220-485A-8D01-81A8BDFC808E}">
      <dgm:prSet/>
      <dgm:spPr/>
      <dgm:t>
        <a:bodyPr/>
        <a:lstStyle/>
        <a:p>
          <a:endParaRPr lang="es-AR" sz="1800">
            <a:solidFill>
              <a:schemeClr val="tx1"/>
            </a:solidFill>
            <a:latin typeface="+mj-lt"/>
          </a:endParaRPr>
        </a:p>
      </dgm:t>
    </dgm:pt>
    <dgm:pt modelId="{5A84DC42-E2EC-4A82-A41B-F66150282929}" type="sibTrans" cxnId="{8EEB34D9-B220-485A-8D01-81A8BDFC808E}">
      <dgm:prSet/>
      <dgm:spPr/>
      <dgm:t>
        <a:bodyPr/>
        <a:lstStyle/>
        <a:p>
          <a:endParaRPr lang="es-AR" sz="180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0" presStyleCnt="3" custScaleX="142857" custScaleY="99158"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C2513007-8820-4DC4-978F-CCBD40612CCC}" type="pres">
      <dgm:prSet presAssocID="{E6372EB3-AB7A-4D37-B9E1-070FE6D3BECB}" presName="parentLin" presStyleCnt="0"/>
      <dgm:spPr/>
    </dgm:pt>
    <dgm:pt modelId="{C760AD8B-8561-4F2C-98CD-92E3D6A5DAFF}" type="pres">
      <dgm:prSet presAssocID="{E6372EB3-AB7A-4D37-B9E1-070FE6D3BECB}" presName="parentLeftMargin" presStyleLbl="node1" presStyleIdx="0" presStyleCnt="3"/>
      <dgm:spPr/>
      <dgm:t>
        <a:bodyPr/>
        <a:lstStyle/>
        <a:p>
          <a:endParaRPr lang="es-AR"/>
        </a:p>
      </dgm:t>
    </dgm:pt>
    <dgm:pt modelId="{5BF7F8DE-249A-4B42-AD29-33C3F6261D7E}" type="pres">
      <dgm:prSet presAssocID="{E6372EB3-AB7A-4D37-B9E1-070FE6D3BECB}" presName="parentText" presStyleLbl="node1" presStyleIdx="1" presStyleCnt="3" custScaleX="142857">
        <dgm:presLayoutVars>
          <dgm:chMax val="0"/>
          <dgm:bulletEnabled val="1"/>
        </dgm:presLayoutVars>
      </dgm:prSet>
      <dgm:spPr/>
      <dgm:t>
        <a:bodyPr/>
        <a:lstStyle/>
        <a:p>
          <a:endParaRPr lang="es-AR"/>
        </a:p>
      </dgm:t>
    </dgm:pt>
    <dgm:pt modelId="{CAFA68BE-85D4-433A-9F98-4F926274C1AA}" type="pres">
      <dgm:prSet presAssocID="{E6372EB3-AB7A-4D37-B9E1-070FE6D3BECB}" presName="negativeSpace" presStyleCnt="0"/>
      <dgm:spPr/>
    </dgm:pt>
    <dgm:pt modelId="{BA99F512-E124-4FB9-9EAF-58EC0389B694}" type="pres">
      <dgm:prSet presAssocID="{E6372EB3-AB7A-4D37-B9E1-070FE6D3BECB}" presName="childText" presStyleLbl="conFgAcc1" presStyleIdx="1" presStyleCnt="3">
        <dgm:presLayoutVars>
          <dgm:bulletEnabled val="1"/>
        </dgm:presLayoutVars>
      </dgm:prSet>
      <dgm:spPr/>
    </dgm:pt>
    <dgm:pt modelId="{962AC0B7-070B-4EBF-B33E-57811D45AB59}" type="pres">
      <dgm:prSet presAssocID="{FE056820-B19F-4281-B1BC-9668FE2C659B}" presName="spaceBetweenRectangles" presStyleCnt="0"/>
      <dgm:spPr/>
    </dgm:pt>
    <dgm:pt modelId="{A8D86FC2-159A-4845-A698-8E3004381A86}" type="pres">
      <dgm:prSet presAssocID="{27AEF9F2-22D2-45D2-8DDE-5429F39012EF}" presName="parentLin" presStyleCnt="0"/>
      <dgm:spPr/>
    </dgm:pt>
    <dgm:pt modelId="{7882E8DA-7DCF-4BC7-BA26-13A50C173CBA}" type="pres">
      <dgm:prSet presAssocID="{27AEF9F2-22D2-45D2-8DDE-5429F39012EF}" presName="parentLeftMargin" presStyleLbl="node1" presStyleIdx="1" presStyleCnt="3"/>
      <dgm:spPr/>
      <dgm:t>
        <a:bodyPr/>
        <a:lstStyle/>
        <a:p>
          <a:endParaRPr lang="es-AR"/>
        </a:p>
      </dgm:t>
    </dgm:pt>
    <dgm:pt modelId="{59BAEBDB-9867-46CE-8E64-2272DE8712A3}" type="pres">
      <dgm:prSet presAssocID="{27AEF9F2-22D2-45D2-8DDE-5429F39012EF}" presName="parentText" presStyleLbl="node1" presStyleIdx="2" presStyleCnt="3" custScaleX="142595">
        <dgm:presLayoutVars>
          <dgm:chMax val="0"/>
          <dgm:bulletEnabled val="1"/>
        </dgm:presLayoutVars>
      </dgm:prSet>
      <dgm:spPr/>
      <dgm:t>
        <a:bodyPr/>
        <a:lstStyle/>
        <a:p>
          <a:endParaRPr lang="es-AR"/>
        </a:p>
      </dgm:t>
    </dgm:pt>
    <dgm:pt modelId="{28295A05-A917-44EC-ADB8-8408C737525F}" type="pres">
      <dgm:prSet presAssocID="{27AEF9F2-22D2-45D2-8DDE-5429F39012EF}" presName="negativeSpace" presStyleCnt="0"/>
      <dgm:spPr/>
    </dgm:pt>
    <dgm:pt modelId="{E57BD017-332E-4AAE-9100-6B262A782018}" type="pres">
      <dgm:prSet presAssocID="{27AEF9F2-22D2-45D2-8DDE-5429F39012EF}" presName="childText" presStyleLbl="conFgAcc1" presStyleIdx="2" presStyleCnt="3">
        <dgm:presLayoutVars>
          <dgm:bulletEnabled val="1"/>
        </dgm:presLayoutVars>
      </dgm:prSet>
      <dgm:spPr/>
    </dgm:pt>
  </dgm:ptLst>
  <dgm:cxnLst>
    <dgm:cxn modelId="{8EEB34D9-B220-485A-8D01-81A8BDFC808E}" srcId="{BE246436-190B-C043-B624-2367FFD151E1}" destId="{27AEF9F2-22D2-45D2-8DDE-5429F39012EF}" srcOrd="2" destOrd="0" parTransId="{EBDAEB03-D3EC-40D4-B2DF-6B0EAC33BE5B}" sibTransId="{5A84DC42-E2EC-4A82-A41B-F66150282929}"/>
    <dgm:cxn modelId="{89E34A2B-0ED8-4D53-93A0-8612049946BD}" type="presOf" srcId="{27AEF9F2-22D2-45D2-8DDE-5429F39012EF}" destId="{59BAEBDB-9867-46CE-8E64-2272DE8712A3}" srcOrd="1" destOrd="0" presId="urn:microsoft.com/office/officeart/2005/8/layout/list1"/>
    <dgm:cxn modelId="{A28A6A99-E5C6-4386-8998-37A0FEF23A73}" type="presOf" srcId="{BE246436-190B-C043-B624-2367FFD151E1}" destId="{AE5E0F38-F17C-2548-975F-7AA43CF5EFCC}" srcOrd="0" destOrd="0" presId="urn:microsoft.com/office/officeart/2005/8/layout/list1"/>
    <dgm:cxn modelId="{10626E63-C5BC-4F60-8F7F-9E9E518C5111}" type="presOf" srcId="{27AEF9F2-22D2-45D2-8DDE-5429F39012EF}" destId="{7882E8DA-7DCF-4BC7-BA26-13A50C173CBA}" srcOrd="0" destOrd="0" presId="urn:microsoft.com/office/officeart/2005/8/layout/list1"/>
    <dgm:cxn modelId="{5E0321DE-D176-4FC7-B2FB-0277BFE5F5A9}" type="presOf" srcId="{E6372EB3-AB7A-4D37-B9E1-070FE6D3BECB}" destId="{5BF7F8DE-249A-4B42-AD29-33C3F6261D7E}" srcOrd="1" destOrd="0" presId="urn:microsoft.com/office/officeart/2005/8/layout/list1"/>
    <dgm:cxn modelId="{46A8E0C0-ED84-428A-9A61-950CC8E58DCA}" type="presOf" srcId="{E6372EB3-AB7A-4D37-B9E1-070FE6D3BECB}" destId="{C760AD8B-8561-4F2C-98CD-92E3D6A5DAFF}" srcOrd="0" destOrd="0" presId="urn:microsoft.com/office/officeart/2005/8/layout/list1"/>
    <dgm:cxn modelId="{B1E9EE2E-C071-483D-8FE6-09EB282DF609}" type="presOf" srcId="{53C38150-BFFA-964C-AB0F-91416B2E3117}" destId="{9514EDE9-45DB-A04D-93D4-CB8C956199C1}" srcOrd="1"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06916DC3-5B1F-4422-B437-F240E0D7B93A}" type="presOf" srcId="{53C38150-BFFA-964C-AB0F-91416B2E3117}" destId="{7BFBB581-108E-624E-9A82-54FDCD3A7DF1}" srcOrd="0" destOrd="0" presId="urn:microsoft.com/office/officeart/2005/8/layout/list1"/>
    <dgm:cxn modelId="{0AFC6D12-4BB1-4BDE-86E3-E4BDADF32E44}" srcId="{BE246436-190B-C043-B624-2367FFD151E1}" destId="{E6372EB3-AB7A-4D37-B9E1-070FE6D3BECB}" srcOrd="1" destOrd="0" parTransId="{0D05A51A-2790-4B49-A5A6-036621E1051A}" sibTransId="{FE056820-B19F-4281-B1BC-9668FE2C659B}"/>
    <dgm:cxn modelId="{60621CDE-2509-492E-9830-5A008439264F}" type="presParOf" srcId="{AE5E0F38-F17C-2548-975F-7AA43CF5EFCC}" destId="{8C139F1F-C693-FA4C-9C3F-82C925758D73}" srcOrd="0" destOrd="0" presId="urn:microsoft.com/office/officeart/2005/8/layout/list1"/>
    <dgm:cxn modelId="{A28C3E39-1816-4494-858C-38A63F44CFC3}" type="presParOf" srcId="{8C139F1F-C693-FA4C-9C3F-82C925758D73}" destId="{7BFBB581-108E-624E-9A82-54FDCD3A7DF1}" srcOrd="0" destOrd="0" presId="urn:microsoft.com/office/officeart/2005/8/layout/list1"/>
    <dgm:cxn modelId="{62889623-385B-47E0-B08B-4E4343CE12EF}" type="presParOf" srcId="{8C139F1F-C693-FA4C-9C3F-82C925758D73}" destId="{9514EDE9-45DB-A04D-93D4-CB8C956199C1}" srcOrd="1" destOrd="0" presId="urn:microsoft.com/office/officeart/2005/8/layout/list1"/>
    <dgm:cxn modelId="{7007E413-F75E-4A63-8CCE-7D12B21903C0}" type="presParOf" srcId="{AE5E0F38-F17C-2548-975F-7AA43CF5EFCC}" destId="{4EF86513-B7E8-C84C-9614-4891A667CC98}" srcOrd="1" destOrd="0" presId="urn:microsoft.com/office/officeart/2005/8/layout/list1"/>
    <dgm:cxn modelId="{0BEC5398-8009-43E5-9B43-5A12C73A9E2A}" type="presParOf" srcId="{AE5E0F38-F17C-2548-975F-7AA43CF5EFCC}" destId="{D15AFA3C-46C9-3E49-B115-304369B5D8C1}" srcOrd="2" destOrd="0" presId="urn:microsoft.com/office/officeart/2005/8/layout/list1"/>
    <dgm:cxn modelId="{A1C6468E-2715-45B9-989D-E6CADBFD1FDB}" type="presParOf" srcId="{AE5E0F38-F17C-2548-975F-7AA43CF5EFCC}" destId="{99718E86-112B-8045-A7C9-6BFF9E7A051F}" srcOrd="3" destOrd="0" presId="urn:microsoft.com/office/officeart/2005/8/layout/list1"/>
    <dgm:cxn modelId="{7E220B14-EB42-4181-BB62-671BD6D040DA}" type="presParOf" srcId="{AE5E0F38-F17C-2548-975F-7AA43CF5EFCC}" destId="{C2513007-8820-4DC4-978F-CCBD40612CCC}" srcOrd="4" destOrd="0" presId="urn:microsoft.com/office/officeart/2005/8/layout/list1"/>
    <dgm:cxn modelId="{2FA83797-DDF4-4FCB-852C-9DB6BE0A1CE2}" type="presParOf" srcId="{C2513007-8820-4DC4-978F-CCBD40612CCC}" destId="{C760AD8B-8561-4F2C-98CD-92E3D6A5DAFF}" srcOrd="0" destOrd="0" presId="urn:microsoft.com/office/officeart/2005/8/layout/list1"/>
    <dgm:cxn modelId="{257B4B39-C1DA-4B2F-93CC-A7DB2BE0363C}" type="presParOf" srcId="{C2513007-8820-4DC4-978F-CCBD40612CCC}" destId="{5BF7F8DE-249A-4B42-AD29-33C3F6261D7E}" srcOrd="1" destOrd="0" presId="urn:microsoft.com/office/officeart/2005/8/layout/list1"/>
    <dgm:cxn modelId="{35B7C114-BF09-4898-8EFE-17A0DF7DFB06}" type="presParOf" srcId="{AE5E0F38-F17C-2548-975F-7AA43CF5EFCC}" destId="{CAFA68BE-85D4-433A-9F98-4F926274C1AA}" srcOrd="5" destOrd="0" presId="urn:microsoft.com/office/officeart/2005/8/layout/list1"/>
    <dgm:cxn modelId="{281BF2B7-9BFD-43DF-8618-0F3FCC2BC418}" type="presParOf" srcId="{AE5E0F38-F17C-2548-975F-7AA43CF5EFCC}" destId="{BA99F512-E124-4FB9-9EAF-58EC0389B694}" srcOrd="6" destOrd="0" presId="urn:microsoft.com/office/officeart/2005/8/layout/list1"/>
    <dgm:cxn modelId="{80F6C602-848D-4A36-9CE1-2DCB3FDF7B62}" type="presParOf" srcId="{AE5E0F38-F17C-2548-975F-7AA43CF5EFCC}" destId="{962AC0B7-070B-4EBF-B33E-57811D45AB59}" srcOrd="7" destOrd="0" presId="urn:microsoft.com/office/officeart/2005/8/layout/list1"/>
    <dgm:cxn modelId="{EAA63646-17C0-4345-B6C7-DB326BC6BAFE}" type="presParOf" srcId="{AE5E0F38-F17C-2548-975F-7AA43CF5EFCC}" destId="{A8D86FC2-159A-4845-A698-8E3004381A86}" srcOrd="8" destOrd="0" presId="urn:microsoft.com/office/officeart/2005/8/layout/list1"/>
    <dgm:cxn modelId="{6FF66BB7-4780-4E1B-86EF-E63BDD08EC56}" type="presParOf" srcId="{A8D86FC2-159A-4845-A698-8E3004381A86}" destId="{7882E8DA-7DCF-4BC7-BA26-13A50C173CBA}" srcOrd="0" destOrd="0" presId="urn:microsoft.com/office/officeart/2005/8/layout/list1"/>
    <dgm:cxn modelId="{7C96B7AC-325E-4632-AD8D-C8E778CBF105}" type="presParOf" srcId="{A8D86FC2-159A-4845-A698-8E3004381A86}" destId="{59BAEBDB-9867-46CE-8E64-2272DE8712A3}" srcOrd="1" destOrd="0" presId="urn:microsoft.com/office/officeart/2005/8/layout/list1"/>
    <dgm:cxn modelId="{B9FBA0B0-5013-47F1-BB20-C7986EC544BA}" type="presParOf" srcId="{AE5E0F38-F17C-2548-975F-7AA43CF5EFCC}" destId="{28295A05-A917-44EC-ADB8-8408C737525F}" srcOrd="9" destOrd="0" presId="urn:microsoft.com/office/officeart/2005/8/layout/list1"/>
    <dgm:cxn modelId="{A7B1840B-9024-4593-8605-5A28AB44230E}" type="presParOf" srcId="{AE5E0F38-F17C-2548-975F-7AA43CF5EFCC}" destId="{E57BD017-332E-4AAE-9100-6B262A78201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latin typeface="+mj-lt"/>
              <a:ea typeface="宋体" pitchFamily="2" charset="-122"/>
              <a:cs typeface="Times New Roman" pitchFamily="18" charset="0"/>
            </a:rPr>
            <a:t>For a linear demand function and constant marginal cost, the reaction function will also be linear.</a:t>
          </a:r>
          <a:r>
            <a:rPr lang="en-GB" sz="1800" dirty="0" smtClean="0">
              <a:solidFill>
                <a:schemeClr val="tx1"/>
              </a:solidFill>
              <a:latin typeface="+mj-lt"/>
            </a:rPr>
            <a:t> </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1"/>
      <dgm:spPr/>
      <dgm:t>
        <a:bodyPr/>
        <a:lstStyle/>
        <a:p>
          <a:endParaRPr lang="en-US"/>
        </a:p>
      </dgm:t>
    </dgm:pt>
    <dgm:pt modelId="{9514EDE9-45DB-A04D-93D4-CB8C956199C1}" type="pres">
      <dgm:prSet presAssocID="{53C38150-BFFA-964C-AB0F-91416B2E3117}" presName="parentText" presStyleLbl="node1" presStyleIdx="0" presStyleCnt="1" custScaleX="142857" custScaleY="99158"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1">
        <dgm:presLayoutVars>
          <dgm:bulletEnabled val="1"/>
        </dgm:presLayoutVars>
      </dgm:prSet>
      <dgm:spPr/>
      <dgm:t>
        <a:bodyPr/>
        <a:lstStyle/>
        <a:p>
          <a:endParaRPr lang="en-US"/>
        </a:p>
      </dgm:t>
    </dgm:pt>
  </dgm:ptLst>
  <dgm:cxnLst>
    <dgm:cxn modelId="{AEA5F7A1-E5FE-49A5-B45C-B1A12913CB0B}" type="presOf" srcId="{53C38150-BFFA-964C-AB0F-91416B2E3117}" destId="{9514EDE9-45DB-A04D-93D4-CB8C956199C1}" srcOrd="1" destOrd="0" presId="urn:microsoft.com/office/officeart/2005/8/layout/list1"/>
    <dgm:cxn modelId="{A48B87DB-ADFA-46F7-85B0-DE120A7645D2}" type="presOf" srcId="{53C38150-BFFA-964C-AB0F-91416B2E3117}" destId="{7BFBB581-108E-624E-9A82-54FDCD3A7DF1}" srcOrd="0" destOrd="0" presId="urn:microsoft.com/office/officeart/2005/8/layout/list1"/>
    <dgm:cxn modelId="{77AE5613-100E-4FAB-9276-7A91175E40C6}" type="presOf" srcId="{BE246436-190B-C043-B624-2367FFD151E1}" destId="{AE5E0F38-F17C-2548-975F-7AA43CF5EFCC}"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E626C888-5549-48EC-94C8-9168E146CF65}" type="presParOf" srcId="{AE5E0F38-F17C-2548-975F-7AA43CF5EFCC}" destId="{8C139F1F-C693-FA4C-9C3F-82C925758D73}" srcOrd="0" destOrd="0" presId="urn:microsoft.com/office/officeart/2005/8/layout/list1"/>
    <dgm:cxn modelId="{60276E0D-23EA-4D58-B6CD-A3F5710E8D1A}" type="presParOf" srcId="{8C139F1F-C693-FA4C-9C3F-82C925758D73}" destId="{7BFBB581-108E-624E-9A82-54FDCD3A7DF1}" srcOrd="0" destOrd="0" presId="urn:microsoft.com/office/officeart/2005/8/layout/list1"/>
    <dgm:cxn modelId="{B22B9B59-00E8-4D17-A130-816B8CDCA788}" type="presParOf" srcId="{8C139F1F-C693-FA4C-9C3F-82C925758D73}" destId="{9514EDE9-45DB-A04D-93D4-CB8C956199C1}" srcOrd="1" destOrd="0" presId="urn:microsoft.com/office/officeart/2005/8/layout/list1"/>
    <dgm:cxn modelId="{3E4599C0-9108-4C91-9D4E-81ABCD5AA9FF}" type="presParOf" srcId="{AE5E0F38-F17C-2548-975F-7AA43CF5EFCC}" destId="{4EF86513-B7E8-C84C-9614-4891A667CC98}" srcOrd="1" destOrd="0" presId="urn:microsoft.com/office/officeart/2005/8/layout/list1"/>
    <dgm:cxn modelId="{98C4A9B9-1020-43FE-BA63-BEC4D608AE8F}" type="presParOf" srcId="{AE5E0F38-F17C-2548-975F-7AA43CF5EFCC}" destId="{D15AFA3C-46C9-3E49-B115-304369B5D8C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latin typeface="+mj-lt"/>
              <a:ea typeface="宋体" pitchFamily="2" charset="-122"/>
              <a:cs typeface="Times New Roman" pitchFamily="18" charset="0"/>
            </a:rPr>
            <a:t>Firm B has a similar reaction function that shows its best response, given what Firm A chooses. </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2DD9384F-7F45-440B-998E-16D0F6B3D621}">
      <dgm:prSet custT="1"/>
      <dgm:spPr/>
      <dgm:t>
        <a:bodyPr/>
        <a:lstStyle/>
        <a:p>
          <a:r>
            <a:rPr lang="en-US" altLang="zh-CN" sz="1800" smtClean="0">
              <a:solidFill>
                <a:schemeClr val="tx1"/>
              </a:solidFill>
              <a:latin typeface="+mj-lt"/>
              <a:ea typeface="宋体" pitchFamily="2" charset="-122"/>
              <a:cs typeface="Times New Roman" pitchFamily="18" charset="0"/>
            </a:rPr>
            <a:t>Under the assumption that both firms have the same marginal cost Firm B’s reaction function will be identical to Firm A’s.</a:t>
          </a:r>
          <a:endParaRPr lang="en-GB" sz="1800" dirty="0" smtClean="0">
            <a:solidFill>
              <a:schemeClr val="tx1"/>
            </a:solidFill>
            <a:latin typeface="+mj-lt"/>
            <a:ea typeface="宋体" pitchFamily="2" charset="-122"/>
            <a:cs typeface="Times New Roman" pitchFamily="18" charset="0"/>
          </a:endParaRPr>
        </a:p>
      </dgm:t>
    </dgm:pt>
    <dgm:pt modelId="{F1C6477F-CA5F-4E27-8FDE-69111729CF24}" type="parTrans" cxnId="{E24ABDD7-2D2A-47EB-AD3F-96C88D20D61B}">
      <dgm:prSet/>
      <dgm:spPr/>
      <dgm:t>
        <a:bodyPr/>
        <a:lstStyle/>
        <a:p>
          <a:endParaRPr lang="es-AR" sz="1800">
            <a:solidFill>
              <a:schemeClr val="tx1"/>
            </a:solidFill>
            <a:latin typeface="+mj-lt"/>
          </a:endParaRPr>
        </a:p>
      </dgm:t>
    </dgm:pt>
    <dgm:pt modelId="{02BC38CA-0746-442E-A593-3238EC8C86EF}" type="sibTrans" cxnId="{E24ABDD7-2D2A-47EB-AD3F-96C88D20D61B}">
      <dgm:prSet/>
      <dgm:spPr/>
      <dgm:t>
        <a:bodyPr/>
        <a:lstStyle/>
        <a:p>
          <a:endParaRPr lang="es-AR" sz="180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42857" custScaleY="99158"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59B64871-760D-4453-A83B-5548B473478B}" type="pres">
      <dgm:prSet presAssocID="{2DD9384F-7F45-440B-998E-16D0F6B3D621}" presName="parentLin" presStyleCnt="0"/>
      <dgm:spPr/>
    </dgm:pt>
    <dgm:pt modelId="{A845D886-C373-49EB-8ECA-DAB4D41EBD5A}" type="pres">
      <dgm:prSet presAssocID="{2DD9384F-7F45-440B-998E-16D0F6B3D621}" presName="parentLeftMargin" presStyleLbl="node1" presStyleIdx="0" presStyleCnt="2"/>
      <dgm:spPr/>
      <dgm:t>
        <a:bodyPr/>
        <a:lstStyle/>
        <a:p>
          <a:endParaRPr lang="es-AR"/>
        </a:p>
      </dgm:t>
    </dgm:pt>
    <dgm:pt modelId="{0D46EB6D-0F48-4E48-B571-57A74827D729}" type="pres">
      <dgm:prSet presAssocID="{2DD9384F-7F45-440B-998E-16D0F6B3D621}" presName="parentText" presStyleLbl="node1" presStyleIdx="1" presStyleCnt="2" custScaleX="142857">
        <dgm:presLayoutVars>
          <dgm:chMax val="0"/>
          <dgm:bulletEnabled val="1"/>
        </dgm:presLayoutVars>
      </dgm:prSet>
      <dgm:spPr/>
      <dgm:t>
        <a:bodyPr/>
        <a:lstStyle/>
        <a:p>
          <a:endParaRPr lang="es-AR"/>
        </a:p>
      </dgm:t>
    </dgm:pt>
    <dgm:pt modelId="{72B7130F-C1F7-40E0-A3C1-C3BD7A1D0F8C}" type="pres">
      <dgm:prSet presAssocID="{2DD9384F-7F45-440B-998E-16D0F6B3D621}" presName="negativeSpace" presStyleCnt="0"/>
      <dgm:spPr/>
    </dgm:pt>
    <dgm:pt modelId="{647FEBED-5F9B-4706-BC7B-C4850EFA65ED}" type="pres">
      <dgm:prSet presAssocID="{2DD9384F-7F45-440B-998E-16D0F6B3D621}" presName="childText" presStyleLbl="conFgAcc1" presStyleIdx="1" presStyleCnt="2">
        <dgm:presLayoutVars>
          <dgm:bulletEnabled val="1"/>
        </dgm:presLayoutVars>
      </dgm:prSet>
      <dgm:spPr/>
    </dgm:pt>
  </dgm:ptLst>
  <dgm:cxnLst>
    <dgm:cxn modelId="{24396FD1-83EF-4CD0-A45A-EFCA17BC2E19}" type="presOf" srcId="{BE246436-190B-C043-B624-2367FFD151E1}" destId="{AE5E0F38-F17C-2548-975F-7AA43CF5EFCC}"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E24ABDD7-2D2A-47EB-AD3F-96C88D20D61B}" srcId="{BE246436-190B-C043-B624-2367FFD151E1}" destId="{2DD9384F-7F45-440B-998E-16D0F6B3D621}" srcOrd="1" destOrd="0" parTransId="{F1C6477F-CA5F-4E27-8FDE-69111729CF24}" sibTransId="{02BC38CA-0746-442E-A593-3238EC8C86EF}"/>
    <dgm:cxn modelId="{2849D929-1D66-4B05-9F29-0652A680DB07}" type="presOf" srcId="{53C38150-BFFA-964C-AB0F-91416B2E3117}" destId="{7BFBB581-108E-624E-9A82-54FDCD3A7DF1}" srcOrd="0" destOrd="0" presId="urn:microsoft.com/office/officeart/2005/8/layout/list1"/>
    <dgm:cxn modelId="{8E3450E2-29D4-49A1-AC47-F72B7DFBB156}" type="presOf" srcId="{53C38150-BFFA-964C-AB0F-91416B2E3117}" destId="{9514EDE9-45DB-A04D-93D4-CB8C956199C1}" srcOrd="1" destOrd="0" presId="urn:microsoft.com/office/officeart/2005/8/layout/list1"/>
    <dgm:cxn modelId="{8F4C193C-BD7F-485E-81FE-A993ED6F31EB}" type="presOf" srcId="{2DD9384F-7F45-440B-998E-16D0F6B3D621}" destId="{A845D886-C373-49EB-8ECA-DAB4D41EBD5A}" srcOrd="0" destOrd="0" presId="urn:microsoft.com/office/officeart/2005/8/layout/list1"/>
    <dgm:cxn modelId="{2C24692F-959E-4116-B6AC-AB4998EFC6D0}" type="presOf" srcId="{2DD9384F-7F45-440B-998E-16D0F6B3D621}" destId="{0D46EB6D-0F48-4E48-B571-57A74827D729}" srcOrd="1" destOrd="0" presId="urn:microsoft.com/office/officeart/2005/8/layout/list1"/>
    <dgm:cxn modelId="{44939ED7-FA3C-4F07-A9BB-4E6D0542109E}" type="presParOf" srcId="{AE5E0F38-F17C-2548-975F-7AA43CF5EFCC}" destId="{8C139F1F-C693-FA4C-9C3F-82C925758D73}" srcOrd="0" destOrd="0" presId="urn:microsoft.com/office/officeart/2005/8/layout/list1"/>
    <dgm:cxn modelId="{F201DAF0-3942-4744-AC3E-9D5D249ABFB8}" type="presParOf" srcId="{8C139F1F-C693-FA4C-9C3F-82C925758D73}" destId="{7BFBB581-108E-624E-9A82-54FDCD3A7DF1}" srcOrd="0" destOrd="0" presId="urn:microsoft.com/office/officeart/2005/8/layout/list1"/>
    <dgm:cxn modelId="{39F6020C-9040-498E-B1DF-1B9C7A05CC95}" type="presParOf" srcId="{8C139F1F-C693-FA4C-9C3F-82C925758D73}" destId="{9514EDE9-45DB-A04D-93D4-CB8C956199C1}" srcOrd="1" destOrd="0" presId="urn:microsoft.com/office/officeart/2005/8/layout/list1"/>
    <dgm:cxn modelId="{677FCD70-3625-4AD1-9C0C-E76FEAFAD79C}" type="presParOf" srcId="{AE5E0F38-F17C-2548-975F-7AA43CF5EFCC}" destId="{4EF86513-B7E8-C84C-9614-4891A667CC98}" srcOrd="1" destOrd="0" presId="urn:microsoft.com/office/officeart/2005/8/layout/list1"/>
    <dgm:cxn modelId="{BDB0B81C-E114-49F1-B330-60FFFF2C149B}" type="presParOf" srcId="{AE5E0F38-F17C-2548-975F-7AA43CF5EFCC}" destId="{D15AFA3C-46C9-3E49-B115-304369B5D8C1}" srcOrd="2" destOrd="0" presId="urn:microsoft.com/office/officeart/2005/8/layout/list1"/>
    <dgm:cxn modelId="{B20FC7F1-102C-4B82-973A-51A9FB0B52A3}" type="presParOf" srcId="{AE5E0F38-F17C-2548-975F-7AA43CF5EFCC}" destId="{99718E86-112B-8045-A7C9-6BFF9E7A051F}" srcOrd="3" destOrd="0" presId="urn:microsoft.com/office/officeart/2005/8/layout/list1"/>
    <dgm:cxn modelId="{15FC1F43-C603-4C50-8182-86321CCD12A3}" type="presParOf" srcId="{AE5E0F38-F17C-2548-975F-7AA43CF5EFCC}" destId="{59B64871-760D-4453-A83B-5548B473478B}" srcOrd="4" destOrd="0" presId="urn:microsoft.com/office/officeart/2005/8/layout/list1"/>
    <dgm:cxn modelId="{E60A4F10-5895-4000-975E-1A4BF4B2E976}" type="presParOf" srcId="{59B64871-760D-4453-A83B-5548B473478B}" destId="{A845D886-C373-49EB-8ECA-DAB4D41EBD5A}" srcOrd="0" destOrd="0" presId="urn:microsoft.com/office/officeart/2005/8/layout/list1"/>
    <dgm:cxn modelId="{2D4C0338-A9D0-420E-AD63-8466C958501F}" type="presParOf" srcId="{59B64871-760D-4453-A83B-5548B473478B}" destId="{0D46EB6D-0F48-4E48-B571-57A74827D729}" srcOrd="1" destOrd="0" presId="urn:microsoft.com/office/officeart/2005/8/layout/list1"/>
    <dgm:cxn modelId="{CEBC5EDB-4786-4498-8E94-CD8F1AD8784F}" type="presParOf" srcId="{AE5E0F38-F17C-2548-975F-7AA43CF5EFCC}" destId="{72B7130F-C1F7-40E0-A3C1-C3BD7A1D0F8C}" srcOrd="5" destOrd="0" presId="urn:microsoft.com/office/officeart/2005/8/layout/list1"/>
    <dgm:cxn modelId="{087AD2CB-A5F0-4758-B83B-23A9D95F4086}" type="presParOf" srcId="{AE5E0F38-F17C-2548-975F-7AA43CF5EFCC}" destId="{647FEBED-5F9B-4706-BC7B-C4850EFA65ED}"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500" dirty="0" smtClean="0">
              <a:solidFill>
                <a:schemeClr val="tx1"/>
              </a:solidFill>
              <a:latin typeface="+mj-lt"/>
              <a:ea typeface="宋体" pitchFamily="2" charset="-122"/>
              <a:cs typeface="Times New Roman" pitchFamily="18" charset="0"/>
            </a:rPr>
            <a:t>The “equilibrium” </a:t>
          </a:r>
          <a:r>
            <a:rPr lang="en-GB" sz="1500" dirty="0" smtClean="0">
              <a:solidFill>
                <a:schemeClr val="tx1"/>
              </a:solidFill>
              <a:latin typeface="+mj-lt"/>
            </a:rPr>
            <a:t>is at the intersection of the two reaction functions and </a:t>
          </a:r>
          <a:r>
            <a:rPr lang="en-US" altLang="zh-CN" sz="1500" dirty="0" smtClean="0">
              <a:solidFill>
                <a:schemeClr val="tx1"/>
              </a:solidFill>
              <a:latin typeface="+mj-lt"/>
              <a:ea typeface="宋体" pitchFamily="2" charset="-122"/>
              <a:cs typeface="Times New Roman" pitchFamily="18" charset="0"/>
            </a:rPr>
            <a:t>where:</a:t>
          </a:r>
          <a:endParaRPr lang="en-US" sz="15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500">
            <a:solidFill>
              <a:schemeClr val="tx1"/>
            </a:solidFill>
            <a:latin typeface="+mj-lt"/>
          </a:endParaRPr>
        </a:p>
      </dgm:t>
    </dgm:pt>
    <dgm:pt modelId="{90C83909-0064-0247-B714-12E3EBE790B9}" type="sibTrans" cxnId="{CA6399E2-54F2-9749-810B-EEAB40519520}">
      <dgm:prSet/>
      <dgm:spPr/>
      <dgm:t>
        <a:bodyPr/>
        <a:lstStyle/>
        <a:p>
          <a:endParaRPr lang="en-US" sz="1500">
            <a:solidFill>
              <a:schemeClr val="tx1"/>
            </a:solidFill>
            <a:latin typeface="+mj-lt"/>
          </a:endParaRPr>
        </a:p>
      </dgm:t>
    </dgm:pt>
    <dgm:pt modelId="{948623BA-D37F-4B73-ADF7-8E1BA4ADC262}">
      <dgm:prSet custT="1"/>
      <dgm:spPr/>
      <dgm:t>
        <a:bodyPr/>
        <a:lstStyle/>
        <a:p>
          <a:r>
            <a:rPr lang="en-GB" sz="1500" u="sng" dirty="0" smtClean="0">
              <a:solidFill>
                <a:schemeClr val="tx1"/>
              </a:solidFill>
              <a:latin typeface="+mj-lt"/>
            </a:rPr>
            <a:t>Proof</a:t>
          </a:r>
          <a:r>
            <a:rPr lang="en-GB" sz="1500" dirty="0" smtClean="0">
              <a:solidFill>
                <a:schemeClr val="tx1"/>
              </a:solidFill>
              <a:latin typeface="+mj-lt"/>
            </a:rPr>
            <a:t>: At any other point on the reaction functions at least one firm is wrongly anticipating what the other will do.</a:t>
          </a:r>
          <a:endParaRPr lang="en-GB" sz="1500" dirty="0">
            <a:solidFill>
              <a:schemeClr val="tx1"/>
            </a:solidFill>
            <a:latin typeface="+mj-lt"/>
          </a:endParaRPr>
        </a:p>
      </dgm:t>
    </dgm:pt>
    <dgm:pt modelId="{08C3825B-226E-481F-8818-7D75CC0F6F61}" type="parTrans" cxnId="{ACFBF241-97C1-4A61-B30A-C12D5321CABE}">
      <dgm:prSet/>
      <dgm:spPr/>
      <dgm:t>
        <a:bodyPr/>
        <a:lstStyle/>
        <a:p>
          <a:endParaRPr lang="es-AR" sz="1500">
            <a:solidFill>
              <a:schemeClr val="tx1"/>
            </a:solidFill>
            <a:latin typeface="+mj-lt"/>
          </a:endParaRPr>
        </a:p>
      </dgm:t>
    </dgm:pt>
    <dgm:pt modelId="{626D0D7D-D4C9-4B85-8CAC-E613947C6E85}" type="sibTrans" cxnId="{ACFBF241-97C1-4A61-B30A-C12D5321CABE}">
      <dgm:prSet/>
      <dgm:spPr/>
      <dgm:t>
        <a:bodyPr/>
        <a:lstStyle/>
        <a:p>
          <a:endParaRPr lang="es-AR" sz="1500">
            <a:solidFill>
              <a:schemeClr val="tx1"/>
            </a:solidFill>
            <a:latin typeface="+mj-lt"/>
          </a:endParaRPr>
        </a:p>
      </dgm:t>
    </dgm:pt>
    <dgm:pt modelId="{0771D96B-425A-409A-8DF6-C0A653C9F355}">
      <dgm:prSet custT="1"/>
      <dgm:spPr/>
      <dgm:t>
        <a:bodyPr/>
        <a:lstStyle/>
        <a:p>
          <a:r>
            <a:rPr lang="en-US" altLang="zh-CN" sz="1500" dirty="0" smtClean="0">
              <a:solidFill>
                <a:schemeClr val="tx1"/>
              </a:solidFill>
              <a:latin typeface="+mj-lt"/>
              <a:ea typeface="宋体" pitchFamily="2" charset="-122"/>
              <a:cs typeface="Times New Roman" pitchFamily="18" charset="0"/>
            </a:rPr>
            <a:t>Each firm has chosen the profit-maximizing quantity given their conjecture about what the other firm is doing (so the equilibrium is on the reaction functions);</a:t>
          </a:r>
        </a:p>
      </dgm:t>
    </dgm:pt>
    <dgm:pt modelId="{3AFBC462-6046-4831-ACC7-8449AA400110}" type="parTrans" cxnId="{8075EAFE-5A09-4445-9253-9BE88B29B39A}">
      <dgm:prSet/>
      <dgm:spPr/>
      <dgm:t>
        <a:bodyPr/>
        <a:lstStyle/>
        <a:p>
          <a:endParaRPr lang="es-AR" sz="1500"/>
        </a:p>
      </dgm:t>
    </dgm:pt>
    <dgm:pt modelId="{4C7A6A40-8B35-4BAA-AE15-AA45953767B0}" type="sibTrans" cxnId="{8075EAFE-5A09-4445-9253-9BE88B29B39A}">
      <dgm:prSet/>
      <dgm:spPr/>
      <dgm:t>
        <a:bodyPr/>
        <a:lstStyle/>
        <a:p>
          <a:endParaRPr lang="es-AR" sz="1500"/>
        </a:p>
      </dgm:t>
    </dgm:pt>
    <dgm:pt modelId="{CC73F8D5-68B0-428A-AA43-2152156410A4}">
      <dgm:prSet custT="1"/>
      <dgm:spPr/>
      <dgm:t>
        <a:bodyPr/>
        <a:lstStyle/>
        <a:p>
          <a:r>
            <a:rPr lang="en-US" altLang="zh-CN" sz="1500" dirty="0" smtClean="0">
              <a:solidFill>
                <a:schemeClr val="tx1"/>
              </a:solidFill>
              <a:latin typeface="+mj-lt"/>
              <a:ea typeface="宋体" pitchFamily="2" charset="-122"/>
              <a:cs typeface="Times New Roman" pitchFamily="18" charset="0"/>
            </a:rPr>
            <a:t>Each conjecture is right in that each firm correctly anticipates what the other does. </a:t>
          </a:r>
        </a:p>
      </dgm:t>
    </dgm:pt>
    <dgm:pt modelId="{1D9545C0-9709-4CED-8192-DD8F6E238978}" type="parTrans" cxnId="{C8545E42-79A2-4FD1-B744-74992A32C569}">
      <dgm:prSet/>
      <dgm:spPr/>
      <dgm:t>
        <a:bodyPr/>
        <a:lstStyle/>
        <a:p>
          <a:endParaRPr lang="es-AR" sz="1500"/>
        </a:p>
      </dgm:t>
    </dgm:pt>
    <dgm:pt modelId="{E428477D-992C-451F-A422-D13F4A62B279}" type="sibTrans" cxnId="{C8545E42-79A2-4FD1-B744-74992A32C569}">
      <dgm:prSet/>
      <dgm:spPr/>
      <dgm:t>
        <a:bodyPr/>
        <a:lstStyle/>
        <a:p>
          <a:endParaRPr lang="es-AR" sz="1500"/>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42857" custScaleY="99158"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05DBA1F2-5278-436A-8F70-ABCEE992F811}" type="pres">
      <dgm:prSet presAssocID="{948623BA-D37F-4B73-ADF7-8E1BA4ADC262}" presName="parentLin" presStyleCnt="0"/>
      <dgm:spPr/>
    </dgm:pt>
    <dgm:pt modelId="{5AF56369-5594-4119-9B78-290972151C1F}" type="pres">
      <dgm:prSet presAssocID="{948623BA-D37F-4B73-ADF7-8E1BA4ADC262}" presName="parentLeftMargin" presStyleLbl="node1" presStyleIdx="0" presStyleCnt="2"/>
      <dgm:spPr/>
      <dgm:t>
        <a:bodyPr/>
        <a:lstStyle/>
        <a:p>
          <a:endParaRPr lang="es-AR"/>
        </a:p>
      </dgm:t>
    </dgm:pt>
    <dgm:pt modelId="{92188D48-B873-4DD4-88EE-E73F0731C9DF}" type="pres">
      <dgm:prSet presAssocID="{948623BA-D37F-4B73-ADF7-8E1BA4ADC262}" presName="parentText" presStyleLbl="node1" presStyleIdx="1" presStyleCnt="2" custScaleX="142857" custScaleY="119750">
        <dgm:presLayoutVars>
          <dgm:chMax val="0"/>
          <dgm:bulletEnabled val="1"/>
        </dgm:presLayoutVars>
      </dgm:prSet>
      <dgm:spPr/>
      <dgm:t>
        <a:bodyPr/>
        <a:lstStyle/>
        <a:p>
          <a:endParaRPr lang="es-AR"/>
        </a:p>
      </dgm:t>
    </dgm:pt>
    <dgm:pt modelId="{9D765585-4925-45CD-927B-0ADE3E59F1DC}" type="pres">
      <dgm:prSet presAssocID="{948623BA-D37F-4B73-ADF7-8E1BA4ADC262}" presName="negativeSpace" presStyleCnt="0"/>
      <dgm:spPr/>
    </dgm:pt>
    <dgm:pt modelId="{944C9357-A5C6-49B5-970F-20DB1A083059}" type="pres">
      <dgm:prSet presAssocID="{948623BA-D37F-4B73-ADF7-8E1BA4ADC262}" presName="childText" presStyleLbl="conFgAcc1" presStyleIdx="1" presStyleCnt="2">
        <dgm:presLayoutVars>
          <dgm:bulletEnabled val="1"/>
        </dgm:presLayoutVars>
      </dgm:prSet>
      <dgm:spPr/>
    </dgm:pt>
  </dgm:ptLst>
  <dgm:cxnLst>
    <dgm:cxn modelId="{C9AEB9CF-0C8F-439C-9D9F-77A73A2B7CAB}" type="presOf" srcId="{0771D96B-425A-409A-8DF6-C0A653C9F355}" destId="{D15AFA3C-46C9-3E49-B115-304369B5D8C1}" srcOrd="0" destOrd="0" presId="urn:microsoft.com/office/officeart/2005/8/layout/list1"/>
    <dgm:cxn modelId="{8075EAFE-5A09-4445-9253-9BE88B29B39A}" srcId="{53C38150-BFFA-964C-AB0F-91416B2E3117}" destId="{0771D96B-425A-409A-8DF6-C0A653C9F355}" srcOrd="0" destOrd="0" parTransId="{3AFBC462-6046-4831-ACC7-8449AA400110}" sibTransId="{4C7A6A40-8B35-4BAA-AE15-AA45953767B0}"/>
    <dgm:cxn modelId="{9AFD5660-89A9-4A55-8DBE-BC889019CDE4}" type="presOf" srcId="{948623BA-D37F-4B73-ADF7-8E1BA4ADC262}" destId="{5AF56369-5594-4119-9B78-290972151C1F}" srcOrd="0" destOrd="0" presId="urn:microsoft.com/office/officeart/2005/8/layout/list1"/>
    <dgm:cxn modelId="{FA860B7B-73F4-45C5-9DC2-3FE7DF92AAB5}" type="presOf" srcId="{948623BA-D37F-4B73-ADF7-8E1BA4ADC262}" destId="{92188D48-B873-4DD4-88EE-E73F0731C9DF}" srcOrd="1" destOrd="0" presId="urn:microsoft.com/office/officeart/2005/8/layout/list1"/>
    <dgm:cxn modelId="{ACFBF241-97C1-4A61-B30A-C12D5321CABE}" srcId="{BE246436-190B-C043-B624-2367FFD151E1}" destId="{948623BA-D37F-4B73-ADF7-8E1BA4ADC262}" srcOrd="1" destOrd="0" parTransId="{08C3825B-226E-481F-8818-7D75CC0F6F61}" sibTransId="{626D0D7D-D4C9-4B85-8CAC-E613947C6E85}"/>
    <dgm:cxn modelId="{3C0287D2-A428-499C-8B64-A272C233801A}" type="presOf" srcId="{53C38150-BFFA-964C-AB0F-91416B2E3117}" destId="{7BFBB581-108E-624E-9A82-54FDCD3A7DF1}"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AC5053B4-5F8A-4DE5-BF85-BFA1FCE7913B}" type="presOf" srcId="{BE246436-190B-C043-B624-2367FFD151E1}" destId="{AE5E0F38-F17C-2548-975F-7AA43CF5EFCC}" srcOrd="0" destOrd="0" presId="urn:microsoft.com/office/officeart/2005/8/layout/list1"/>
    <dgm:cxn modelId="{C8545E42-79A2-4FD1-B744-74992A32C569}" srcId="{53C38150-BFFA-964C-AB0F-91416B2E3117}" destId="{CC73F8D5-68B0-428A-AA43-2152156410A4}" srcOrd="1" destOrd="0" parTransId="{1D9545C0-9709-4CED-8192-DD8F6E238978}" sibTransId="{E428477D-992C-451F-A422-D13F4A62B279}"/>
    <dgm:cxn modelId="{6D285894-9154-4956-8BF1-B50A463A5787}" type="presOf" srcId="{53C38150-BFFA-964C-AB0F-91416B2E3117}" destId="{9514EDE9-45DB-A04D-93D4-CB8C956199C1}" srcOrd="1" destOrd="0" presId="urn:microsoft.com/office/officeart/2005/8/layout/list1"/>
    <dgm:cxn modelId="{FF641C0F-696B-41A8-927D-9B53798C9DEA}" type="presOf" srcId="{CC73F8D5-68B0-428A-AA43-2152156410A4}" destId="{D15AFA3C-46C9-3E49-B115-304369B5D8C1}" srcOrd="0" destOrd="1" presId="urn:microsoft.com/office/officeart/2005/8/layout/list1"/>
    <dgm:cxn modelId="{157D20AA-63DC-46CE-9D1C-060D58A16884}" type="presParOf" srcId="{AE5E0F38-F17C-2548-975F-7AA43CF5EFCC}" destId="{8C139F1F-C693-FA4C-9C3F-82C925758D73}" srcOrd="0" destOrd="0" presId="urn:microsoft.com/office/officeart/2005/8/layout/list1"/>
    <dgm:cxn modelId="{EE8FA9F4-B3B4-47AB-8AC6-DEF47E15597B}" type="presParOf" srcId="{8C139F1F-C693-FA4C-9C3F-82C925758D73}" destId="{7BFBB581-108E-624E-9A82-54FDCD3A7DF1}" srcOrd="0" destOrd="0" presId="urn:microsoft.com/office/officeart/2005/8/layout/list1"/>
    <dgm:cxn modelId="{3B89CBA0-92CF-483E-B9E7-C7F6BB73167A}" type="presParOf" srcId="{8C139F1F-C693-FA4C-9C3F-82C925758D73}" destId="{9514EDE9-45DB-A04D-93D4-CB8C956199C1}" srcOrd="1" destOrd="0" presId="urn:microsoft.com/office/officeart/2005/8/layout/list1"/>
    <dgm:cxn modelId="{E4E8F48E-19BE-444A-A337-EDD22D26F117}" type="presParOf" srcId="{AE5E0F38-F17C-2548-975F-7AA43CF5EFCC}" destId="{4EF86513-B7E8-C84C-9614-4891A667CC98}" srcOrd="1" destOrd="0" presId="urn:microsoft.com/office/officeart/2005/8/layout/list1"/>
    <dgm:cxn modelId="{DD0E8820-28B9-46B7-A09A-56214EF71603}" type="presParOf" srcId="{AE5E0F38-F17C-2548-975F-7AA43CF5EFCC}" destId="{D15AFA3C-46C9-3E49-B115-304369B5D8C1}" srcOrd="2" destOrd="0" presId="urn:microsoft.com/office/officeart/2005/8/layout/list1"/>
    <dgm:cxn modelId="{95DCBF4B-2A1E-4271-86A3-C073E3A69F02}" type="presParOf" srcId="{AE5E0F38-F17C-2548-975F-7AA43CF5EFCC}" destId="{99718E86-112B-8045-A7C9-6BFF9E7A051F}" srcOrd="3" destOrd="0" presId="urn:microsoft.com/office/officeart/2005/8/layout/list1"/>
    <dgm:cxn modelId="{543900A0-C894-4992-8BBF-1EBACBB36127}" type="presParOf" srcId="{AE5E0F38-F17C-2548-975F-7AA43CF5EFCC}" destId="{05DBA1F2-5278-436A-8F70-ABCEE992F811}" srcOrd="4" destOrd="0" presId="urn:microsoft.com/office/officeart/2005/8/layout/list1"/>
    <dgm:cxn modelId="{5B0A557F-2941-46D9-AFA8-3F490CB1EEB9}" type="presParOf" srcId="{05DBA1F2-5278-436A-8F70-ABCEE992F811}" destId="{5AF56369-5594-4119-9B78-290972151C1F}" srcOrd="0" destOrd="0" presId="urn:microsoft.com/office/officeart/2005/8/layout/list1"/>
    <dgm:cxn modelId="{FC504240-83CF-42A4-A4F6-B6B385BF81A0}" type="presParOf" srcId="{05DBA1F2-5278-436A-8F70-ABCEE992F811}" destId="{92188D48-B873-4DD4-88EE-E73F0731C9DF}" srcOrd="1" destOrd="0" presId="urn:microsoft.com/office/officeart/2005/8/layout/list1"/>
    <dgm:cxn modelId="{400FD808-9F3D-4FDA-852F-C34062C7CDB9}" type="presParOf" srcId="{AE5E0F38-F17C-2548-975F-7AA43CF5EFCC}" destId="{9D765585-4925-45CD-927B-0ADE3E59F1DC}" srcOrd="5" destOrd="0" presId="urn:microsoft.com/office/officeart/2005/8/layout/list1"/>
    <dgm:cxn modelId="{D67185E5-7FD7-4426-AE04-10C0C6183DAA}" type="presParOf" srcId="{AE5E0F38-F17C-2548-975F-7AA43CF5EFCC}" destId="{944C9357-A5C6-49B5-970F-20DB1A083059}"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GB" sz="1600" dirty="0" smtClean="0">
              <a:solidFill>
                <a:schemeClr val="tx1"/>
              </a:solidFill>
              <a:latin typeface="+mj-lt"/>
            </a:rPr>
            <a:t>In </a:t>
          </a:r>
          <a:r>
            <a:rPr lang="en-GB" sz="1600" dirty="0" err="1" smtClean="0">
              <a:solidFill>
                <a:schemeClr val="tx1"/>
              </a:solidFill>
              <a:latin typeface="+mj-lt"/>
            </a:rPr>
            <a:t>Cournot</a:t>
          </a:r>
          <a:r>
            <a:rPr lang="en-GB" sz="1600" dirty="0" smtClean="0">
              <a:solidFill>
                <a:schemeClr val="tx1"/>
              </a:solidFill>
              <a:latin typeface="+mj-lt"/>
            </a:rPr>
            <a:t> equilibrium, market  price is lower than what a monopolist would charge but higher than the competitive one.</a:t>
          </a:r>
          <a:endParaRPr lang="en-US" sz="16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600">
            <a:solidFill>
              <a:schemeClr val="tx1"/>
            </a:solidFill>
            <a:latin typeface="+mj-lt"/>
          </a:endParaRPr>
        </a:p>
      </dgm:t>
    </dgm:pt>
    <dgm:pt modelId="{90C83909-0064-0247-B714-12E3EBE790B9}" type="sibTrans" cxnId="{CA6399E2-54F2-9749-810B-EEAB40519520}">
      <dgm:prSet/>
      <dgm:spPr/>
      <dgm:t>
        <a:bodyPr/>
        <a:lstStyle/>
        <a:p>
          <a:endParaRPr lang="en-US" sz="1600">
            <a:solidFill>
              <a:schemeClr val="tx1"/>
            </a:solidFill>
            <a:latin typeface="+mj-lt"/>
          </a:endParaRPr>
        </a:p>
      </dgm:t>
    </dgm:pt>
    <dgm:pt modelId="{716E1857-291D-45B5-9CAE-FB56250E59BE}">
      <dgm:prSet custT="1"/>
      <dgm:spPr/>
      <dgm:t>
        <a:bodyPr/>
        <a:lstStyle/>
        <a:p>
          <a:r>
            <a:rPr lang="en-GB" sz="1600" smtClean="0">
              <a:solidFill>
                <a:schemeClr val="tx1"/>
              </a:solidFill>
              <a:latin typeface="+mj-lt"/>
            </a:rPr>
            <a:t>Deadweight loss is also lower than that in the monopoly case in the same market, but still positive.</a:t>
          </a:r>
          <a:endParaRPr lang="en-GB" sz="1600" dirty="0">
            <a:solidFill>
              <a:schemeClr val="tx1"/>
            </a:solidFill>
            <a:latin typeface="+mj-lt"/>
          </a:endParaRPr>
        </a:p>
      </dgm:t>
    </dgm:pt>
    <dgm:pt modelId="{9C13B792-D17F-466A-864D-7DBCA8718B7C}" type="parTrans" cxnId="{11D19FE7-1193-44E9-82B3-3FF874168B05}">
      <dgm:prSet/>
      <dgm:spPr/>
      <dgm:t>
        <a:bodyPr/>
        <a:lstStyle/>
        <a:p>
          <a:endParaRPr lang="es-AR" sz="1600">
            <a:solidFill>
              <a:schemeClr val="tx1"/>
            </a:solidFill>
            <a:latin typeface="+mj-lt"/>
          </a:endParaRPr>
        </a:p>
      </dgm:t>
    </dgm:pt>
    <dgm:pt modelId="{8277639C-2E9B-4401-BCCB-1B349EA76AED}" type="sibTrans" cxnId="{11D19FE7-1193-44E9-82B3-3FF874168B05}">
      <dgm:prSet/>
      <dgm:spPr/>
      <dgm:t>
        <a:bodyPr/>
        <a:lstStyle/>
        <a:p>
          <a:endParaRPr lang="es-AR" sz="160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42857" custScaleY="139660"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1DB761A6-3FA5-403F-B74D-315060871E22}" type="pres">
      <dgm:prSet presAssocID="{716E1857-291D-45B5-9CAE-FB56250E59BE}" presName="parentLin" presStyleCnt="0"/>
      <dgm:spPr/>
    </dgm:pt>
    <dgm:pt modelId="{A9D05514-563A-4469-A38F-C330D880BFCC}" type="pres">
      <dgm:prSet presAssocID="{716E1857-291D-45B5-9CAE-FB56250E59BE}" presName="parentLeftMargin" presStyleLbl="node1" presStyleIdx="0" presStyleCnt="2"/>
      <dgm:spPr/>
      <dgm:t>
        <a:bodyPr/>
        <a:lstStyle/>
        <a:p>
          <a:endParaRPr lang="es-AR"/>
        </a:p>
      </dgm:t>
    </dgm:pt>
    <dgm:pt modelId="{2D2785B1-ECBF-4AAB-A731-83F9E05606CB}" type="pres">
      <dgm:prSet presAssocID="{716E1857-291D-45B5-9CAE-FB56250E59BE}" presName="parentText" presStyleLbl="node1" presStyleIdx="1" presStyleCnt="2" custScaleX="142857">
        <dgm:presLayoutVars>
          <dgm:chMax val="0"/>
          <dgm:bulletEnabled val="1"/>
        </dgm:presLayoutVars>
      </dgm:prSet>
      <dgm:spPr/>
      <dgm:t>
        <a:bodyPr/>
        <a:lstStyle/>
        <a:p>
          <a:endParaRPr lang="es-AR"/>
        </a:p>
      </dgm:t>
    </dgm:pt>
    <dgm:pt modelId="{A3231673-5755-43FA-96BE-2863E0823535}" type="pres">
      <dgm:prSet presAssocID="{716E1857-291D-45B5-9CAE-FB56250E59BE}" presName="negativeSpace" presStyleCnt="0"/>
      <dgm:spPr/>
    </dgm:pt>
    <dgm:pt modelId="{71E8693E-0B12-4800-BDD8-197A0CA92D41}" type="pres">
      <dgm:prSet presAssocID="{716E1857-291D-45B5-9CAE-FB56250E59BE}" presName="childText" presStyleLbl="conFgAcc1" presStyleIdx="1" presStyleCnt="2">
        <dgm:presLayoutVars>
          <dgm:bulletEnabled val="1"/>
        </dgm:presLayoutVars>
      </dgm:prSet>
      <dgm:spPr/>
    </dgm:pt>
  </dgm:ptLst>
  <dgm:cxnLst>
    <dgm:cxn modelId="{54ADB0D6-7A4F-4EF8-B7A1-2F94BF03046B}" type="presOf" srcId="{716E1857-291D-45B5-9CAE-FB56250E59BE}" destId="{A9D05514-563A-4469-A38F-C330D880BFCC}" srcOrd="0" destOrd="0" presId="urn:microsoft.com/office/officeart/2005/8/layout/list1"/>
    <dgm:cxn modelId="{11D19FE7-1193-44E9-82B3-3FF874168B05}" srcId="{BE246436-190B-C043-B624-2367FFD151E1}" destId="{716E1857-291D-45B5-9CAE-FB56250E59BE}" srcOrd="1" destOrd="0" parTransId="{9C13B792-D17F-466A-864D-7DBCA8718B7C}" sibTransId="{8277639C-2E9B-4401-BCCB-1B349EA76AED}"/>
    <dgm:cxn modelId="{9229C9B7-FEFB-4260-BF76-E7D3BB017276}" type="presOf" srcId="{53C38150-BFFA-964C-AB0F-91416B2E3117}" destId="{7BFBB581-108E-624E-9A82-54FDCD3A7DF1}" srcOrd="0" destOrd="0" presId="urn:microsoft.com/office/officeart/2005/8/layout/list1"/>
    <dgm:cxn modelId="{011AB958-8CAC-4FFE-8971-1BE0220F4223}" type="presOf" srcId="{BE246436-190B-C043-B624-2367FFD151E1}" destId="{AE5E0F38-F17C-2548-975F-7AA43CF5EFCC}"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222F32B0-1E72-4CB9-9D22-572F7B8C54FB}" type="presOf" srcId="{716E1857-291D-45B5-9CAE-FB56250E59BE}" destId="{2D2785B1-ECBF-4AAB-A731-83F9E05606CB}" srcOrd="1" destOrd="0" presId="urn:microsoft.com/office/officeart/2005/8/layout/list1"/>
    <dgm:cxn modelId="{BEC1A120-4B0C-4F91-88CA-E8B5AA5630B3}" type="presOf" srcId="{53C38150-BFFA-964C-AB0F-91416B2E3117}" destId="{9514EDE9-45DB-A04D-93D4-CB8C956199C1}" srcOrd="1" destOrd="0" presId="urn:microsoft.com/office/officeart/2005/8/layout/list1"/>
    <dgm:cxn modelId="{56CB767E-25B7-4599-9FF4-AE027981C0D7}" type="presParOf" srcId="{AE5E0F38-F17C-2548-975F-7AA43CF5EFCC}" destId="{8C139F1F-C693-FA4C-9C3F-82C925758D73}" srcOrd="0" destOrd="0" presId="urn:microsoft.com/office/officeart/2005/8/layout/list1"/>
    <dgm:cxn modelId="{D1FC4CD9-13F0-4AC4-9CB3-CDD3E8711873}" type="presParOf" srcId="{8C139F1F-C693-FA4C-9C3F-82C925758D73}" destId="{7BFBB581-108E-624E-9A82-54FDCD3A7DF1}" srcOrd="0" destOrd="0" presId="urn:microsoft.com/office/officeart/2005/8/layout/list1"/>
    <dgm:cxn modelId="{226CD895-0593-437B-9CED-77377B4D0CAC}" type="presParOf" srcId="{8C139F1F-C693-FA4C-9C3F-82C925758D73}" destId="{9514EDE9-45DB-A04D-93D4-CB8C956199C1}" srcOrd="1" destOrd="0" presId="urn:microsoft.com/office/officeart/2005/8/layout/list1"/>
    <dgm:cxn modelId="{64B4EED0-E2DB-468D-A9F3-092C6ADD17DE}" type="presParOf" srcId="{AE5E0F38-F17C-2548-975F-7AA43CF5EFCC}" destId="{4EF86513-B7E8-C84C-9614-4891A667CC98}" srcOrd="1" destOrd="0" presId="urn:microsoft.com/office/officeart/2005/8/layout/list1"/>
    <dgm:cxn modelId="{964D33A6-D836-40F7-AFE9-83E89E6B42E2}" type="presParOf" srcId="{AE5E0F38-F17C-2548-975F-7AA43CF5EFCC}" destId="{D15AFA3C-46C9-3E49-B115-304369B5D8C1}" srcOrd="2" destOrd="0" presId="urn:microsoft.com/office/officeart/2005/8/layout/list1"/>
    <dgm:cxn modelId="{744C6042-BF61-404C-B7F1-E5B5A4D402B8}" type="presParOf" srcId="{AE5E0F38-F17C-2548-975F-7AA43CF5EFCC}" destId="{99718E86-112B-8045-A7C9-6BFF9E7A051F}" srcOrd="3" destOrd="0" presId="urn:microsoft.com/office/officeart/2005/8/layout/list1"/>
    <dgm:cxn modelId="{B16A03E1-7CB0-4496-B4C6-E2B25BCBFE49}" type="presParOf" srcId="{AE5E0F38-F17C-2548-975F-7AA43CF5EFCC}" destId="{1DB761A6-3FA5-403F-B74D-315060871E22}" srcOrd="4" destOrd="0" presId="urn:microsoft.com/office/officeart/2005/8/layout/list1"/>
    <dgm:cxn modelId="{44D56FBB-769E-4133-B26A-6E0931767933}" type="presParOf" srcId="{1DB761A6-3FA5-403F-B74D-315060871E22}" destId="{A9D05514-563A-4469-A38F-C330D880BFCC}" srcOrd="0" destOrd="0" presId="urn:microsoft.com/office/officeart/2005/8/layout/list1"/>
    <dgm:cxn modelId="{DFEA0A99-53DE-4717-B3E0-CD102082D6BC}" type="presParOf" srcId="{1DB761A6-3FA5-403F-B74D-315060871E22}" destId="{2D2785B1-ECBF-4AAB-A731-83F9E05606CB}" srcOrd="1" destOrd="0" presId="urn:microsoft.com/office/officeart/2005/8/layout/list1"/>
    <dgm:cxn modelId="{5DA62495-BCE2-46EB-8D77-FBD20BB5B552}" type="presParOf" srcId="{AE5E0F38-F17C-2548-975F-7AA43CF5EFCC}" destId="{A3231673-5755-43FA-96BE-2863E0823535}" srcOrd="5" destOrd="0" presId="urn:microsoft.com/office/officeart/2005/8/layout/list1"/>
    <dgm:cxn modelId="{35BC659B-E8C2-44E7-8B34-11F851E188A5}" type="presParOf" srcId="{AE5E0F38-F17C-2548-975F-7AA43CF5EFCC}" destId="{71E8693E-0B12-4800-BDD8-197A0CA92D41}"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Forty-five years after the publication of </a:t>
          </a:r>
          <a:r>
            <a:rPr lang="en-US" altLang="zh-CN" sz="1800" dirty="0" err="1" smtClean="0">
              <a:solidFill>
                <a:schemeClr val="tx1"/>
              </a:solidFill>
              <a:ea typeface="宋体" pitchFamily="2" charset="-122"/>
              <a:cs typeface="Times New Roman" pitchFamily="18" charset="0"/>
            </a:rPr>
            <a:t>Cournot’s</a:t>
          </a:r>
          <a:r>
            <a:rPr lang="en-US" altLang="zh-CN" sz="1800" dirty="0" smtClean="0">
              <a:solidFill>
                <a:schemeClr val="tx1"/>
              </a:solidFill>
              <a:ea typeface="宋体" pitchFamily="2" charset="-122"/>
              <a:cs typeface="Times New Roman" pitchFamily="18" charset="0"/>
            </a:rPr>
            <a:t> book, </a:t>
          </a:r>
          <a:r>
            <a:rPr lang="en-US" altLang="zh-CN" sz="1800" u="sng" dirty="0" smtClean="0">
              <a:solidFill>
                <a:schemeClr val="tx1"/>
              </a:solidFill>
              <a:ea typeface="宋体" pitchFamily="2" charset="-122"/>
              <a:cs typeface="Times New Roman" pitchFamily="18" charset="0"/>
            </a:rPr>
            <a:t>Joseph Bertrand</a:t>
          </a:r>
          <a:r>
            <a:rPr lang="en-US" altLang="zh-CN" sz="1800" dirty="0" smtClean="0">
              <a:solidFill>
                <a:schemeClr val="tx1"/>
              </a:solidFill>
              <a:ea typeface="宋体" pitchFamily="2" charset="-122"/>
              <a:cs typeface="Times New Roman" pitchFamily="18" charset="0"/>
            </a:rPr>
            <a:t> (1</a:t>
          </a:r>
          <a:r>
            <a:rPr lang="en-GB" sz="1800" dirty="0" smtClean="0">
              <a:solidFill>
                <a:schemeClr val="tx1"/>
              </a:solidFill>
              <a:cs typeface="Arial" charset="0"/>
            </a:rPr>
            <a:t>874-1900) </a:t>
          </a:r>
          <a:r>
            <a:rPr lang="en-US" altLang="zh-CN" sz="1800" dirty="0" smtClean="0">
              <a:solidFill>
                <a:schemeClr val="tx1"/>
              </a:solidFill>
              <a:ea typeface="宋体" pitchFamily="2" charset="-122"/>
            </a:rPr>
            <a:t>observed that  </a:t>
          </a:r>
          <a:r>
            <a:rPr lang="en-US" altLang="zh-CN" sz="1800" dirty="0" err="1" smtClean="0">
              <a:solidFill>
                <a:schemeClr val="tx1"/>
              </a:solidFill>
              <a:ea typeface="宋体" pitchFamily="2" charset="-122"/>
            </a:rPr>
            <a:t>Cournot’s</a:t>
          </a:r>
          <a:r>
            <a:rPr lang="en-US" altLang="zh-CN" sz="1800" dirty="0" smtClean="0">
              <a:solidFill>
                <a:schemeClr val="tx1"/>
              </a:solidFill>
              <a:ea typeface="宋体" pitchFamily="2" charset="-122"/>
            </a:rPr>
            <a:t> results depended on the assumption that firms compete over quantities. [ See </a:t>
          </a:r>
          <a:r>
            <a:rPr lang="en-GB" sz="1800" dirty="0" smtClean="0">
              <a:solidFill>
                <a:schemeClr val="tx1"/>
              </a:solidFill>
            </a:rPr>
            <a:t>Bertrand, J. "</a:t>
          </a:r>
          <a:r>
            <a:rPr lang="en-GB" sz="1800" dirty="0" err="1" smtClean="0">
              <a:solidFill>
                <a:schemeClr val="tx1"/>
              </a:solidFill>
            </a:rPr>
            <a:t>Theorie</a:t>
          </a:r>
          <a:r>
            <a:rPr lang="en-GB" sz="1800" dirty="0" smtClean="0">
              <a:solidFill>
                <a:schemeClr val="tx1"/>
              </a:solidFill>
            </a:rPr>
            <a:t> </a:t>
          </a:r>
          <a:r>
            <a:rPr lang="en-GB" sz="1800" dirty="0" err="1" smtClean="0">
              <a:solidFill>
                <a:schemeClr val="tx1"/>
              </a:solidFill>
            </a:rPr>
            <a:t>Mathematique</a:t>
          </a:r>
          <a:r>
            <a:rPr lang="en-GB" sz="1800" dirty="0" smtClean="0">
              <a:solidFill>
                <a:schemeClr val="tx1"/>
              </a:solidFill>
            </a:rPr>
            <a:t> de la </a:t>
          </a:r>
          <a:r>
            <a:rPr lang="en-GB" sz="1800" dirty="0" err="1" smtClean="0">
              <a:solidFill>
                <a:schemeClr val="tx1"/>
              </a:solidFill>
            </a:rPr>
            <a:t>Richesse</a:t>
          </a:r>
          <a:r>
            <a:rPr lang="en-GB" sz="1800" dirty="0" smtClean="0">
              <a:solidFill>
                <a:schemeClr val="tx1"/>
              </a:solidFill>
            </a:rPr>
            <a:t> </a:t>
          </a:r>
          <a:r>
            <a:rPr lang="en-GB" sz="1800" dirty="0" err="1" smtClean="0">
              <a:solidFill>
                <a:schemeClr val="tx1"/>
              </a:solidFill>
            </a:rPr>
            <a:t>Sociale</a:t>
          </a:r>
          <a:r>
            <a:rPr lang="en-GB" sz="1800" dirty="0" smtClean="0">
              <a:solidFill>
                <a:schemeClr val="tx1"/>
              </a:solidFill>
            </a:rPr>
            <a:t>," </a:t>
          </a:r>
          <a:r>
            <a:rPr lang="en-GB" sz="1800" i="1" dirty="0" smtClean="0">
              <a:solidFill>
                <a:schemeClr val="tx1"/>
              </a:solidFill>
            </a:rPr>
            <a:t>Journal des Savants</a:t>
          </a:r>
          <a:r>
            <a:rPr lang="en-GB" sz="1800" dirty="0" smtClean="0">
              <a:solidFill>
                <a:schemeClr val="tx1"/>
              </a:solidFill>
            </a:rPr>
            <a:t>, 67, 1883, pp. 499-508]</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FBD30F3D-F87E-441A-B0C0-F38C51205153}">
      <dgm:prSet custT="1"/>
      <dgm:spPr/>
      <dgm:t>
        <a:bodyPr/>
        <a:lstStyle/>
        <a:p>
          <a:r>
            <a:rPr lang="en-US" altLang="zh-CN" sz="1800" dirty="0" smtClean="0">
              <a:solidFill>
                <a:schemeClr val="tx1"/>
              </a:solidFill>
              <a:ea typeface="宋体" pitchFamily="2" charset="-122"/>
            </a:rPr>
            <a:t>Bertrand considers what happens if the firms’ “strategic variable” consists of </a:t>
          </a:r>
          <a:r>
            <a:rPr lang="en-US" altLang="zh-CN" sz="1800" i="1" dirty="0" smtClean="0">
              <a:solidFill>
                <a:schemeClr val="tx1"/>
              </a:solidFill>
              <a:ea typeface="宋体" pitchFamily="2" charset="-122"/>
            </a:rPr>
            <a:t>prices</a:t>
          </a:r>
          <a:r>
            <a:rPr lang="en-US" altLang="zh-CN" sz="1800" dirty="0" smtClean="0">
              <a:solidFill>
                <a:schemeClr val="tx1"/>
              </a:solidFill>
              <a:ea typeface="宋体" pitchFamily="2" charset="-122"/>
            </a:rPr>
            <a:t> instead of quantities. (Do you think firms are more likely to play price or quantity; does it depend on the features of the industry?)</a:t>
          </a:r>
        </a:p>
      </dgm:t>
    </dgm:pt>
    <dgm:pt modelId="{F9F241AE-6A93-4E5D-A053-CA702BFEF764}" type="parTrans" cxnId="{D9D0829B-0D9F-4E6D-AF34-7E9C41302A7B}">
      <dgm:prSet/>
      <dgm:spPr/>
      <dgm:t>
        <a:bodyPr/>
        <a:lstStyle/>
        <a:p>
          <a:endParaRPr lang="es-AR" sz="1800">
            <a:solidFill>
              <a:schemeClr val="tx1"/>
            </a:solidFill>
          </a:endParaRPr>
        </a:p>
      </dgm:t>
    </dgm:pt>
    <dgm:pt modelId="{19516396-ECD2-4EB1-8605-EFE433527A81}" type="sibTrans" cxnId="{D9D0829B-0D9F-4E6D-AF34-7E9C41302A7B}">
      <dgm:prSet/>
      <dgm:spPr/>
      <dgm:t>
        <a:bodyPr/>
        <a:lstStyle/>
        <a:p>
          <a:endParaRPr lang="es-AR" sz="1800">
            <a:solidFill>
              <a:schemeClr val="tx1"/>
            </a:solidFill>
          </a:endParaRPr>
        </a:p>
      </dgm:t>
    </dgm:pt>
    <dgm:pt modelId="{6F3AA74C-CBF4-4031-ACA1-7D36C582AE84}">
      <dgm:prSet custT="1"/>
      <dgm:spPr/>
      <dgm:t>
        <a:bodyPr/>
        <a:lstStyle/>
        <a:p>
          <a:r>
            <a:rPr lang="en-GB" sz="1800" dirty="0" smtClean="0">
              <a:solidFill>
                <a:schemeClr val="tx1"/>
              </a:solidFill>
            </a:rPr>
            <a:t>Bertrand’s model adopts the same assumptions as </a:t>
          </a:r>
          <a:r>
            <a:rPr lang="en-GB" sz="1800" dirty="0" err="1" smtClean="0">
              <a:solidFill>
                <a:schemeClr val="tx1"/>
              </a:solidFill>
            </a:rPr>
            <a:t>Cournot</a:t>
          </a:r>
          <a:r>
            <a:rPr lang="en-GB" sz="1800" dirty="0" smtClean="0">
              <a:solidFill>
                <a:schemeClr val="tx1"/>
              </a:solidFill>
            </a:rPr>
            <a:t> theory except the strategic variable is price instead of quantity.</a:t>
          </a:r>
        </a:p>
      </dgm:t>
    </dgm:pt>
    <dgm:pt modelId="{47D2EA21-D61E-4D7C-952C-BCC7E458BC9F}" type="parTrans" cxnId="{01CD19EC-6EA5-4897-97FE-4B4062E36291}">
      <dgm:prSet/>
      <dgm:spPr/>
      <dgm:t>
        <a:bodyPr/>
        <a:lstStyle/>
        <a:p>
          <a:endParaRPr lang="es-AR" sz="1800">
            <a:solidFill>
              <a:schemeClr val="tx1"/>
            </a:solidFill>
          </a:endParaRPr>
        </a:p>
      </dgm:t>
    </dgm:pt>
    <dgm:pt modelId="{CE528D20-6FD6-46B7-969E-AFF8421BFDF8}" type="sibTrans" cxnId="{01CD19EC-6EA5-4897-97FE-4B4062E36291}">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0" presStyleCnt="3" custScaleX="142857" custScaleY="171832"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1EA77585-8F23-4AA2-A1BB-98345A9AC46E}" type="pres">
      <dgm:prSet presAssocID="{FBD30F3D-F87E-441A-B0C0-F38C51205153}" presName="parentLin" presStyleCnt="0"/>
      <dgm:spPr/>
    </dgm:pt>
    <dgm:pt modelId="{E73C9D9C-6A08-4FAA-9926-7C4F83E4AC9C}" type="pres">
      <dgm:prSet presAssocID="{FBD30F3D-F87E-441A-B0C0-F38C51205153}" presName="parentLeftMargin" presStyleLbl="node1" presStyleIdx="0" presStyleCnt="3"/>
      <dgm:spPr/>
      <dgm:t>
        <a:bodyPr/>
        <a:lstStyle/>
        <a:p>
          <a:endParaRPr lang="es-AR"/>
        </a:p>
      </dgm:t>
    </dgm:pt>
    <dgm:pt modelId="{E673D924-E9F7-4D94-86CA-4A5C3623944B}" type="pres">
      <dgm:prSet presAssocID="{FBD30F3D-F87E-441A-B0C0-F38C51205153}" presName="parentText" presStyleLbl="node1" presStyleIdx="1" presStyleCnt="3" custScaleX="140260" custScaleY="136490">
        <dgm:presLayoutVars>
          <dgm:chMax val="0"/>
          <dgm:bulletEnabled val="1"/>
        </dgm:presLayoutVars>
      </dgm:prSet>
      <dgm:spPr/>
      <dgm:t>
        <a:bodyPr/>
        <a:lstStyle/>
        <a:p>
          <a:endParaRPr lang="es-AR"/>
        </a:p>
      </dgm:t>
    </dgm:pt>
    <dgm:pt modelId="{2F98230D-C75F-446F-AB24-AF14C0584920}" type="pres">
      <dgm:prSet presAssocID="{FBD30F3D-F87E-441A-B0C0-F38C51205153}" presName="negativeSpace" presStyleCnt="0"/>
      <dgm:spPr/>
    </dgm:pt>
    <dgm:pt modelId="{22E4AC50-5050-4526-9862-DBBF84889BA9}" type="pres">
      <dgm:prSet presAssocID="{FBD30F3D-F87E-441A-B0C0-F38C51205153}" presName="childText" presStyleLbl="conFgAcc1" presStyleIdx="1" presStyleCnt="3">
        <dgm:presLayoutVars>
          <dgm:bulletEnabled val="1"/>
        </dgm:presLayoutVars>
      </dgm:prSet>
      <dgm:spPr/>
    </dgm:pt>
    <dgm:pt modelId="{C92B4DBB-308B-4E72-AC71-AE3EFCC0B844}" type="pres">
      <dgm:prSet presAssocID="{19516396-ECD2-4EB1-8605-EFE433527A81}" presName="spaceBetweenRectangles" presStyleCnt="0"/>
      <dgm:spPr/>
    </dgm:pt>
    <dgm:pt modelId="{F34506DC-B692-4E73-98DB-4A58CB0132A1}" type="pres">
      <dgm:prSet presAssocID="{6F3AA74C-CBF4-4031-ACA1-7D36C582AE84}" presName="parentLin" presStyleCnt="0"/>
      <dgm:spPr/>
    </dgm:pt>
    <dgm:pt modelId="{863CC203-E85F-4AD5-8658-04E72E08B614}" type="pres">
      <dgm:prSet presAssocID="{6F3AA74C-CBF4-4031-ACA1-7D36C582AE84}" presName="parentLeftMargin" presStyleLbl="node1" presStyleIdx="1" presStyleCnt="3"/>
      <dgm:spPr/>
      <dgm:t>
        <a:bodyPr/>
        <a:lstStyle/>
        <a:p>
          <a:endParaRPr lang="es-AR"/>
        </a:p>
      </dgm:t>
    </dgm:pt>
    <dgm:pt modelId="{3B69F1E0-678B-4BDA-AFE0-5458CE05C3F5}" type="pres">
      <dgm:prSet presAssocID="{6F3AA74C-CBF4-4031-ACA1-7D36C582AE84}" presName="parentText" presStyleLbl="node1" presStyleIdx="2" presStyleCnt="3" custScaleX="141558" custLinFactNeighborX="9091" custLinFactNeighborY="4279">
        <dgm:presLayoutVars>
          <dgm:chMax val="0"/>
          <dgm:bulletEnabled val="1"/>
        </dgm:presLayoutVars>
      </dgm:prSet>
      <dgm:spPr/>
      <dgm:t>
        <a:bodyPr/>
        <a:lstStyle/>
        <a:p>
          <a:endParaRPr lang="es-AR"/>
        </a:p>
      </dgm:t>
    </dgm:pt>
    <dgm:pt modelId="{6616641C-49A0-4F8D-9C18-E3FBCD7FA616}" type="pres">
      <dgm:prSet presAssocID="{6F3AA74C-CBF4-4031-ACA1-7D36C582AE84}" presName="negativeSpace" presStyleCnt="0"/>
      <dgm:spPr/>
    </dgm:pt>
    <dgm:pt modelId="{43F0058E-9A40-4FF5-B76A-2410381A11DA}" type="pres">
      <dgm:prSet presAssocID="{6F3AA74C-CBF4-4031-ACA1-7D36C582AE84}" presName="childText" presStyleLbl="conFgAcc1" presStyleIdx="2" presStyleCnt="3">
        <dgm:presLayoutVars>
          <dgm:bulletEnabled val="1"/>
        </dgm:presLayoutVars>
      </dgm:prSet>
      <dgm:spPr/>
    </dgm:pt>
  </dgm:ptLst>
  <dgm:cxnLst>
    <dgm:cxn modelId="{950AFA56-F469-4BA0-A449-0995BC86154C}" type="presOf" srcId="{BE246436-190B-C043-B624-2367FFD151E1}" destId="{AE5E0F38-F17C-2548-975F-7AA43CF5EFCC}" srcOrd="0" destOrd="0" presId="urn:microsoft.com/office/officeart/2005/8/layout/list1"/>
    <dgm:cxn modelId="{94F285B9-F680-440F-9018-0818E449742F}" type="presOf" srcId="{6F3AA74C-CBF4-4031-ACA1-7D36C582AE84}" destId="{3B69F1E0-678B-4BDA-AFE0-5458CE05C3F5}" srcOrd="1" destOrd="0" presId="urn:microsoft.com/office/officeart/2005/8/layout/list1"/>
    <dgm:cxn modelId="{33D5C3DE-8F6D-417F-82C1-4924C072961E}" type="presOf" srcId="{FBD30F3D-F87E-441A-B0C0-F38C51205153}" destId="{E73C9D9C-6A08-4FAA-9926-7C4F83E4AC9C}"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FF5280A1-0DC0-4D08-A2C3-B140F08C2B46}" type="presOf" srcId="{FBD30F3D-F87E-441A-B0C0-F38C51205153}" destId="{E673D924-E9F7-4D94-86CA-4A5C3623944B}" srcOrd="1" destOrd="0" presId="urn:microsoft.com/office/officeart/2005/8/layout/list1"/>
    <dgm:cxn modelId="{25CB3EB8-A461-48A8-AF68-D9F605A0BFAA}" type="presOf" srcId="{6F3AA74C-CBF4-4031-ACA1-7D36C582AE84}" destId="{863CC203-E85F-4AD5-8658-04E72E08B614}" srcOrd="0" destOrd="0" presId="urn:microsoft.com/office/officeart/2005/8/layout/list1"/>
    <dgm:cxn modelId="{D374D453-B5BA-4F98-A46A-F27520F0D290}" type="presOf" srcId="{53C38150-BFFA-964C-AB0F-91416B2E3117}" destId="{7BFBB581-108E-624E-9A82-54FDCD3A7DF1}" srcOrd="0" destOrd="0" presId="urn:microsoft.com/office/officeart/2005/8/layout/list1"/>
    <dgm:cxn modelId="{B0873150-B9F1-447F-BBF0-DD3CDFCE27F0}" type="presOf" srcId="{53C38150-BFFA-964C-AB0F-91416B2E3117}" destId="{9514EDE9-45DB-A04D-93D4-CB8C956199C1}" srcOrd="1" destOrd="0" presId="urn:microsoft.com/office/officeart/2005/8/layout/list1"/>
    <dgm:cxn modelId="{01CD19EC-6EA5-4897-97FE-4B4062E36291}" srcId="{BE246436-190B-C043-B624-2367FFD151E1}" destId="{6F3AA74C-CBF4-4031-ACA1-7D36C582AE84}" srcOrd="2" destOrd="0" parTransId="{47D2EA21-D61E-4D7C-952C-BCC7E458BC9F}" sibTransId="{CE528D20-6FD6-46B7-969E-AFF8421BFDF8}"/>
    <dgm:cxn modelId="{D9D0829B-0D9F-4E6D-AF34-7E9C41302A7B}" srcId="{BE246436-190B-C043-B624-2367FFD151E1}" destId="{FBD30F3D-F87E-441A-B0C0-F38C51205153}" srcOrd="1" destOrd="0" parTransId="{F9F241AE-6A93-4E5D-A053-CA702BFEF764}" sibTransId="{19516396-ECD2-4EB1-8605-EFE433527A81}"/>
    <dgm:cxn modelId="{975C403C-3BD4-4B6A-930A-BA3C1DF89E08}" type="presParOf" srcId="{AE5E0F38-F17C-2548-975F-7AA43CF5EFCC}" destId="{8C139F1F-C693-FA4C-9C3F-82C925758D73}" srcOrd="0" destOrd="0" presId="urn:microsoft.com/office/officeart/2005/8/layout/list1"/>
    <dgm:cxn modelId="{363952DF-14E2-4BAF-A57D-8F4904C5C92B}" type="presParOf" srcId="{8C139F1F-C693-FA4C-9C3F-82C925758D73}" destId="{7BFBB581-108E-624E-9A82-54FDCD3A7DF1}" srcOrd="0" destOrd="0" presId="urn:microsoft.com/office/officeart/2005/8/layout/list1"/>
    <dgm:cxn modelId="{4FBB2B69-ABD3-494D-8330-1F70B343E688}" type="presParOf" srcId="{8C139F1F-C693-FA4C-9C3F-82C925758D73}" destId="{9514EDE9-45DB-A04D-93D4-CB8C956199C1}" srcOrd="1" destOrd="0" presId="urn:microsoft.com/office/officeart/2005/8/layout/list1"/>
    <dgm:cxn modelId="{C566D8D6-482B-4E87-B097-96B811794BFE}" type="presParOf" srcId="{AE5E0F38-F17C-2548-975F-7AA43CF5EFCC}" destId="{4EF86513-B7E8-C84C-9614-4891A667CC98}" srcOrd="1" destOrd="0" presId="urn:microsoft.com/office/officeart/2005/8/layout/list1"/>
    <dgm:cxn modelId="{337B17D7-C45D-4C58-AEDE-EC2480A53FA6}" type="presParOf" srcId="{AE5E0F38-F17C-2548-975F-7AA43CF5EFCC}" destId="{D15AFA3C-46C9-3E49-B115-304369B5D8C1}" srcOrd="2" destOrd="0" presId="urn:microsoft.com/office/officeart/2005/8/layout/list1"/>
    <dgm:cxn modelId="{BBE361B1-3271-4DD5-90AF-4C833D70986F}" type="presParOf" srcId="{AE5E0F38-F17C-2548-975F-7AA43CF5EFCC}" destId="{99718E86-112B-8045-A7C9-6BFF9E7A051F}" srcOrd="3" destOrd="0" presId="urn:microsoft.com/office/officeart/2005/8/layout/list1"/>
    <dgm:cxn modelId="{3D0366D8-002D-4614-B73D-5854E6D51B35}" type="presParOf" srcId="{AE5E0F38-F17C-2548-975F-7AA43CF5EFCC}" destId="{1EA77585-8F23-4AA2-A1BB-98345A9AC46E}" srcOrd="4" destOrd="0" presId="urn:microsoft.com/office/officeart/2005/8/layout/list1"/>
    <dgm:cxn modelId="{B60DA0EB-D151-4A7A-8080-2BBFD6B82EFC}" type="presParOf" srcId="{1EA77585-8F23-4AA2-A1BB-98345A9AC46E}" destId="{E73C9D9C-6A08-4FAA-9926-7C4F83E4AC9C}" srcOrd="0" destOrd="0" presId="urn:microsoft.com/office/officeart/2005/8/layout/list1"/>
    <dgm:cxn modelId="{A31A8ED0-4906-4309-845F-60E2C164D7E7}" type="presParOf" srcId="{1EA77585-8F23-4AA2-A1BB-98345A9AC46E}" destId="{E673D924-E9F7-4D94-86CA-4A5C3623944B}" srcOrd="1" destOrd="0" presId="urn:microsoft.com/office/officeart/2005/8/layout/list1"/>
    <dgm:cxn modelId="{AB05F576-6A75-452F-8EE4-7CB41D59C9E9}" type="presParOf" srcId="{AE5E0F38-F17C-2548-975F-7AA43CF5EFCC}" destId="{2F98230D-C75F-446F-AB24-AF14C0584920}" srcOrd="5" destOrd="0" presId="urn:microsoft.com/office/officeart/2005/8/layout/list1"/>
    <dgm:cxn modelId="{FF579FFA-FFAE-44CE-BD60-3A504CA7E2EF}" type="presParOf" srcId="{AE5E0F38-F17C-2548-975F-7AA43CF5EFCC}" destId="{22E4AC50-5050-4526-9862-DBBF84889BA9}" srcOrd="6" destOrd="0" presId="urn:microsoft.com/office/officeart/2005/8/layout/list1"/>
    <dgm:cxn modelId="{4A4F3F6F-AEB4-4E13-A323-0710BCCC6DC0}" type="presParOf" srcId="{AE5E0F38-F17C-2548-975F-7AA43CF5EFCC}" destId="{C92B4DBB-308B-4E72-AC71-AE3EFCC0B844}" srcOrd="7" destOrd="0" presId="urn:microsoft.com/office/officeart/2005/8/layout/list1"/>
    <dgm:cxn modelId="{29384E80-6237-484F-B5AE-28E746D9FAB8}" type="presParOf" srcId="{AE5E0F38-F17C-2548-975F-7AA43CF5EFCC}" destId="{F34506DC-B692-4E73-98DB-4A58CB0132A1}" srcOrd="8" destOrd="0" presId="urn:microsoft.com/office/officeart/2005/8/layout/list1"/>
    <dgm:cxn modelId="{861369E0-C913-49AC-A070-D5715A1D07DE}" type="presParOf" srcId="{F34506DC-B692-4E73-98DB-4A58CB0132A1}" destId="{863CC203-E85F-4AD5-8658-04E72E08B614}" srcOrd="0" destOrd="0" presId="urn:microsoft.com/office/officeart/2005/8/layout/list1"/>
    <dgm:cxn modelId="{117D9763-2DB0-4884-9FC0-154E2F37B04A}" type="presParOf" srcId="{F34506DC-B692-4E73-98DB-4A58CB0132A1}" destId="{3B69F1E0-678B-4BDA-AFE0-5458CE05C3F5}" srcOrd="1" destOrd="0" presId="urn:microsoft.com/office/officeart/2005/8/layout/list1"/>
    <dgm:cxn modelId="{99EB10F7-536C-4F99-810A-0385C8273107}" type="presParOf" srcId="{AE5E0F38-F17C-2548-975F-7AA43CF5EFCC}" destId="{6616641C-49A0-4F8D-9C18-E3FBCD7FA616}" srcOrd="9" destOrd="0" presId="urn:microsoft.com/office/officeart/2005/8/layout/list1"/>
    <dgm:cxn modelId="{5CCC1816-5742-42A7-9F3B-EB64FEAC3F19}" type="presParOf" srcId="{AE5E0F38-F17C-2548-975F-7AA43CF5EFCC}" destId="{43F0058E-9A40-4FF5-B76A-2410381A11DA}"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600" dirty="0" smtClean="0">
              <a:solidFill>
                <a:schemeClr val="tx1"/>
              </a:solidFill>
              <a:latin typeface="+mj-lt"/>
              <a:ea typeface="宋体" pitchFamily="2" charset="-122"/>
              <a:cs typeface="Times New Roman" pitchFamily="18" charset="0"/>
            </a:rPr>
            <a:t>Products are perfect substitutes: Whichever firm charges the lowest price gets all the sales.</a:t>
          </a:r>
          <a:endParaRPr lang="en-US" sz="16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600">
            <a:solidFill>
              <a:schemeClr val="tx1"/>
            </a:solidFill>
            <a:latin typeface="+mj-lt"/>
          </a:endParaRPr>
        </a:p>
      </dgm:t>
    </dgm:pt>
    <dgm:pt modelId="{90C83909-0064-0247-B714-12E3EBE790B9}" type="sibTrans" cxnId="{CA6399E2-54F2-9749-810B-EEAB40519520}">
      <dgm:prSet/>
      <dgm:spPr/>
      <dgm:t>
        <a:bodyPr/>
        <a:lstStyle/>
        <a:p>
          <a:endParaRPr lang="en-US" sz="1600">
            <a:solidFill>
              <a:schemeClr val="tx1"/>
            </a:solidFill>
            <a:latin typeface="+mj-lt"/>
          </a:endParaRPr>
        </a:p>
      </dgm:t>
    </dgm:pt>
    <dgm:pt modelId="{97175A68-FFC3-490F-BEB6-5E4BA831570F}">
      <dgm:prSet custT="1"/>
      <dgm:spPr/>
      <dgm:t>
        <a:bodyPr/>
        <a:lstStyle/>
        <a:p>
          <a:r>
            <a:rPr lang="en-US" altLang="zh-CN" sz="1600" dirty="0" smtClean="0">
              <a:solidFill>
                <a:schemeClr val="tx1"/>
              </a:solidFill>
              <a:latin typeface="+mj-lt"/>
              <a:ea typeface="宋体" pitchFamily="2" charset="-122"/>
              <a:cs typeface="Times New Roman" pitchFamily="18" charset="0"/>
            </a:rPr>
            <a:t>If price set by Firm A (P</a:t>
          </a:r>
          <a:r>
            <a:rPr lang="en-US" altLang="zh-CN" sz="1600" baseline="-30000" dirty="0" smtClean="0">
              <a:solidFill>
                <a:schemeClr val="tx1"/>
              </a:solidFill>
              <a:latin typeface="+mj-lt"/>
              <a:ea typeface="宋体" pitchFamily="2" charset="-122"/>
              <a:cs typeface="Times New Roman" pitchFamily="18" charset="0"/>
            </a:rPr>
            <a:t>A</a:t>
          </a:r>
          <a:r>
            <a:rPr lang="en-US" altLang="zh-CN" sz="1600" dirty="0" smtClean="0">
              <a:solidFill>
                <a:schemeClr val="tx1"/>
              </a:solidFill>
              <a:latin typeface="+mj-lt"/>
              <a:ea typeface="宋体" pitchFamily="2" charset="-122"/>
              <a:cs typeface="Times New Roman" pitchFamily="18" charset="0"/>
            </a:rPr>
            <a:t>) is lower than price set by Firm B (P</a:t>
          </a:r>
          <a:r>
            <a:rPr lang="en-US" altLang="zh-CN" sz="1600" baseline="-30000" dirty="0" smtClean="0">
              <a:solidFill>
                <a:schemeClr val="tx1"/>
              </a:solidFill>
              <a:latin typeface="+mj-lt"/>
              <a:ea typeface="宋体" pitchFamily="2" charset="-122"/>
              <a:cs typeface="Times New Roman" pitchFamily="18" charset="0"/>
            </a:rPr>
            <a:t>B</a:t>
          </a:r>
          <a:r>
            <a:rPr lang="en-US" altLang="zh-CN" sz="1600" dirty="0" smtClean="0">
              <a:solidFill>
                <a:schemeClr val="tx1"/>
              </a:solidFill>
              <a:latin typeface="+mj-lt"/>
              <a:ea typeface="宋体" pitchFamily="2" charset="-122"/>
              <a:cs typeface="Times New Roman" pitchFamily="18" charset="0"/>
            </a:rPr>
            <a:t>), Firm A’s demand will be D(P</a:t>
          </a:r>
          <a:r>
            <a:rPr lang="en-US" altLang="zh-CN" sz="1600" baseline="-30000" dirty="0" smtClean="0">
              <a:solidFill>
                <a:schemeClr val="tx1"/>
              </a:solidFill>
              <a:latin typeface="+mj-lt"/>
              <a:ea typeface="宋体" pitchFamily="2" charset="-122"/>
              <a:cs typeface="Times New Roman" pitchFamily="18" charset="0"/>
            </a:rPr>
            <a:t>A</a:t>
          </a:r>
          <a:r>
            <a:rPr lang="en-US" altLang="zh-CN" sz="1600" dirty="0" smtClean="0">
              <a:solidFill>
                <a:schemeClr val="tx1"/>
              </a:solidFill>
              <a:latin typeface="+mj-lt"/>
              <a:ea typeface="宋体" pitchFamily="2" charset="-122"/>
              <a:cs typeface="Times New Roman" pitchFamily="18" charset="0"/>
            </a:rPr>
            <a:t>)—the market demand—whereas Firm B’s demand will be zero. And vice versa.</a:t>
          </a:r>
          <a:endParaRPr lang="en-GB" sz="1600" dirty="0" smtClean="0">
            <a:solidFill>
              <a:schemeClr val="tx1"/>
            </a:solidFill>
            <a:latin typeface="+mj-lt"/>
            <a:ea typeface="宋体" pitchFamily="2" charset="-122"/>
            <a:cs typeface="Times New Roman" pitchFamily="18" charset="0"/>
          </a:endParaRPr>
        </a:p>
      </dgm:t>
    </dgm:pt>
    <dgm:pt modelId="{B3BA30DA-B974-477D-8A84-0733AB96149D}" type="parTrans" cxnId="{EF8631FD-83B7-4FDB-9784-0D0EC0E73BD9}">
      <dgm:prSet/>
      <dgm:spPr/>
      <dgm:t>
        <a:bodyPr/>
        <a:lstStyle/>
        <a:p>
          <a:endParaRPr lang="es-AR" sz="1600">
            <a:solidFill>
              <a:schemeClr val="tx1"/>
            </a:solidFill>
            <a:latin typeface="+mj-lt"/>
          </a:endParaRPr>
        </a:p>
      </dgm:t>
    </dgm:pt>
    <dgm:pt modelId="{CEA26537-D503-48EE-852C-489D6120B5B4}" type="sibTrans" cxnId="{EF8631FD-83B7-4FDB-9784-0D0EC0E73BD9}">
      <dgm:prSet/>
      <dgm:spPr/>
      <dgm:t>
        <a:bodyPr/>
        <a:lstStyle/>
        <a:p>
          <a:endParaRPr lang="es-AR" sz="1600">
            <a:solidFill>
              <a:schemeClr val="tx1"/>
            </a:solidFill>
            <a:latin typeface="+mj-lt"/>
          </a:endParaRPr>
        </a:p>
      </dgm:t>
    </dgm:pt>
    <dgm:pt modelId="{39BEE4C8-255A-4534-A702-F2BB0DC83BD8}">
      <dgm:prSet custT="1"/>
      <dgm:spPr/>
      <dgm:t>
        <a:bodyPr/>
        <a:lstStyle/>
        <a:p>
          <a:r>
            <a:rPr lang="en-US" altLang="zh-CN" sz="1600" dirty="0" smtClean="0">
              <a:solidFill>
                <a:schemeClr val="tx1"/>
              </a:solidFill>
              <a:latin typeface="+mj-lt"/>
              <a:ea typeface="宋体" pitchFamily="2" charset="-122"/>
              <a:cs typeface="Times New Roman" pitchFamily="18" charset="0"/>
            </a:rPr>
            <a:t>If both Firms set the same price P= P</a:t>
          </a:r>
          <a:r>
            <a:rPr lang="en-US" altLang="zh-CN" sz="1600" baseline="-30000" dirty="0" smtClean="0">
              <a:solidFill>
                <a:schemeClr val="tx1"/>
              </a:solidFill>
              <a:latin typeface="+mj-lt"/>
              <a:ea typeface="宋体" pitchFamily="2" charset="-122"/>
              <a:cs typeface="Times New Roman" pitchFamily="18" charset="0"/>
            </a:rPr>
            <a:t>A</a:t>
          </a:r>
          <a:r>
            <a:rPr lang="en-US" altLang="zh-CN" sz="1600" dirty="0" smtClean="0">
              <a:solidFill>
                <a:schemeClr val="tx1"/>
              </a:solidFill>
              <a:latin typeface="+mj-lt"/>
              <a:ea typeface="宋体" pitchFamily="2" charset="-122"/>
              <a:cs typeface="Times New Roman" pitchFamily="18" charset="0"/>
            </a:rPr>
            <a:t>= P</a:t>
          </a:r>
          <a:r>
            <a:rPr lang="en-US" altLang="zh-CN" sz="1600" baseline="-30000" dirty="0" smtClean="0">
              <a:solidFill>
                <a:schemeClr val="tx1"/>
              </a:solidFill>
              <a:latin typeface="+mj-lt"/>
              <a:ea typeface="宋体" pitchFamily="2" charset="-122"/>
              <a:cs typeface="Times New Roman" pitchFamily="18" charset="0"/>
            </a:rPr>
            <a:t>B</a:t>
          </a:r>
          <a:r>
            <a:rPr lang="en-US" altLang="zh-CN" sz="1600" dirty="0" smtClean="0">
              <a:solidFill>
                <a:schemeClr val="tx1"/>
              </a:solidFill>
              <a:latin typeface="+mj-lt"/>
              <a:ea typeface="宋体" pitchFamily="2" charset="-122"/>
              <a:cs typeface="Times New Roman" pitchFamily="18" charset="0"/>
            </a:rPr>
            <a:t> then each Firm will get half of the demand: ½ D(P) (assumes customers choose randomly since firms are identical).</a:t>
          </a:r>
          <a:endParaRPr lang="en-GB" sz="1600" dirty="0" smtClean="0">
            <a:solidFill>
              <a:schemeClr val="tx1"/>
            </a:solidFill>
            <a:latin typeface="+mj-lt"/>
            <a:ea typeface="宋体" pitchFamily="2" charset="-122"/>
            <a:cs typeface="Times New Roman" pitchFamily="18" charset="0"/>
          </a:endParaRPr>
        </a:p>
      </dgm:t>
    </dgm:pt>
    <dgm:pt modelId="{BA67C804-4421-4417-AB93-5962913467CA}" type="parTrans" cxnId="{2F5E5F98-727B-4E8D-ADF1-4894A0EBCA52}">
      <dgm:prSet/>
      <dgm:spPr/>
      <dgm:t>
        <a:bodyPr/>
        <a:lstStyle/>
        <a:p>
          <a:endParaRPr lang="es-AR" sz="1600">
            <a:solidFill>
              <a:schemeClr val="tx1"/>
            </a:solidFill>
            <a:latin typeface="+mj-lt"/>
          </a:endParaRPr>
        </a:p>
      </dgm:t>
    </dgm:pt>
    <dgm:pt modelId="{F33E34B8-6E5E-4E91-9541-61257975187E}" type="sibTrans" cxnId="{2F5E5F98-727B-4E8D-ADF1-4894A0EBCA52}">
      <dgm:prSet/>
      <dgm:spPr/>
      <dgm:t>
        <a:bodyPr/>
        <a:lstStyle/>
        <a:p>
          <a:endParaRPr lang="es-AR" sz="160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0" presStyleCnt="3" custScaleX="142857" custScaleY="95551"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36A45A06-31CC-48D8-9AAD-CB85ADA7FF7B}" type="pres">
      <dgm:prSet presAssocID="{97175A68-FFC3-490F-BEB6-5E4BA831570F}" presName="parentLin" presStyleCnt="0"/>
      <dgm:spPr/>
    </dgm:pt>
    <dgm:pt modelId="{71AF1CA9-C85D-4F28-9E97-72B87F99614E}" type="pres">
      <dgm:prSet presAssocID="{97175A68-FFC3-490F-BEB6-5E4BA831570F}" presName="parentLeftMargin" presStyleLbl="node1" presStyleIdx="0" presStyleCnt="3"/>
      <dgm:spPr/>
      <dgm:t>
        <a:bodyPr/>
        <a:lstStyle/>
        <a:p>
          <a:endParaRPr lang="es-AR"/>
        </a:p>
      </dgm:t>
    </dgm:pt>
    <dgm:pt modelId="{CD41F9BB-5B49-48E4-8108-939858BBF0C2}" type="pres">
      <dgm:prSet presAssocID="{97175A68-FFC3-490F-BEB6-5E4BA831570F}" presName="parentText" presStyleLbl="node1" presStyleIdx="1" presStyleCnt="3" custScaleX="141872" custScaleY="155050">
        <dgm:presLayoutVars>
          <dgm:chMax val="0"/>
          <dgm:bulletEnabled val="1"/>
        </dgm:presLayoutVars>
      </dgm:prSet>
      <dgm:spPr/>
      <dgm:t>
        <a:bodyPr/>
        <a:lstStyle/>
        <a:p>
          <a:endParaRPr lang="es-AR"/>
        </a:p>
      </dgm:t>
    </dgm:pt>
    <dgm:pt modelId="{7FD8F183-36BC-4BB3-84B6-77188E1C423D}" type="pres">
      <dgm:prSet presAssocID="{97175A68-FFC3-490F-BEB6-5E4BA831570F}" presName="negativeSpace" presStyleCnt="0"/>
      <dgm:spPr/>
    </dgm:pt>
    <dgm:pt modelId="{B5AA66EC-619B-4019-BCE0-4E29E703981B}" type="pres">
      <dgm:prSet presAssocID="{97175A68-FFC3-490F-BEB6-5E4BA831570F}" presName="childText" presStyleLbl="conFgAcc1" presStyleIdx="1" presStyleCnt="3">
        <dgm:presLayoutVars>
          <dgm:bulletEnabled val="1"/>
        </dgm:presLayoutVars>
      </dgm:prSet>
      <dgm:spPr/>
    </dgm:pt>
    <dgm:pt modelId="{6AFB734A-0877-45F7-A079-3D6638481BB6}" type="pres">
      <dgm:prSet presAssocID="{CEA26537-D503-48EE-852C-489D6120B5B4}" presName="spaceBetweenRectangles" presStyleCnt="0"/>
      <dgm:spPr/>
    </dgm:pt>
    <dgm:pt modelId="{9F43EEC9-7894-4E7E-822B-A8F1A0114220}" type="pres">
      <dgm:prSet presAssocID="{39BEE4C8-255A-4534-A702-F2BB0DC83BD8}" presName="parentLin" presStyleCnt="0"/>
      <dgm:spPr/>
    </dgm:pt>
    <dgm:pt modelId="{3186899E-BF2B-4E8B-A31F-8C9A2BD1486C}" type="pres">
      <dgm:prSet presAssocID="{39BEE4C8-255A-4534-A702-F2BB0DC83BD8}" presName="parentLeftMargin" presStyleLbl="node1" presStyleIdx="1" presStyleCnt="3"/>
      <dgm:spPr/>
      <dgm:t>
        <a:bodyPr/>
        <a:lstStyle/>
        <a:p>
          <a:endParaRPr lang="es-AR"/>
        </a:p>
      </dgm:t>
    </dgm:pt>
    <dgm:pt modelId="{17AB1F88-E090-455D-940E-237B13E49699}" type="pres">
      <dgm:prSet presAssocID="{39BEE4C8-255A-4534-A702-F2BB0DC83BD8}" presName="parentText" presStyleLbl="node1" presStyleIdx="2" presStyleCnt="3" custScaleX="141872" custScaleY="144130">
        <dgm:presLayoutVars>
          <dgm:chMax val="0"/>
          <dgm:bulletEnabled val="1"/>
        </dgm:presLayoutVars>
      </dgm:prSet>
      <dgm:spPr/>
      <dgm:t>
        <a:bodyPr/>
        <a:lstStyle/>
        <a:p>
          <a:endParaRPr lang="es-AR"/>
        </a:p>
      </dgm:t>
    </dgm:pt>
    <dgm:pt modelId="{7709DB42-EB47-4AC0-BF95-73F431EDE588}" type="pres">
      <dgm:prSet presAssocID="{39BEE4C8-255A-4534-A702-F2BB0DC83BD8}" presName="negativeSpace" presStyleCnt="0"/>
      <dgm:spPr/>
    </dgm:pt>
    <dgm:pt modelId="{588958A8-56B1-4210-8F33-375FAB5F4063}" type="pres">
      <dgm:prSet presAssocID="{39BEE4C8-255A-4534-A702-F2BB0DC83BD8}" presName="childText" presStyleLbl="conFgAcc1" presStyleIdx="2" presStyleCnt="3">
        <dgm:presLayoutVars>
          <dgm:bulletEnabled val="1"/>
        </dgm:presLayoutVars>
      </dgm:prSet>
      <dgm:spPr/>
    </dgm:pt>
  </dgm:ptLst>
  <dgm:cxnLst>
    <dgm:cxn modelId="{CA6399E2-54F2-9749-810B-EEAB40519520}" srcId="{BE246436-190B-C043-B624-2367FFD151E1}" destId="{53C38150-BFFA-964C-AB0F-91416B2E3117}" srcOrd="0" destOrd="0" parTransId="{D6AFCB33-5E67-6840-B6E6-683747C6C7E8}" sibTransId="{90C83909-0064-0247-B714-12E3EBE790B9}"/>
    <dgm:cxn modelId="{0D1CB1E0-22F1-4308-B6DF-D385B2574BF8}" type="presOf" srcId="{39BEE4C8-255A-4534-A702-F2BB0DC83BD8}" destId="{17AB1F88-E090-455D-940E-237B13E49699}" srcOrd="1" destOrd="0" presId="urn:microsoft.com/office/officeart/2005/8/layout/list1"/>
    <dgm:cxn modelId="{004450FF-2947-4979-8B38-1C5C58A5CD21}" type="presOf" srcId="{97175A68-FFC3-490F-BEB6-5E4BA831570F}" destId="{71AF1CA9-C85D-4F28-9E97-72B87F99614E}" srcOrd="0" destOrd="0" presId="urn:microsoft.com/office/officeart/2005/8/layout/list1"/>
    <dgm:cxn modelId="{FFC84498-8E5C-4044-BA73-C9A865A2F47F}" type="presOf" srcId="{39BEE4C8-255A-4534-A702-F2BB0DC83BD8}" destId="{3186899E-BF2B-4E8B-A31F-8C9A2BD1486C}" srcOrd="0" destOrd="0" presId="urn:microsoft.com/office/officeart/2005/8/layout/list1"/>
    <dgm:cxn modelId="{5B0C5A44-89BA-4EEF-AF6D-4E0D2EE6242E}" type="presOf" srcId="{BE246436-190B-C043-B624-2367FFD151E1}" destId="{AE5E0F38-F17C-2548-975F-7AA43CF5EFCC}" srcOrd="0" destOrd="0" presId="urn:microsoft.com/office/officeart/2005/8/layout/list1"/>
    <dgm:cxn modelId="{1AB00223-93A8-4C9F-BE3E-4E3183893615}" type="presOf" srcId="{97175A68-FFC3-490F-BEB6-5E4BA831570F}" destId="{CD41F9BB-5B49-48E4-8108-939858BBF0C2}" srcOrd="1" destOrd="0" presId="urn:microsoft.com/office/officeart/2005/8/layout/list1"/>
    <dgm:cxn modelId="{B989CF05-6D72-45FD-8674-835ED4343C9F}" type="presOf" srcId="{53C38150-BFFA-964C-AB0F-91416B2E3117}" destId="{9514EDE9-45DB-A04D-93D4-CB8C956199C1}" srcOrd="1" destOrd="0" presId="urn:microsoft.com/office/officeart/2005/8/layout/list1"/>
    <dgm:cxn modelId="{EF8631FD-83B7-4FDB-9784-0D0EC0E73BD9}" srcId="{BE246436-190B-C043-B624-2367FFD151E1}" destId="{97175A68-FFC3-490F-BEB6-5E4BA831570F}" srcOrd="1" destOrd="0" parTransId="{B3BA30DA-B974-477D-8A84-0733AB96149D}" sibTransId="{CEA26537-D503-48EE-852C-489D6120B5B4}"/>
    <dgm:cxn modelId="{2F5E5F98-727B-4E8D-ADF1-4894A0EBCA52}" srcId="{BE246436-190B-C043-B624-2367FFD151E1}" destId="{39BEE4C8-255A-4534-A702-F2BB0DC83BD8}" srcOrd="2" destOrd="0" parTransId="{BA67C804-4421-4417-AB93-5962913467CA}" sibTransId="{F33E34B8-6E5E-4E91-9541-61257975187E}"/>
    <dgm:cxn modelId="{C74C5020-3F75-4D70-BF25-A6CE50999401}" type="presOf" srcId="{53C38150-BFFA-964C-AB0F-91416B2E3117}" destId="{7BFBB581-108E-624E-9A82-54FDCD3A7DF1}" srcOrd="0" destOrd="0" presId="urn:microsoft.com/office/officeart/2005/8/layout/list1"/>
    <dgm:cxn modelId="{46106131-67F0-47D3-AB1F-7FDA29B62BAD}" type="presParOf" srcId="{AE5E0F38-F17C-2548-975F-7AA43CF5EFCC}" destId="{8C139F1F-C693-FA4C-9C3F-82C925758D73}" srcOrd="0" destOrd="0" presId="urn:microsoft.com/office/officeart/2005/8/layout/list1"/>
    <dgm:cxn modelId="{5DE8A569-7F95-4EF8-BB21-6A323A2274AF}" type="presParOf" srcId="{8C139F1F-C693-FA4C-9C3F-82C925758D73}" destId="{7BFBB581-108E-624E-9A82-54FDCD3A7DF1}" srcOrd="0" destOrd="0" presId="urn:microsoft.com/office/officeart/2005/8/layout/list1"/>
    <dgm:cxn modelId="{224B0D9C-BB14-4FA4-B32F-3B2636E4F0F7}" type="presParOf" srcId="{8C139F1F-C693-FA4C-9C3F-82C925758D73}" destId="{9514EDE9-45DB-A04D-93D4-CB8C956199C1}" srcOrd="1" destOrd="0" presId="urn:microsoft.com/office/officeart/2005/8/layout/list1"/>
    <dgm:cxn modelId="{C4A96B61-51AA-49E4-ACCA-5E65D0C007EA}" type="presParOf" srcId="{AE5E0F38-F17C-2548-975F-7AA43CF5EFCC}" destId="{4EF86513-B7E8-C84C-9614-4891A667CC98}" srcOrd="1" destOrd="0" presId="urn:microsoft.com/office/officeart/2005/8/layout/list1"/>
    <dgm:cxn modelId="{676B24D1-5D0A-429A-BBBB-7874B37E645B}" type="presParOf" srcId="{AE5E0F38-F17C-2548-975F-7AA43CF5EFCC}" destId="{D15AFA3C-46C9-3E49-B115-304369B5D8C1}" srcOrd="2" destOrd="0" presId="urn:microsoft.com/office/officeart/2005/8/layout/list1"/>
    <dgm:cxn modelId="{2F4FEEF8-8E21-4161-A13E-68559F6BFD85}" type="presParOf" srcId="{AE5E0F38-F17C-2548-975F-7AA43CF5EFCC}" destId="{99718E86-112B-8045-A7C9-6BFF9E7A051F}" srcOrd="3" destOrd="0" presId="urn:microsoft.com/office/officeart/2005/8/layout/list1"/>
    <dgm:cxn modelId="{E3690B54-49DF-4B54-BF19-F2FEBE2821D9}" type="presParOf" srcId="{AE5E0F38-F17C-2548-975F-7AA43CF5EFCC}" destId="{36A45A06-31CC-48D8-9AAD-CB85ADA7FF7B}" srcOrd="4" destOrd="0" presId="urn:microsoft.com/office/officeart/2005/8/layout/list1"/>
    <dgm:cxn modelId="{60823FBF-BA26-4084-8AEE-E9D465796F26}" type="presParOf" srcId="{36A45A06-31CC-48D8-9AAD-CB85ADA7FF7B}" destId="{71AF1CA9-C85D-4F28-9E97-72B87F99614E}" srcOrd="0" destOrd="0" presId="urn:microsoft.com/office/officeart/2005/8/layout/list1"/>
    <dgm:cxn modelId="{D6556BA4-D307-4651-9EFE-4CCF508D04FC}" type="presParOf" srcId="{36A45A06-31CC-48D8-9AAD-CB85ADA7FF7B}" destId="{CD41F9BB-5B49-48E4-8108-939858BBF0C2}" srcOrd="1" destOrd="0" presId="urn:microsoft.com/office/officeart/2005/8/layout/list1"/>
    <dgm:cxn modelId="{4EB54466-74F2-4435-B2F3-2C9E2A912E0F}" type="presParOf" srcId="{AE5E0F38-F17C-2548-975F-7AA43CF5EFCC}" destId="{7FD8F183-36BC-4BB3-84B6-77188E1C423D}" srcOrd="5" destOrd="0" presId="urn:microsoft.com/office/officeart/2005/8/layout/list1"/>
    <dgm:cxn modelId="{8E94EED5-7393-4A0C-80D5-A552BDD64569}" type="presParOf" srcId="{AE5E0F38-F17C-2548-975F-7AA43CF5EFCC}" destId="{B5AA66EC-619B-4019-BCE0-4E29E703981B}" srcOrd="6" destOrd="0" presId="urn:microsoft.com/office/officeart/2005/8/layout/list1"/>
    <dgm:cxn modelId="{66AF12D4-604C-44E3-AFD9-27A7422AEA04}" type="presParOf" srcId="{AE5E0F38-F17C-2548-975F-7AA43CF5EFCC}" destId="{6AFB734A-0877-45F7-A079-3D6638481BB6}" srcOrd="7" destOrd="0" presId="urn:microsoft.com/office/officeart/2005/8/layout/list1"/>
    <dgm:cxn modelId="{574D2588-EA18-4A84-96D1-965DB3871024}" type="presParOf" srcId="{AE5E0F38-F17C-2548-975F-7AA43CF5EFCC}" destId="{9F43EEC9-7894-4E7E-822B-A8F1A0114220}" srcOrd="8" destOrd="0" presId="urn:microsoft.com/office/officeart/2005/8/layout/list1"/>
    <dgm:cxn modelId="{C7E8511E-7E36-4E1C-9F1F-D71E602B4BDC}" type="presParOf" srcId="{9F43EEC9-7894-4E7E-822B-A8F1A0114220}" destId="{3186899E-BF2B-4E8B-A31F-8C9A2BD1486C}" srcOrd="0" destOrd="0" presId="urn:microsoft.com/office/officeart/2005/8/layout/list1"/>
    <dgm:cxn modelId="{D7916109-0C1A-4295-8867-021769691B5B}" type="presParOf" srcId="{9F43EEC9-7894-4E7E-822B-A8F1A0114220}" destId="{17AB1F88-E090-455D-940E-237B13E49699}" srcOrd="1" destOrd="0" presId="urn:microsoft.com/office/officeart/2005/8/layout/list1"/>
    <dgm:cxn modelId="{2A574269-1BA3-45A4-A7A1-5F867799841D}" type="presParOf" srcId="{AE5E0F38-F17C-2548-975F-7AA43CF5EFCC}" destId="{7709DB42-EB47-4AC0-BF95-73F431EDE588}" srcOrd="9" destOrd="0" presId="urn:microsoft.com/office/officeart/2005/8/layout/list1"/>
    <dgm:cxn modelId="{FEAC2676-AEE4-4F1D-BEDE-D03C4CEB4D87}" type="presParOf" srcId="{AE5E0F38-F17C-2548-975F-7AA43CF5EFCC}" destId="{588958A8-56B1-4210-8F33-375FAB5F4063}"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600" dirty="0" smtClean="0">
              <a:solidFill>
                <a:schemeClr val="tx1"/>
              </a:solidFill>
              <a:latin typeface="+mj-lt"/>
              <a:ea typeface="宋体" pitchFamily="2" charset="-122"/>
              <a:cs typeface="Times New Roman" pitchFamily="18" charset="0"/>
            </a:rPr>
            <a:t>If Firm A conjectures Firm B will set monopoly price its best price is slightly below that </a:t>
          </a:r>
          <a:r>
            <a:rPr lang="en-US" altLang="zh-CN" sz="1600" dirty="0" smtClean="0">
              <a:solidFill>
                <a:schemeClr val="tx1"/>
              </a:solidFill>
              <a:latin typeface="+mj-lt"/>
              <a:ea typeface="宋体" pitchFamily="2" charset="-122"/>
              <a:cs typeface="Times New Roman" pitchFamily="18" charset="0"/>
              <a:sym typeface="Wingdings" pitchFamily="2" charset="2"/>
            </a:rPr>
            <a:t></a:t>
          </a:r>
          <a:r>
            <a:rPr lang="en-US" altLang="zh-CN" sz="1600" dirty="0" smtClean="0">
              <a:solidFill>
                <a:schemeClr val="tx1"/>
              </a:solidFill>
              <a:latin typeface="+mj-lt"/>
              <a:ea typeface="宋体" pitchFamily="2" charset="-122"/>
              <a:cs typeface="Times New Roman" pitchFamily="18" charset="0"/>
            </a:rPr>
            <a:t> then, it gets all the monopoly profits for itself.</a:t>
          </a:r>
          <a:endParaRPr lang="en-US" sz="16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600">
            <a:solidFill>
              <a:schemeClr val="tx1"/>
            </a:solidFill>
            <a:latin typeface="+mj-lt"/>
          </a:endParaRPr>
        </a:p>
      </dgm:t>
    </dgm:pt>
    <dgm:pt modelId="{90C83909-0064-0247-B714-12E3EBE790B9}" type="sibTrans" cxnId="{CA6399E2-54F2-9749-810B-EEAB40519520}">
      <dgm:prSet/>
      <dgm:spPr/>
      <dgm:t>
        <a:bodyPr/>
        <a:lstStyle/>
        <a:p>
          <a:endParaRPr lang="en-US" sz="1600">
            <a:solidFill>
              <a:schemeClr val="tx1"/>
            </a:solidFill>
            <a:latin typeface="+mj-lt"/>
          </a:endParaRPr>
        </a:p>
      </dgm:t>
    </dgm:pt>
    <dgm:pt modelId="{4C525A34-890C-4B67-8D1F-26C25F718649}">
      <dgm:prSet custT="1"/>
      <dgm:spPr/>
      <dgm:t>
        <a:bodyPr/>
        <a:lstStyle/>
        <a:p>
          <a:r>
            <a:rPr lang="en-US" altLang="zh-CN" sz="1600" dirty="0" smtClean="0">
              <a:solidFill>
                <a:schemeClr val="tx1"/>
              </a:solidFill>
              <a:latin typeface="+mj-lt"/>
              <a:ea typeface="宋体" pitchFamily="2" charset="-122"/>
              <a:cs typeface="Times New Roman" pitchFamily="18" charset="0"/>
            </a:rPr>
            <a:t>If Firm A conjectures that Firm B will set price between competitive and monopoly price, its best price is again slightly below </a:t>
          </a:r>
          <a:r>
            <a:rPr lang="en-US" altLang="zh-CN" sz="1600" dirty="0" smtClean="0">
              <a:solidFill>
                <a:schemeClr val="tx1"/>
              </a:solidFill>
              <a:latin typeface="+mj-lt"/>
              <a:ea typeface="宋体" pitchFamily="2" charset="-122"/>
              <a:cs typeface="Times New Roman" pitchFamily="18" charset="0"/>
              <a:sym typeface="Wingdings" pitchFamily="2" charset="2"/>
            </a:rPr>
            <a:t></a:t>
          </a:r>
          <a:r>
            <a:rPr lang="en-US" altLang="zh-CN" sz="1600" dirty="0" smtClean="0">
              <a:solidFill>
                <a:schemeClr val="tx1"/>
              </a:solidFill>
              <a:latin typeface="+mj-lt"/>
              <a:ea typeface="宋体" pitchFamily="2" charset="-122"/>
              <a:cs typeface="Times New Roman" pitchFamily="18" charset="0"/>
            </a:rPr>
            <a:t> It doesn’t get all the monopoly profits but at least it gets all the profits available at this supra-competitive price.</a:t>
          </a:r>
        </a:p>
      </dgm:t>
    </dgm:pt>
    <dgm:pt modelId="{A6C3AB3F-0E7B-488F-868E-317E69D2B6BA}" type="parTrans" cxnId="{654C3C1A-48A5-4081-943B-4551BF3B3CE0}">
      <dgm:prSet/>
      <dgm:spPr/>
      <dgm:t>
        <a:bodyPr/>
        <a:lstStyle/>
        <a:p>
          <a:endParaRPr lang="es-AR" sz="1600">
            <a:solidFill>
              <a:schemeClr val="tx1"/>
            </a:solidFill>
            <a:latin typeface="+mj-lt"/>
          </a:endParaRPr>
        </a:p>
      </dgm:t>
    </dgm:pt>
    <dgm:pt modelId="{9C1F604E-A451-4897-8463-011C747BA45C}" type="sibTrans" cxnId="{654C3C1A-48A5-4081-943B-4551BF3B3CE0}">
      <dgm:prSet/>
      <dgm:spPr/>
      <dgm:t>
        <a:bodyPr/>
        <a:lstStyle/>
        <a:p>
          <a:endParaRPr lang="es-AR" sz="1600">
            <a:solidFill>
              <a:schemeClr val="tx1"/>
            </a:solidFill>
            <a:latin typeface="+mj-lt"/>
          </a:endParaRPr>
        </a:p>
      </dgm:t>
    </dgm:pt>
    <dgm:pt modelId="{83D7CC1D-D504-4515-9859-B57C18D7E369}">
      <dgm:prSet custT="1"/>
      <dgm:spPr/>
      <dgm:t>
        <a:bodyPr/>
        <a:lstStyle/>
        <a:p>
          <a:r>
            <a:rPr lang="en-US" altLang="zh-CN" sz="1600" dirty="0" smtClean="0">
              <a:solidFill>
                <a:schemeClr val="tx1"/>
              </a:solidFill>
              <a:latin typeface="+mj-lt"/>
              <a:ea typeface="宋体" pitchFamily="2" charset="-122"/>
              <a:cs typeface="Times New Roman" pitchFamily="18" charset="0"/>
            </a:rPr>
            <a:t>If Firm A conjectures that Firm B will set price at competitive level its best price is also at the competitive level (equal to marginal cost) </a:t>
          </a:r>
          <a:r>
            <a:rPr lang="en-US" altLang="zh-CN" sz="1600" dirty="0" smtClean="0">
              <a:solidFill>
                <a:schemeClr val="tx1"/>
              </a:solidFill>
              <a:latin typeface="+mj-lt"/>
              <a:ea typeface="宋体" pitchFamily="2" charset="-122"/>
              <a:cs typeface="Times New Roman" pitchFamily="18" charset="0"/>
              <a:sym typeface="Wingdings" pitchFamily="2" charset="2"/>
            </a:rPr>
            <a:t></a:t>
          </a:r>
          <a:r>
            <a:rPr lang="en-US" altLang="zh-CN" sz="1600" dirty="0" smtClean="0">
              <a:solidFill>
                <a:schemeClr val="tx1"/>
              </a:solidFill>
              <a:latin typeface="+mj-lt"/>
              <a:ea typeface="宋体" pitchFamily="2" charset="-122"/>
              <a:cs typeface="Times New Roman" pitchFamily="18" charset="0"/>
            </a:rPr>
            <a:t>It loses money at a lower price and makes no sales at a higher price.</a:t>
          </a:r>
        </a:p>
      </dgm:t>
    </dgm:pt>
    <dgm:pt modelId="{B0BCC0F3-F5C9-4CA1-812D-145618D585FC}" type="parTrans" cxnId="{5C82A04B-8316-40FE-9AEE-54947D6933AC}">
      <dgm:prSet/>
      <dgm:spPr/>
      <dgm:t>
        <a:bodyPr/>
        <a:lstStyle/>
        <a:p>
          <a:endParaRPr lang="es-AR" sz="1600">
            <a:solidFill>
              <a:schemeClr val="tx1"/>
            </a:solidFill>
            <a:latin typeface="+mj-lt"/>
          </a:endParaRPr>
        </a:p>
      </dgm:t>
    </dgm:pt>
    <dgm:pt modelId="{AC689108-C7E5-4444-A8C7-67F8A60635AB}" type="sibTrans" cxnId="{5C82A04B-8316-40FE-9AEE-54947D6933AC}">
      <dgm:prSet/>
      <dgm:spPr/>
      <dgm:t>
        <a:bodyPr/>
        <a:lstStyle/>
        <a:p>
          <a:endParaRPr lang="es-AR" sz="1600">
            <a:solidFill>
              <a:schemeClr val="tx1"/>
            </a:solidFill>
            <a:latin typeface="+mj-lt"/>
          </a:endParaRPr>
        </a:p>
      </dgm:t>
    </dgm:pt>
    <dgm:pt modelId="{47AF93BA-41D4-4C45-979F-1F9E4D462612}">
      <dgm:prSet custT="1"/>
      <dgm:spPr/>
      <dgm:t>
        <a:bodyPr/>
        <a:lstStyle/>
        <a:p>
          <a:r>
            <a:rPr lang="en-US" altLang="zh-CN" sz="1600" dirty="0" smtClean="0">
              <a:solidFill>
                <a:schemeClr val="tx1"/>
              </a:solidFill>
              <a:latin typeface="+mj-lt"/>
              <a:ea typeface="宋体" pitchFamily="2" charset="-122"/>
              <a:cs typeface="Times New Roman" pitchFamily="18" charset="0"/>
            </a:rPr>
            <a:t>Firm B is symmetric to Firm A and behaves exactly in the same way.  </a:t>
          </a:r>
        </a:p>
      </dgm:t>
    </dgm:pt>
    <dgm:pt modelId="{14297BCC-2B18-413A-8C1D-BCA70DFFFEA2}" type="parTrans" cxnId="{67B6956B-69A2-447E-B8ED-3011A5A887F7}">
      <dgm:prSet/>
      <dgm:spPr/>
      <dgm:t>
        <a:bodyPr/>
        <a:lstStyle/>
        <a:p>
          <a:endParaRPr lang="es-AR" sz="1600">
            <a:solidFill>
              <a:schemeClr val="tx1"/>
            </a:solidFill>
            <a:latin typeface="+mj-lt"/>
          </a:endParaRPr>
        </a:p>
      </dgm:t>
    </dgm:pt>
    <dgm:pt modelId="{FF5ED236-4D55-47B8-873A-4273DBB55B51}" type="sibTrans" cxnId="{67B6956B-69A2-447E-B8ED-3011A5A887F7}">
      <dgm:prSet/>
      <dgm:spPr/>
      <dgm:t>
        <a:bodyPr/>
        <a:lstStyle/>
        <a:p>
          <a:endParaRPr lang="es-AR" sz="160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4"/>
      <dgm:spPr/>
      <dgm:t>
        <a:bodyPr/>
        <a:lstStyle/>
        <a:p>
          <a:endParaRPr lang="en-US"/>
        </a:p>
      </dgm:t>
    </dgm:pt>
    <dgm:pt modelId="{9514EDE9-45DB-A04D-93D4-CB8C956199C1}" type="pres">
      <dgm:prSet presAssocID="{53C38150-BFFA-964C-AB0F-91416B2E3117}" presName="parentText" presStyleLbl="node1" presStyleIdx="0" presStyleCnt="4" custScaleX="142857" custScaleY="128800"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4">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0E53A4B1-1A33-435D-9EEC-C153B6E0315A}" type="pres">
      <dgm:prSet presAssocID="{4C525A34-890C-4B67-8D1F-26C25F718649}" presName="parentLin" presStyleCnt="0"/>
      <dgm:spPr/>
    </dgm:pt>
    <dgm:pt modelId="{09549A44-5F2F-475D-B22D-6ED8E1873DE6}" type="pres">
      <dgm:prSet presAssocID="{4C525A34-890C-4B67-8D1F-26C25F718649}" presName="parentLeftMargin" presStyleLbl="node1" presStyleIdx="0" presStyleCnt="4"/>
      <dgm:spPr/>
      <dgm:t>
        <a:bodyPr/>
        <a:lstStyle/>
        <a:p>
          <a:endParaRPr lang="es-AR"/>
        </a:p>
      </dgm:t>
    </dgm:pt>
    <dgm:pt modelId="{5DCE5BF8-1817-4BE9-91CB-F990C4CC9541}" type="pres">
      <dgm:prSet presAssocID="{4C525A34-890C-4B67-8D1F-26C25F718649}" presName="parentText" presStyleLbl="node1" presStyleIdx="1" presStyleCnt="4" custScaleX="142328" custScaleY="203289">
        <dgm:presLayoutVars>
          <dgm:chMax val="0"/>
          <dgm:bulletEnabled val="1"/>
        </dgm:presLayoutVars>
      </dgm:prSet>
      <dgm:spPr/>
      <dgm:t>
        <a:bodyPr/>
        <a:lstStyle/>
        <a:p>
          <a:endParaRPr lang="es-AR"/>
        </a:p>
      </dgm:t>
    </dgm:pt>
    <dgm:pt modelId="{054A70C4-DD01-4E6A-9DCC-DB61D8D654DD}" type="pres">
      <dgm:prSet presAssocID="{4C525A34-890C-4B67-8D1F-26C25F718649}" presName="negativeSpace" presStyleCnt="0"/>
      <dgm:spPr/>
    </dgm:pt>
    <dgm:pt modelId="{6DCFAAE5-9904-40BE-97F5-EA54CA372A68}" type="pres">
      <dgm:prSet presAssocID="{4C525A34-890C-4B67-8D1F-26C25F718649}" presName="childText" presStyleLbl="conFgAcc1" presStyleIdx="1" presStyleCnt="4">
        <dgm:presLayoutVars>
          <dgm:bulletEnabled val="1"/>
        </dgm:presLayoutVars>
      </dgm:prSet>
      <dgm:spPr/>
    </dgm:pt>
    <dgm:pt modelId="{D9C83780-2BDF-4C40-AB9B-4921E2D7066B}" type="pres">
      <dgm:prSet presAssocID="{9C1F604E-A451-4897-8463-011C747BA45C}" presName="spaceBetweenRectangles" presStyleCnt="0"/>
      <dgm:spPr/>
    </dgm:pt>
    <dgm:pt modelId="{373CE75F-8DAE-4DA5-B442-3115280E5AFF}" type="pres">
      <dgm:prSet presAssocID="{83D7CC1D-D504-4515-9859-B57C18D7E369}" presName="parentLin" presStyleCnt="0"/>
      <dgm:spPr/>
    </dgm:pt>
    <dgm:pt modelId="{E92DA08D-D77B-4D2E-921F-DA846EF74A65}" type="pres">
      <dgm:prSet presAssocID="{83D7CC1D-D504-4515-9859-B57C18D7E369}" presName="parentLeftMargin" presStyleLbl="node1" presStyleIdx="1" presStyleCnt="4"/>
      <dgm:spPr/>
      <dgm:t>
        <a:bodyPr/>
        <a:lstStyle/>
        <a:p>
          <a:endParaRPr lang="es-AR"/>
        </a:p>
      </dgm:t>
    </dgm:pt>
    <dgm:pt modelId="{70574194-EED8-4519-B7A5-9348BB7702CC}" type="pres">
      <dgm:prSet presAssocID="{83D7CC1D-D504-4515-9859-B57C18D7E369}" presName="parentText" presStyleLbl="node1" presStyleIdx="2" presStyleCnt="4" custScaleX="139683" custScaleY="204524">
        <dgm:presLayoutVars>
          <dgm:chMax val="0"/>
          <dgm:bulletEnabled val="1"/>
        </dgm:presLayoutVars>
      </dgm:prSet>
      <dgm:spPr/>
      <dgm:t>
        <a:bodyPr/>
        <a:lstStyle/>
        <a:p>
          <a:endParaRPr lang="es-AR"/>
        </a:p>
      </dgm:t>
    </dgm:pt>
    <dgm:pt modelId="{7B0A893F-A8BA-4FBE-A37D-9F437BF62870}" type="pres">
      <dgm:prSet presAssocID="{83D7CC1D-D504-4515-9859-B57C18D7E369}" presName="negativeSpace" presStyleCnt="0"/>
      <dgm:spPr/>
    </dgm:pt>
    <dgm:pt modelId="{4D8DFA68-50F1-4396-8A1E-1B33C62E0177}" type="pres">
      <dgm:prSet presAssocID="{83D7CC1D-D504-4515-9859-B57C18D7E369}" presName="childText" presStyleLbl="conFgAcc1" presStyleIdx="2" presStyleCnt="4">
        <dgm:presLayoutVars>
          <dgm:bulletEnabled val="1"/>
        </dgm:presLayoutVars>
      </dgm:prSet>
      <dgm:spPr/>
    </dgm:pt>
    <dgm:pt modelId="{5179B02D-9E43-4971-B4E6-49542A939D3A}" type="pres">
      <dgm:prSet presAssocID="{AC689108-C7E5-4444-A8C7-67F8A60635AB}" presName="spaceBetweenRectangles" presStyleCnt="0"/>
      <dgm:spPr/>
    </dgm:pt>
    <dgm:pt modelId="{EDB99392-2F3E-4916-92EC-CF569C3FBAB3}" type="pres">
      <dgm:prSet presAssocID="{47AF93BA-41D4-4C45-979F-1F9E4D462612}" presName="parentLin" presStyleCnt="0"/>
      <dgm:spPr/>
    </dgm:pt>
    <dgm:pt modelId="{52ECEC36-C7CD-44EE-825E-5307920F1576}" type="pres">
      <dgm:prSet presAssocID="{47AF93BA-41D4-4C45-979F-1F9E4D462612}" presName="parentLeftMargin" presStyleLbl="node1" presStyleIdx="2" presStyleCnt="4"/>
      <dgm:spPr/>
      <dgm:t>
        <a:bodyPr/>
        <a:lstStyle/>
        <a:p>
          <a:endParaRPr lang="es-AR"/>
        </a:p>
      </dgm:t>
    </dgm:pt>
    <dgm:pt modelId="{6D450533-3B33-4C4D-A3A0-F58B4FB6C76E}" type="pres">
      <dgm:prSet presAssocID="{47AF93BA-41D4-4C45-979F-1F9E4D462612}" presName="parentText" presStyleLbl="node1" presStyleIdx="3" presStyleCnt="4" custScaleX="142328">
        <dgm:presLayoutVars>
          <dgm:chMax val="0"/>
          <dgm:bulletEnabled val="1"/>
        </dgm:presLayoutVars>
      </dgm:prSet>
      <dgm:spPr/>
      <dgm:t>
        <a:bodyPr/>
        <a:lstStyle/>
        <a:p>
          <a:endParaRPr lang="es-AR"/>
        </a:p>
      </dgm:t>
    </dgm:pt>
    <dgm:pt modelId="{9CE73403-32D0-4D22-8E8A-3F4866AFEDB5}" type="pres">
      <dgm:prSet presAssocID="{47AF93BA-41D4-4C45-979F-1F9E4D462612}" presName="negativeSpace" presStyleCnt="0"/>
      <dgm:spPr/>
    </dgm:pt>
    <dgm:pt modelId="{37F9B7A8-B6D6-4CB0-8CDB-2E6106018C25}" type="pres">
      <dgm:prSet presAssocID="{47AF93BA-41D4-4C45-979F-1F9E4D462612}" presName="childText" presStyleLbl="conFgAcc1" presStyleIdx="3" presStyleCnt="4">
        <dgm:presLayoutVars>
          <dgm:bulletEnabled val="1"/>
        </dgm:presLayoutVars>
      </dgm:prSet>
      <dgm:spPr/>
    </dgm:pt>
  </dgm:ptLst>
  <dgm:cxnLst>
    <dgm:cxn modelId="{2B1B0857-A5EF-4A6B-9492-F44A989DA9BC}" type="presOf" srcId="{53C38150-BFFA-964C-AB0F-91416B2E3117}" destId="{9514EDE9-45DB-A04D-93D4-CB8C956199C1}" srcOrd="1"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67B6956B-69A2-447E-B8ED-3011A5A887F7}" srcId="{BE246436-190B-C043-B624-2367FFD151E1}" destId="{47AF93BA-41D4-4C45-979F-1F9E4D462612}" srcOrd="3" destOrd="0" parTransId="{14297BCC-2B18-413A-8C1D-BCA70DFFFEA2}" sibTransId="{FF5ED236-4D55-47B8-873A-4273DBB55B51}"/>
    <dgm:cxn modelId="{654C3C1A-48A5-4081-943B-4551BF3B3CE0}" srcId="{BE246436-190B-C043-B624-2367FFD151E1}" destId="{4C525A34-890C-4B67-8D1F-26C25F718649}" srcOrd="1" destOrd="0" parTransId="{A6C3AB3F-0E7B-488F-868E-317E69D2B6BA}" sibTransId="{9C1F604E-A451-4897-8463-011C747BA45C}"/>
    <dgm:cxn modelId="{800B16D2-14D4-4AC5-8626-BB3DA799E7B5}" type="presOf" srcId="{53C38150-BFFA-964C-AB0F-91416B2E3117}" destId="{7BFBB581-108E-624E-9A82-54FDCD3A7DF1}" srcOrd="0" destOrd="0" presId="urn:microsoft.com/office/officeart/2005/8/layout/list1"/>
    <dgm:cxn modelId="{5C82A04B-8316-40FE-9AEE-54947D6933AC}" srcId="{BE246436-190B-C043-B624-2367FFD151E1}" destId="{83D7CC1D-D504-4515-9859-B57C18D7E369}" srcOrd="2" destOrd="0" parTransId="{B0BCC0F3-F5C9-4CA1-812D-145618D585FC}" sibTransId="{AC689108-C7E5-4444-A8C7-67F8A60635AB}"/>
    <dgm:cxn modelId="{573C1539-3C28-486B-9FC0-3F9080E0691D}" type="presOf" srcId="{47AF93BA-41D4-4C45-979F-1F9E4D462612}" destId="{52ECEC36-C7CD-44EE-825E-5307920F1576}" srcOrd="0" destOrd="0" presId="urn:microsoft.com/office/officeart/2005/8/layout/list1"/>
    <dgm:cxn modelId="{F056CE0C-D2A0-466E-9431-EC5931084327}" type="presOf" srcId="{83D7CC1D-D504-4515-9859-B57C18D7E369}" destId="{E92DA08D-D77B-4D2E-921F-DA846EF74A65}" srcOrd="0" destOrd="0" presId="urn:microsoft.com/office/officeart/2005/8/layout/list1"/>
    <dgm:cxn modelId="{138FC564-5C63-4AF5-94AD-3768C9FE252F}" type="presOf" srcId="{4C525A34-890C-4B67-8D1F-26C25F718649}" destId="{09549A44-5F2F-475D-B22D-6ED8E1873DE6}" srcOrd="0" destOrd="0" presId="urn:microsoft.com/office/officeart/2005/8/layout/list1"/>
    <dgm:cxn modelId="{64383E09-27EC-41F8-845E-33E77873A06B}" type="presOf" srcId="{4C525A34-890C-4B67-8D1F-26C25F718649}" destId="{5DCE5BF8-1817-4BE9-91CB-F990C4CC9541}" srcOrd="1" destOrd="0" presId="urn:microsoft.com/office/officeart/2005/8/layout/list1"/>
    <dgm:cxn modelId="{129168B8-363E-4C0B-81EA-F584F8D91210}" type="presOf" srcId="{BE246436-190B-C043-B624-2367FFD151E1}" destId="{AE5E0F38-F17C-2548-975F-7AA43CF5EFCC}" srcOrd="0" destOrd="0" presId="urn:microsoft.com/office/officeart/2005/8/layout/list1"/>
    <dgm:cxn modelId="{1BDC342F-7CCB-4B04-8DA1-9297DF0C1EBC}" type="presOf" srcId="{83D7CC1D-D504-4515-9859-B57C18D7E369}" destId="{70574194-EED8-4519-B7A5-9348BB7702CC}" srcOrd="1" destOrd="0" presId="urn:microsoft.com/office/officeart/2005/8/layout/list1"/>
    <dgm:cxn modelId="{F1B4BE69-BE21-4176-9A0E-84F55EC53FD3}" type="presOf" srcId="{47AF93BA-41D4-4C45-979F-1F9E4D462612}" destId="{6D450533-3B33-4C4D-A3A0-F58B4FB6C76E}" srcOrd="1" destOrd="0" presId="urn:microsoft.com/office/officeart/2005/8/layout/list1"/>
    <dgm:cxn modelId="{36643387-172B-406E-94E3-8F71A07C9C6B}" type="presParOf" srcId="{AE5E0F38-F17C-2548-975F-7AA43CF5EFCC}" destId="{8C139F1F-C693-FA4C-9C3F-82C925758D73}" srcOrd="0" destOrd="0" presId="urn:microsoft.com/office/officeart/2005/8/layout/list1"/>
    <dgm:cxn modelId="{BD9FA75C-1649-448B-9226-27BFD2B25C57}" type="presParOf" srcId="{8C139F1F-C693-FA4C-9C3F-82C925758D73}" destId="{7BFBB581-108E-624E-9A82-54FDCD3A7DF1}" srcOrd="0" destOrd="0" presId="urn:microsoft.com/office/officeart/2005/8/layout/list1"/>
    <dgm:cxn modelId="{B5AB9E13-E2D1-419C-862F-94DC4A9677EF}" type="presParOf" srcId="{8C139F1F-C693-FA4C-9C3F-82C925758D73}" destId="{9514EDE9-45DB-A04D-93D4-CB8C956199C1}" srcOrd="1" destOrd="0" presId="urn:microsoft.com/office/officeart/2005/8/layout/list1"/>
    <dgm:cxn modelId="{245FD0AB-BE5B-4C36-9726-13420CCBB305}" type="presParOf" srcId="{AE5E0F38-F17C-2548-975F-7AA43CF5EFCC}" destId="{4EF86513-B7E8-C84C-9614-4891A667CC98}" srcOrd="1" destOrd="0" presId="urn:microsoft.com/office/officeart/2005/8/layout/list1"/>
    <dgm:cxn modelId="{814A177B-7212-47FC-A775-309D94EF8717}" type="presParOf" srcId="{AE5E0F38-F17C-2548-975F-7AA43CF5EFCC}" destId="{D15AFA3C-46C9-3E49-B115-304369B5D8C1}" srcOrd="2" destOrd="0" presId="urn:microsoft.com/office/officeart/2005/8/layout/list1"/>
    <dgm:cxn modelId="{867290DD-DAE8-4A84-BD32-A7B6BA9A96E5}" type="presParOf" srcId="{AE5E0F38-F17C-2548-975F-7AA43CF5EFCC}" destId="{99718E86-112B-8045-A7C9-6BFF9E7A051F}" srcOrd="3" destOrd="0" presId="urn:microsoft.com/office/officeart/2005/8/layout/list1"/>
    <dgm:cxn modelId="{210DEFCF-17DF-4E32-8921-2B6E2CC5C4E3}" type="presParOf" srcId="{AE5E0F38-F17C-2548-975F-7AA43CF5EFCC}" destId="{0E53A4B1-1A33-435D-9EEC-C153B6E0315A}" srcOrd="4" destOrd="0" presId="urn:microsoft.com/office/officeart/2005/8/layout/list1"/>
    <dgm:cxn modelId="{3E49A8BD-7943-436D-9476-566749607B83}" type="presParOf" srcId="{0E53A4B1-1A33-435D-9EEC-C153B6E0315A}" destId="{09549A44-5F2F-475D-B22D-6ED8E1873DE6}" srcOrd="0" destOrd="0" presId="urn:microsoft.com/office/officeart/2005/8/layout/list1"/>
    <dgm:cxn modelId="{93151332-47BD-4C6A-BE21-65113E79DCD3}" type="presParOf" srcId="{0E53A4B1-1A33-435D-9EEC-C153B6E0315A}" destId="{5DCE5BF8-1817-4BE9-91CB-F990C4CC9541}" srcOrd="1" destOrd="0" presId="urn:microsoft.com/office/officeart/2005/8/layout/list1"/>
    <dgm:cxn modelId="{2727E81E-E09F-4F9F-8D93-001668EA963B}" type="presParOf" srcId="{AE5E0F38-F17C-2548-975F-7AA43CF5EFCC}" destId="{054A70C4-DD01-4E6A-9DCC-DB61D8D654DD}" srcOrd="5" destOrd="0" presId="urn:microsoft.com/office/officeart/2005/8/layout/list1"/>
    <dgm:cxn modelId="{9DB4FBB6-BACA-4661-9C60-D57AD34B7C1B}" type="presParOf" srcId="{AE5E0F38-F17C-2548-975F-7AA43CF5EFCC}" destId="{6DCFAAE5-9904-40BE-97F5-EA54CA372A68}" srcOrd="6" destOrd="0" presId="urn:microsoft.com/office/officeart/2005/8/layout/list1"/>
    <dgm:cxn modelId="{51F9803E-3B30-4A91-A375-E02D9417E56B}" type="presParOf" srcId="{AE5E0F38-F17C-2548-975F-7AA43CF5EFCC}" destId="{D9C83780-2BDF-4C40-AB9B-4921E2D7066B}" srcOrd="7" destOrd="0" presId="urn:microsoft.com/office/officeart/2005/8/layout/list1"/>
    <dgm:cxn modelId="{A040BB5A-7682-4EED-B451-DDBE60ADB850}" type="presParOf" srcId="{AE5E0F38-F17C-2548-975F-7AA43CF5EFCC}" destId="{373CE75F-8DAE-4DA5-B442-3115280E5AFF}" srcOrd="8" destOrd="0" presId="urn:microsoft.com/office/officeart/2005/8/layout/list1"/>
    <dgm:cxn modelId="{AA049710-76CA-4F66-B4C7-38E6745A4CB4}" type="presParOf" srcId="{373CE75F-8DAE-4DA5-B442-3115280E5AFF}" destId="{E92DA08D-D77B-4D2E-921F-DA846EF74A65}" srcOrd="0" destOrd="0" presId="urn:microsoft.com/office/officeart/2005/8/layout/list1"/>
    <dgm:cxn modelId="{11BD40C5-50B5-4AF3-A998-07BA7831157D}" type="presParOf" srcId="{373CE75F-8DAE-4DA5-B442-3115280E5AFF}" destId="{70574194-EED8-4519-B7A5-9348BB7702CC}" srcOrd="1" destOrd="0" presId="urn:microsoft.com/office/officeart/2005/8/layout/list1"/>
    <dgm:cxn modelId="{74CE99FF-82C6-4A3C-ACD7-375B6BA96F4B}" type="presParOf" srcId="{AE5E0F38-F17C-2548-975F-7AA43CF5EFCC}" destId="{7B0A893F-A8BA-4FBE-A37D-9F437BF62870}" srcOrd="9" destOrd="0" presId="urn:microsoft.com/office/officeart/2005/8/layout/list1"/>
    <dgm:cxn modelId="{1D2C28AC-C23E-4C22-9589-5B0DC9A9961D}" type="presParOf" srcId="{AE5E0F38-F17C-2548-975F-7AA43CF5EFCC}" destId="{4D8DFA68-50F1-4396-8A1E-1B33C62E0177}" srcOrd="10" destOrd="0" presId="urn:microsoft.com/office/officeart/2005/8/layout/list1"/>
    <dgm:cxn modelId="{50A45C0D-3B74-483A-8AFC-B88379A5E1D3}" type="presParOf" srcId="{AE5E0F38-F17C-2548-975F-7AA43CF5EFCC}" destId="{5179B02D-9E43-4971-B4E6-49542A939D3A}" srcOrd="11" destOrd="0" presId="urn:microsoft.com/office/officeart/2005/8/layout/list1"/>
    <dgm:cxn modelId="{F43D73DC-7E0C-43BF-BA04-DE7F4EF0395C}" type="presParOf" srcId="{AE5E0F38-F17C-2548-975F-7AA43CF5EFCC}" destId="{EDB99392-2F3E-4916-92EC-CF569C3FBAB3}" srcOrd="12" destOrd="0" presId="urn:microsoft.com/office/officeart/2005/8/layout/list1"/>
    <dgm:cxn modelId="{7E018192-2717-4E96-AF16-09C0F8A8E862}" type="presParOf" srcId="{EDB99392-2F3E-4916-92EC-CF569C3FBAB3}" destId="{52ECEC36-C7CD-44EE-825E-5307920F1576}" srcOrd="0" destOrd="0" presId="urn:microsoft.com/office/officeart/2005/8/layout/list1"/>
    <dgm:cxn modelId="{7BA0F96C-8E45-4F4C-97CD-559E84B06166}" type="presParOf" srcId="{EDB99392-2F3E-4916-92EC-CF569C3FBAB3}" destId="{6D450533-3B33-4C4D-A3A0-F58B4FB6C76E}" srcOrd="1" destOrd="0" presId="urn:microsoft.com/office/officeart/2005/8/layout/list1"/>
    <dgm:cxn modelId="{9AE854E9-ACB8-4BDC-9E9D-3750846C19C2}" type="presParOf" srcId="{AE5E0F38-F17C-2548-975F-7AA43CF5EFCC}" destId="{9CE73403-32D0-4D22-8E8A-3F4866AFEDB5}" srcOrd="13" destOrd="0" presId="urn:microsoft.com/office/officeart/2005/8/layout/list1"/>
    <dgm:cxn modelId="{9C5E281C-DDE1-4B97-86EE-DCA6FC3C601E}" type="presParOf" srcId="{AE5E0F38-F17C-2548-975F-7AA43CF5EFCC}" destId="{37F9B7A8-B6D6-4CB0-8CDB-2E6106018C25}"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latin typeface="+mj-lt"/>
              <a:ea typeface="宋体" pitchFamily="2" charset="-122"/>
            </a:rPr>
            <a:t>The equilibrium is where price equals marginal cost (the competitive level).</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63790085-ACC5-4116-B2C7-084CBFAA2BEC}">
      <dgm:prSet custT="1"/>
      <dgm:spPr/>
      <dgm:t>
        <a:bodyPr/>
        <a:lstStyle/>
        <a:p>
          <a:r>
            <a:rPr lang="en-US" altLang="zh-CN" sz="1800" dirty="0" smtClean="0">
              <a:solidFill>
                <a:schemeClr val="tx1"/>
              </a:solidFill>
              <a:latin typeface="+mj-lt"/>
              <a:ea typeface="宋体" pitchFamily="2" charset="-122"/>
            </a:rPr>
            <a:t>At any higher price the conjectures are inconsistent.  Whatever price a firm expects, the other one will undercut it to get the whole market and the entire profits.</a:t>
          </a:r>
        </a:p>
      </dgm:t>
    </dgm:pt>
    <dgm:pt modelId="{E7274EE9-0808-4071-A3E8-07E2182F0D8F}" type="parTrans" cxnId="{152B4074-3E2F-44AD-B6D0-B2DA4BD27BB2}">
      <dgm:prSet/>
      <dgm:spPr/>
      <dgm:t>
        <a:bodyPr/>
        <a:lstStyle/>
        <a:p>
          <a:endParaRPr lang="es-AR" sz="1800">
            <a:solidFill>
              <a:schemeClr val="tx1"/>
            </a:solidFill>
            <a:latin typeface="+mj-lt"/>
          </a:endParaRPr>
        </a:p>
      </dgm:t>
    </dgm:pt>
    <dgm:pt modelId="{8BF10685-8BDE-4EE6-A682-75AB9A51C267}" type="sibTrans" cxnId="{152B4074-3E2F-44AD-B6D0-B2DA4BD27BB2}">
      <dgm:prSet/>
      <dgm:spPr/>
      <dgm:t>
        <a:bodyPr/>
        <a:lstStyle/>
        <a:p>
          <a:endParaRPr lang="es-AR" sz="1800">
            <a:solidFill>
              <a:schemeClr val="tx1"/>
            </a:solidFill>
            <a:latin typeface="+mj-lt"/>
          </a:endParaRPr>
        </a:p>
      </dgm:t>
    </dgm:pt>
    <dgm:pt modelId="{64420308-233B-44BC-BAEA-4FC46A865C15}">
      <dgm:prSet custT="1"/>
      <dgm:spPr/>
      <dgm:t>
        <a:bodyPr/>
        <a:lstStyle/>
        <a:p>
          <a:r>
            <a:rPr lang="en-US" altLang="zh-CN" sz="1800" dirty="0" smtClean="0">
              <a:solidFill>
                <a:schemeClr val="tx1"/>
              </a:solidFill>
              <a:latin typeface="+mj-lt"/>
              <a:ea typeface="宋体" pitchFamily="2" charset="-122"/>
            </a:rPr>
            <a:t>At the competitive price firms cannot cut prices any more because they will lose money (does predatory pricing make sense here?). And they cannot raise prices either because they will lose all sales.</a:t>
          </a:r>
        </a:p>
      </dgm:t>
    </dgm:pt>
    <dgm:pt modelId="{B87E257D-676C-4373-9128-8CD1A538EF47}" type="parTrans" cxnId="{FBCCACBA-FDB2-4404-8D86-39CC82432B9E}">
      <dgm:prSet/>
      <dgm:spPr/>
      <dgm:t>
        <a:bodyPr/>
        <a:lstStyle/>
        <a:p>
          <a:endParaRPr lang="es-AR" sz="1800">
            <a:solidFill>
              <a:schemeClr val="tx1"/>
            </a:solidFill>
            <a:latin typeface="+mj-lt"/>
          </a:endParaRPr>
        </a:p>
      </dgm:t>
    </dgm:pt>
    <dgm:pt modelId="{459BCEE7-F610-478C-A324-C3E0B13FA3CB}" type="sibTrans" cxnId="{FBCCACBA-FDB2-4404-8D86-39CC82432B9E}">
      <dgm:prSet/>
      <dgm:spPr/>
      <dgm:t>
        <a:bodyPr/>
        <a:lstStyle/>
        <a:p>
          <a:endParaRPr lang="es-AR" sz="1800">
            <a:solidFill>
              <a:schemeClr val="tx1"/>
            </a:solidFill>
            <a:latin typeface="+mj-lt"/>
          </a:endParaRPr>
        </a:p>
      </dgm:t>
    </dgm:pt>
    <dgm:pt modelId="{E85CC906-4650-4422-A722-0173C267C86D}">
      <dgm:prSet custT="1"/>
      <dgm:spPr/>
      <dgm:t>
        <a:bodyPr/>
        <a:lstStyle/>
        <a:p>
          <a:r>
            <a:rPr lang="en-US" altLang="zh-CN" sz="1800" dirty="0" smtClean="0">
              <a:solidFill>
                <a:schemeClr val="tx1"/>
              </a:solidFill>
              <a:latin typeface="+mj-lt"/>
              <a:ea typeface="宋体" pitchFamily="2" charset="-122"/>
            </a:rPr>
            <a:t>So at P = MC conjectures are consistent with each other: if Firm A charges the competitive price, Firm B will too, and vice versa. </a:t>
          </a:r>
        </a:p>
      </dgm:t>
    </dgm:pt>
    <dgm:pt modelId="{F4877EA4-94E8-434D-885F-2961A9D310E5}" type="parTrans" cxnId="{00326DDD-D5C3-4F5A-8D3E-ADEB95DE0F60}">
      <dgm:prSet/>
      <dgm:spPr/>
      <dgm:t>
        <a:bodyPr/>
        <a:lstStyle/>
        <a:p>
          <a:endParaRPr lang="es-AR" sz="1800">
            <a:solidFill>
              <a:schemeClr val="tx1"/>
            </a:solidFill>
            <a:latin typeface="+mj-lt"/>
          </a:endParaRPr>
        </a:p>
      </dgm:t>
    </dgm:pt>
    <dgm:pt modelId="{1FD608EB-C7A2-419E-AA98-221BF652F481}" type="sibTrans" cxnId="{00326DDD-D5C3-4F5A-8D3E-ADEB95DE0F60}">
      <dgm:prSet/>
      <dgm:spPr/>
      <dgm:t>
        <a:bodyPr/>
        <a:lstStyle/>
        <a:p>
          <a:endParaRPr lang="es-AR" sz="180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4"/>
      <dgm:spPr/>
      <dgm:t>
        <a:bodyPr/>
        <a:lstStyle/>
        <a:p>
          <a:endParaRPr lang="en-US"/>
        </a:p>
      </dgm:t>
    </dgm:pt>
    <dgm:pt modelId="{9514EDE9-45DB-A04D-93D4-CB8C956199C1}" type="pres">
      <dgm:prSet presAssocID="{53C38150-BFFA-964C-AB0F-91416B2E3117}" presName="parentText" presStyleLbl="node1" presStyleIdx="0" presStyleCnt="4" custScaleX="142857" custScaleY="128800"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4">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C403173D-EBED-4934-A7E4-E4495AE90638}" type="pres">
      <dgm:prSet presAssocID="{63790085-ACC5-4116-B2C7-084CBFAA2BEC}" presName="parentLin" presStyleCnt="0"/>
      <dgm:spPr/>
    </dgm:pt>
    <dgm:pt modelId="{67343493-E4F0-49B4-B4AD-E1B9B2E9F36C}" type="pres">
      <dgm:prSet presAssocID="{63790085-ACC5-4116-B2C7-084CBFAA2BEC}" presName="parentLeftMargin" presStyleLbl="node1" presStyleIdx="0" presStyleCnt="4"/>
      <dgm:spPr/>
      <dgm:t>
        <a:bodyPr/>
        <a:lstStyle/>
        <a:p>
          <a:endParaRPr lang="es-AR"/>
        </a:p>
      </dgm:t>
    </dgm:pt>
    <dgm:pt modelId="{650B6833-060C-4B52-B1CA-A7D477C824F6}" type="pres">
      <dgm:prSet presAssocID="{63790085-ACC5-4116-B2C7-084CBFAA2BEC}" presName="parentText" presStyleLbl="node1" presStyleIdx="1" presStyleCnt="4" custScaleX="137037" custScaleY="168648" custLinFactNeighborX="-6494" custLinFactNeighborY="2950">
        <dgm:presLayoutVars>
          <dgm:chMax val="0"/>
          <dgm:bulletEnabled val="1"/>
        </dgm:presLayoutVars>
      </dgm:prSet>
      <dgm:spPr/>
      <dgm:t>
        <a:bodyPr/>
        <a:lstStyle/>
        <a:p>
          <a:endParaRPr lang="es-AR"/>
        </a:p>
      </dgm:t>
    </dgm:pt>
    <dgm:pt modelId="{CB310A12-1C13-47D5-B2E0-FB7216DBB22E}" type="pres">
      <dgm:prSet presAssocID="{63790085-ACC5-4116-B2C7-084CBFAA2BEC}" presName="negativeSpace" presStyleCnt="0"/>
      <dgm:spPr/>
    </dgm:pt>
    <dgm:pt modelId="{93201CFD-D1AF-4F9C-BD64-217D141EB2E9}" type="pres">
      <dgm:prSet presAssocID="{63790085-ACC5-4116-B2C7-084CBFAA2BEC}" presName="childText" presStyleLbl="conFgAcc1" presStyleIdx="1" presStyleCnt="4">
        <dgm:presLayoutVars>
          <dgm:bulletEnabled val="1"/>
        </dgm:presLayoutVars>
      </dgm:prSet>
      <dgm:spPr/>
    </dgm:pt>
    <dgm:pt modelId="{E31827A3-C4F1-4BAE-AFEE-1C92CAB2CF0D}" type="pres">
      <dgm:prSet presAssocID="{8BF10685-8BDE-4EE6-A682-75AB9A51C267}" presName="spaceBetweenRectangles" presStyleCnt="0"/>
      <dgm:spPr/>
    </dgm:pt>
    <dgm:pt modelId="{F8088989-54D5-49B7-93B6-F8F4441409AF}" type="pres">
      <dgm:prSet presAssocID="{64420308-233B-44BC-BAEA-4FC46A865C15}" presName="parentLin" presStyleCnt="0"/>
      <dgm:spPr/>
    </dgm:pt>
    <dgm:pt modelId="{954FCEE1-7480-4B83-B0E3-0554222F53F4}" type="pres">
      <dgm:prSet presAssocID="{64420308-233B-44BC-BAEA-4FC46A865C15}" presName="parentLeftMargin" presStyleLbl="node1" presStyleIdx="1" presStyleCnt="4"/>
      <dgm:spPr/>
      <dgm:t>
        <a:bodyPr/>
        <a:lstStyle/>
        <a:p>
          <a:endParaRPr lang="es-AR"/>
        </a:p>
      </dgm:t>
    </dgm:pt>
    <dgm:pt modelId="{0C0344C4-89DD-4151-934D-424E2142B497}" type="pres">
      <dgm:prSet presAssocID="{64420308-233B-44BC-BAEA-4FC46A865C15}" presName="parentText" presStyleLbl="node1" presStyleIdx="2" presStyleCnt="4" custScaleX="142328" custScaleY="212308">
        <dgm:presLayoutVars>
          <dgm:chMax val="0"/>
          <dgm:bulletEnabled val="1"/>
        </dgm:presLayoutVars>
      </dgm:prSet>
      <dgm:spPr/>
      <dgm:t>
        <a:bodyPr/>
        <a:lstStyle/>
        <a:p>
          <a:endParaRPr lang="es-AR"/>
        </a:p>
      </dgm:t>
    </dgm:pt>
    <dgm:pt modelId="{2D8C6C73-5AE0-4A8B-A261-7F064FB744F6}" type="pres">
      <dgm:prSet presAssocID="{64420308-233B-44BC-BAEA-4FC46A865C15}" presName="negativeSpace" presStyleCnt="0"/>
      <dgm:spPr/>
    </dgm:pt>
    <dgm:pt modelId="{51CDF35A-C33A-4B85-A3D8-BDE0CBDD90AB}" type="pres">
      <dgm:prSet presAssocID="{64420308-233B-44BC-BAEA-4FC46A865C15}" presName="childText" presStyleLbl="conFgAcc1" presStyleIdx="2" presStyleCnt="4">
        <dgm:presLayoutVars>
          <dgm:bulletEnabled val="1"/>
        </dgm:presLayoutVars>
      </dgm:prSet>
      <dgm:spPr/>
    </dgm:pt>
    <dgm:pt modelId="{63000004-5BD9-411E-9206-3B0EAC738BE7}" type="pres">
      <dgm:prSet presAssocID="{459BCEE7-F610-478C-A324-C3E0B13FA3CB}" presName="spaceBetweenRectangles" presStyleCnt="0"/>
      <dgm:spPr/>
    </dgm:pt>
    <dgm:pt modelId="{6961F5E7-13E1-460A-9845-422979659FD1}" type="pres">
      <dgm:prSet presAssocID="{E85CC906-4650-4422-A722-0173C267C86D}" presName="parentLin" presStyleCnt="0"/>
      <dgm:spPr/>
    </dgm:pt>
    <dgm:pt modelId="{7A7D4FC0-C786-4193-B4FA-AFC8D442ACAF}" type="pres">
      <dgm:prSet presAssocID="{E85CC906-4650-4422-A722-0173C267C86D}" presName="parentLeftMargin" presStyleLbl="node1" presStyleIdx="2" presStyleCnt="4"/>
      <dgm:spPr/>
      <dgm:t>
        <a:bodyPr/>
        <a:lstStyle/>
        <a:p>
          <a:endParaRPr lang="es-AR"/>
        </a:p>
      </dgm:t>
    </dgm:pt>
    <dgm:pt modelId="{AF0B9948-5F6B-4B88-9DA5-134C1DE01142}" type="pres">
      <dgm:prSet presAssocID="{E85CC906-4650-4422-A722-0173C267C86D}" presName="parentText" presStyleLbl="node1" presStyleIdx="3" presStyleCnt="4" custScaleX="137037" custScaleY="153760">
        <dgm:presLayoutVars>
          <dgm:chMax val="0"/>
          <dgm:bulletEnabled val="1"/>
        </dgm:presLayoutVars>
      </dgm:prSet>
      <dgm:spPr/>
      <dgm:t>
        <a:bodyPr/>
        <a:lstStyle/>
        <a:p>
          <a:endParaRPr lang="es-AR"/>
        </a:p>
      </dgm:t>
    </dgm:pt>
    <dgm:pt modelId="{9A758BED-D931-41BE-85F0-58E44B311021}" type="pres">
      <dgm:prSet presAssocID="{E85CC906-4650-4422-A722-0173C267C86D}" presName="negativeSpace" presStyleCnt="0"/>
      <dgm:spPr/>
    </dgm:pt>
    <dgm:pt modelId="{FEF02CD2-BCC5-4BF0-B582-5FEF054B3029}" type="pres">
      <dgm:prSet presAssocID="{E85CC906-4650-4422-A722-0173C267C86D}" presName="childText" presStyleLbl="conFgAcc1" presStyleIdx="3" presStyleCnt="4" custLinFactNeighborX="926" custLinFactNeighborY="-7646">
        <dgm:presLayoutVars>
          <dgm:bulletEnabled val="1"/>
        </dgm:presLayoutVars>
      </dgm:prSet>
      <dgm:spPr/>
    </dgm:pt>
  </dgm:ptLst>
  <dgm:cxnLst>
    <dgm:cxn modelId="{3F42B480-2569-4776-AF25-6E6E7720AC72}" type="presOf" srcId="{63790085-ACC5-4116-B2C7-084CBFAA2BEC}" destId="{67343493-E4F0-49B4-B4AD-E1B9B2E9F36C}" srcOrd="0" destOrd="0" presId="urn:microsoft.com/office/officeart/2005/8/layout/list1"/>
    <dgm:cxn modelId="{20398783-DDC2-413A-8AF5-2F41F55E1F7D}" type="presOf" srcId="{E85CC906-4650-4422-A722-0173C267C86D}" destId="{7A7D4FC0-C786-4193-B4FA-AFC8D442ACAF}" srcOrd="0" destOrd="0" presId="urn:microsoft.com/office/officeart/2005/8/layout/list1"/>
    <dgm:cxn modelId="{69ABEE7F-7ABC-40C9-A769-277B6F14DF1A}" type="presOf" srcId="{53C38150-BFFA-964C-AB0F-91416B2E3117}" destId="{7BFBB581-108E-624E-9A82-54FDCD3A7DF1}" srcOrd="0" destOrd="0" presId="urn:microsoft.com/office/officeart/2005/8/layout/list1"/>
    <dgm:cxn modelId="{BA5A2082-276F-4F1B-A904-942A01FE0396}" type="presOf" srcId="{64420308-233B-44BC-BAEA-4FC46A865C15}" destId="{954FCEE1-7480-4B83-B0E3-0554222F53F4}" srcOrd="0" destOrd="0" presId="urn:microsoft.com/office/officeart/2005/8/layout/list1"/>
    <dgm:cxn modelId="{307C93F0-EB59-4970-AC31-146B44B925C7}" type="presOf" srcId="{BE246436-190B-C043-B624-2367FFD151E1}" destId="{AE5E0F38-F17C-2548-975F-7AA43CF5EFCC}" srcOrd="0" destOrd="0" presId="urn:microsoft.com/office/officeart/2005/8/layout/list1"/>
    <dgm:cxn modelId="{4B4A304A-DC57-43CF-8D75-2F2762030508}" type="presOf" srcId="{64420308-233B-44BC-BAEA-4FC46A865C15}" destId="{0C0344C4-89DD-4151-934D-424E2142B497}" srcOrd="1" destOrd="0" presId="urn:microsoft.com/office/officeart/2005/8/layout/list1"/>
    <dgm:cxn modelId="{FBCCACBA-FDB2-4404-8D86-39CC82432B9E}" srcId="{BE246436-190B-C043-B624-2367FFD151E1}" destId="{64420308-233B-44BC-BAEA-4FC46A865C15}" srcOrd="2" destOrd="0" parTransId="{B87E257D-676C-4373-9128-8CD1A538EF47}" sibTransId="{459BCEE7-F610-478C-A324-C3E0B13FA3CB}"/>
    <dgm:cxn modelId="{EFE1EEE3-14B9-49C2-8CFE-40C59C6F94CD}" type="presOf" srcId="{63790085-ACC5-4116-B2C7-084CBFAA2BEC}" destId="{650B6833-060C-4B52-B1CA-A7D477C824F6}" srcOrd="1" destOrd="0" presId="urn:microsoft.com/office/officeart/2005/8/layout/list1"/>
    <dgm:cxn modelId="{00326DDD-D5C3-4F5A-8D3E-ADEB95DE0F60}" srcId="{BE246436-190B-C043-B624-2367FFD151E1}" destId="{E85CC906-4650-4422-A722-0173C267C86D}" srcOrd="3" destOrd="0" parTransId="{F4877EA4-94E8-434D-885F-2961A9D310E5}" sibTransId="{1FD608EB-C7A2-419E-AA98-221BF652F481}"/>
    <dgm:cxn modelId="{CA6399E2-54F2-9749-810B-EEAB40519520}" srcId="{BE246436-190B-C043-B624-2367FFD151E1}" destId="{53C38150-BFFA-964C-AB0F-91416B2E3117}" srcOrd="0" destOrd="0" parTransId="{D6AFCB33-5E67-6840-B6E6-683747C6C7E8}" sibTransId="{90C83909-0064-0247-B714-12E3EBE790B9}"/>
    <dgm:cxn modelId="{152B4074-3E2F-44AD-B6D0-B2DA4BD27BB2}" srcId="{BE246436-190B-C043-B624-2367FFD151E1}" destId="{63790085-ACC5-4116-B2C7-084CBFAA2BEC}" srcOrd="1" destOrd="0" parTransId="{E7274EE9-0808-4071-A3E8-07E2182F0D8F}" sibTransId="{8BF10685-8BDE-4EE6-A682-75AB9A51C267}"/>
    <dgm:cxn modelId="{0BA5F528-35E4-4F40-9334-E2FCFCD1E612}" type="presOf" srcId="{53C38150-BFFA-964C-AB0F-91416B2E3117}" destId="{9514EDE9-45DB-A04D-93D4-CB8C956199C1}" srcOrd="1" destOrd="0" presId="urn:microsoft.com/office/officeart/2005/8/layout/list1"/>
    <dgm:cxn modelId="{6174D2A7-D15A-4C40-B76F-3F83D57E334B}" type="presOf" srcId="{E85CC906-4650-4422-A722-0173C267C86D}" destId="{AF0B9948-5F6B-4B88-9DA5-134C1DE01142}" srcOrd="1" destOrd="0" presId="urn:microsoft.com/office/officeart/2005/8/layout/list1"/>
    <dgm:cxn modelId="{85BFCC6F-F00C-4F0E-B860-CFE96CB95D56}" type="presParOf" srcId="{AE5E0F38-F17C-2548-975F-7AA43CF5EFCC}" destId="{8C139F1F-C693-FA4C-9C3F-82C925758D73}" srcOrd="0" destOrd="0" presId="urn:microsoft.com/office/officeart/2005/8/layout/list1"/>
    <dgm:cxn modelId="{79DD4C1D-5E90-4C23-95C8-F0695844CE1A}" type="presParOf" srcId="{8C139F1F-C693-FA4C-9C3F-82C925758D73}" destId="{7BFBB581-108E-624E-9A82-54FDCD3A7DF1}" srcOrd="0" destOrd="0" presId="urn:microsoft.com/office/officeart/2005/8/layout/list1"/>
    <dgm:cxn modelId="{7CB67307-A76C-4BE7-A63A-692369537D0A}" type="presParOf" srcId="{8C139F1F-C693-FA4C-9C3F-82C925758D73}" destId="{9514EDE9-45DB-A04D-93D4-CB8C956199C1}" srcOrd="1" destOrd="0" presId="urn:microsoft.com/office/officeart/2005/8/layout/list1"/>
    <dgm:cxn modelId="{B11C4041-64A3-4D3F-81C6-E45A84267F62}" type="presParOf" srcId="{AE5E0F38-F17C-2548-975F-7AA43CF5EFCC}" destId="{4EF86513-B7E8-C84C-9614-4891A667CC98}" srcOrd="1" destOrd="0" presId="urn:microsoft.com/office/officeart/2005/8/layout/list1"/>
    <dgm:cxn modelId="{01868990-A6F4-4865-896F-C59976DDA236}" type="presParOf" srcId="{AE5E0F38-F17C-2548-975F-7AA43CF5EFCC}" destId="{D15AFA3C-46C9-3E49-B115-304369B5D8C1}" srcOrd="2" destOrd="0" presId="urn:microsoft.com/office/officeart/2005/8/layout/list1"/>
    <dgm:cxn modelId="{855D072C-FEB9-4B4F-A42E-A53E9BFAFB8F}" type="presParOf" srcId="{AE5E0F38-F17C-2548-975F-7AA43CF5EFCC}" destId="{99718E86-112B-8045-A7C9-6BFF9E7A051F}" srcOrd="3" destOrd="0" presId="urn:microsoft.com/office/officeart/2005/8/layout/list1"/>
    <dgm:cxn modelId="{C7CDF71C-2A51-4DF1-B1B3-1A3C56B51DA2}" type="presParOf" srcId="{AE5E0F38-F17C-2548-975F-7AA43CF5EFCC}" destId="{C403173D-EBED-4934-A7E4-E4495AE90638}" srcOrd="4" destOrd="0" presId="urn:microsoft.com/office/officeart/2005/8/layout/list1"/>
    <dgm:cxn modelId="{58610F1D-5847-4B81-B04D-358E781FD39A}" type="presParOf" srcId="{C403173D-EBED-4934-A7E4-E4495AE90638}" destId="{67343493-E4F0-49B4-B4AD-E1B9B2E9F36C}" srcOrd="0" destOrd="0" presId="urn:microsoft.com/office/officeart/2005/8/layout/list1"/>
    <dgm:cxn modelId="{5073BE5F-B8A4-4742-9A68-C0CEFA3CE835}" type="presParOf" srcId="{C403173D-EBED-4934-A7E4-E4495AE90638}" destId="{650B6833-060C-4B52-B1CA-A7D477C824F6}" srcOrd="1" destOrd="0" presId="urn:microsoft.com/office/officeart/2005/8/layout/list1"/>
    <dgm:cxn modelId="{879E9C10-3194-468C-ACB0-4595D5C219F9}" type="presParOf" srcId="{AE5E0F38-F17C-2548-975F-7AA43CF5EFCC}" destId="{CB310A12-1C13-47D5-B2E0-FB7216DBB22E}" srcOrd="5" destOrd="0" presId="urn:microsoft.com/office/officeart/2005/8/layout/list1"/>
    <dgm:cxn modelId="{A4F23F44-FE14-4E15-8BEA-EFC4685803CE}" type="presParOf" srcId="{AE5E0F38-F17C-2548-975F-7AA43CF5EFCC}" destId="{93201CFD-D1AF-4F9C-BD64-217D141EB2E9}" srcOrd="6" destOrd="0" presId="urn:microsoft.com/office/officeart/2005/8/layout/list1"/>
    <dgm:cxn modelId="{D6709504-572D-4F2D-8470-F2090480977E}" type="presParOf" srcId="{AE5E0F38-F17C-2548-975F-7AA43CF5EFCC}" destId="{E31827A3-C4F1-4BAE-AFEE-1C92CAB2CF0D}" srcOrd="7" destOrd="0" presId="urn:microsoft.com/office/officeart/2005/8/layout/list1"/>
    <dgm:cxn modelId="{288189CB-40FA-4B7F-A8D0-7DAED8326537}" type="presParOf" srcId="{AE5E0F38-F17C-2548-975F-7AA43CF5EFCC}" destId="{F8088989-54D5-49B7-93B6-F8F4441409AF}" srcOrd="8" destOrd="0" presId="urn:microsoft.com/office/officeart/2005/8/layout/list1"/>
    <dgm:cxn modelId="{787E0487-5A2B-4005-8314-F429FD0CD919}" type="presParOf" srcId="{F8088989-54D5-49B7-93B6-F8F4441409AF}" destId="{954FCEE1-7480-4B83-B0E3-0554222F53F4}" srcOrd="0" destOrd="0" presId="urn:microsoft.com/office/officeart/2005/8/layout/list1"/>
    <dgm:cxn modelId="{72CD8891-D60D-41B7-8668-D5BA4479466E}" type="presParOf" srcId="{F8088989-54D5-49B7-93B6-F8F4441409AF}" destId="{0C0344C4-89DD-4151-934D-424E2142B497}" srcOrd="1" destOrd="0" presId="urn:microsoft.com/office/officeart/2005/8/layout/list1"/>
    <dgm:cxn modelId="{D9983A96-B2D4-4926-AA5F-3A6FAABAE5B4}" type="presParOf" srcId="{AE5E0F38-F17C-2548-975F-7AA43CF5EFCC}" destId="{2D8C6C73-5AE0-4A8B-A261-7F064FB744F6}" srcOrd="9" destOrd="0" presId="urn:microsoft.com/office/officeart/2005/8/layout/list1"/>
    <dgm:cxn modelId="{FB84A957-4749-4671-B460-B0CFD7E15923}" type="presParOf" srcId="{AE5E0F38-F17C-2548-975F-7AA43CF5EFCC}" destId="{51CDF35A-C33A-4B85-A3D8-BDE0CBDD90AB}" srcOrd="10" destOrd="0" presId="urn:microsoft.com/office/officeart/2005/8/layout/list1"/>
    <dgm:cxn modelId="{668748D5-FDF9-456C-AB86-578530B70AB9}" type="presParOf" srcId="{AE5E0F38-F17C-2548-975F-7AA43CF5EFCC}" destId="{63000004-5BD9-411E-9206-3B0EAC738BE7}" srcOrd="11" destOrd="0" presId="urn:microsoft.com/office/officeart/2005/8/layout/list1"/>
    <dgm:cxn modelId="{EF186FC5-88BA-4A09-8EED-1CD008B19CE9}" type="presParOf" srcId="{AE5E0F38-F17C-2548-975F-7AA43CF5EFCC}" destId="{6961F5E7-13E1-460A-9845-422979659FD1}" srcOrd="12" destOrd="0" presId="urn:microsoft.com/office/officeart/2005/8/layout/list1"/>
    <dgm:cxn modelId="{545B317C-EA16-467A-82E7-3C9AA530B174}" type="presParOf" srcId="{6961F5E7-13E1-460A-9845-422979659FD1}" destId="{7A7D4FC0-C786-4193-B4FA-AFC8D442ACAF}" srcOrd="0" destOrd="0" presId="urn:microsoft.com/office/officeart/2005/8/layout/list1"/>
    <dgm:cxn modelId="{38097095-C58D-463A-AC6A-E3C0898759C4}" type="presParOf" srcId="{6961F5E7-13E1-460A-9845-422979659FD1}" destId="{AF0B9948-5F6B-4B88-9DA5-134C1DE01142}" srcOrd="1" destOrd="0" presId="urn:microsoft.com/office/officeart/2005/8/layout/list1"/>
    <dgm:cxn modelId="{8CD5E9A8-78B7-492F-B8C0-4D22D7853684}" type="presParOf" srcId="{AE5E0F38-F17C-2548-975F-7AA43CF5EFCC}" destId="{9A758BED-D931-41BE-85F0-58E44B311021}" srcOrd="13" destOrd="0" presId="urn:microsoft.com/office/officeart/2005/8/layout/list1"/>
    <dgm:cxn modelId="{FB9ED925-F753-4388-9B36-0864A701B72B}" type="presParOf" srcId="{AE5E0F38-F17C-2548-975F-7AA43CF5EFCC}" destId="{FEF02CD2-BCC5-4BF0-B582-5FEF054B3029}"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latin typeface="+mj-lt"/>
              <a:ea typeface="宋体" pitchFamily="2" charset="-122"/>
            </a:rPr>
            <a:t>As the number of competitors goes from one to two, the equilibrium price goes from the monopoly level to the perfect competition price. </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6BC3D36B-AF97-49A6-843C-208774380B90}">
      <dgm:prSet custT="1"/>
      <dgm:spPr/>
      <dgm:t>
        <a:bodyPr/>
        <a:lstStyle/>
        <a:p>
          <a:r>
            <a:rPr lang="en-US" altLang="zh-CN" sz="1800" dirty="0" smtClean="0">
              <a:solidFill>
                <a:schemeClr val="tx1"/>
              </a:solidFill>
              <a:ea typeface="宋体" pitchFamily="2" charset="-122"/>
              <a:cs typeface="Times New Roman" pitchFamily="18" charset="0"/>
            </a:rPr>
            <a:t>The Bertrand model assumes both firms sell identical products. </a:t>
          </a:r>
          <a:endParaRPr lang="en-US" altLang="zh-CN" sz="1800" dirty="0" smtClean="0">
            <a:solidFill>
              <a:schemeClr val="tx1"/>
            </a:solidFill>
            <a:latin typeface="+mj-lt"/>
            <a:ea typeface="宋体" pitchFamily="2" charset="-122"/>
          </a:endParaRPr>
        </a:p>
      </dgm:t>
    </dgm:pt>
    <dgm:pt modelId="{991CE719-8805-475C-BF6A-BCA16C28A449}" type="parTrans" cxnId="{B28DB6C6-500C-475C-B8C3-B7C0D4B3443D}">
      <dgm:prSet/>
      <dgm:spPr/>
      <dgm:t>
        <a:bodyPr/>
        <a:lstStyle/>
        <a:p>
          <a:endParaRPr lang="es-AR" sz="1800">
            <a:solidFill>
              <a:schemeClr val="tx1"/>
            </a:solidFill>
            <a:latin typeface="+mj-lt"/>
          </a:endParaRPr>
        </a:p>
      </dgm:t>
    </dgm:pt>
    <dgm:pt modelId="{26CD6E4D-53D1-4E56-878C-F1BCEEFCAF8D}" type="sibTrans" cxnId="{B28DB6C6-500C-475C-B8C3-B7C0D4B3443D}">
      <dgm:prSet/>
      <dgm:spPr/>
      <dgm:t>
        <a:bodyPr/>
        <a:lstStyle/>
        <a:p>
          <a:endParaRPr lang="es-AR" sz="1800">
            <a:solidFill>
              <a:schemeClr val="tx1"/>
            </a:solidFill>
            <a:latin typeface="+mj-lt"/>
          </a:endParaRPr>
        </a:p>
      </dgm:t>
    </dgm:pt>
    <dgm:pt modelId="{B193F631-781B-415E-BB34-206910FB05D5}">
      <dgm:prSet custT="1"/>
      <dgm:spPr/>
      <dgm:t>
        <a:bodyPr/>
        <a:lstStyle/>
        <a:p>
          <a:r>
            <a:rPr lang="en-US" altLang="zh-CN" sz="1800" dirty="0" smtClean="0">
              <a:solidFill>
                <a:schemeClr val="tx1"/>
              </a:solidFill>
              <a:ea typeface="宋体" pitchFamily="2" charset="-122"/>
              <a:cs typeface="Times New Roman" pitchFamily="18" charset="0"/>
            </a:rPr>
            <a:t>With slightly different products undercutting the rival’s price the model does not guarantee a firm gets the entire demand.</a:t>
          </a:r>
          <a:r>
            <a:rPr lang="en-GB" sz="1800" dirty="0" smtClean="0">
              <a:solidFill>
                <a:schemeClr val="tx1"/>
              </a:solidFill>
            </a:rPr>
            <a:t> </a:t>
          </a:r>
        </a:p>
      </dgm:t>
    </dgm:pt>
    <dgm:pt modelId="{843FD940-D46C-4C47-8AB8-BFCAA9F8BFEB}" type="parTrans" cxnId="{5713E98A-83D2-4B62-89B2-C905B9C15EDB}">
      <dgm:prSet/>
      <dgm:spPr/>
      <dgm:t>
        <a:bodyPr/>
        <a:lstStyle/>
        <a:p>
          <a:endParaRPr lang="es-AR" sz="1800">
            <a:solidFill>
              <a:schemeClr val="tx1"/>
            </a:solidFill>
          </a:endParaRPr>
        </a:p>
      </dgm:t>
    </dgm:pt>
    <dgm:pt modelId="{8C805AF4-91C6-414E-8680-6C0ADF382CF5}" type="sibTrans" cxnId="{5713E98A-83D2-4B62-89B2-C905B9C15EDB}">
      <dgm:prSet/>
      <dgm:spPr/>
      <dgm:t>
        <a:bodyPr/>
        <a:lstStyle/>
        <a:p>
          <a:endParaRPr lang="es-AR" sz="1800">
            <a:solidFill>
              <a:schemeClr val="tx1"/>
            </a:solidFill>
          </a:endParaRPr>
        </a:p>
      </dgm:t>
    </dgm:pt>
    <dgm:pt modelId="{DF8764CC-33E1-4A10-9558-26A57CD47A8D}">
      <dgm:prSet custT="1"/>
      <dgm:spPr/>
      <dgm:t>
        <a:bodyPr/>
        <a:lstStyle/>
        <a:p>
          <a:r>
            <a:rPr lang="en-US" altLang="zh-CN" sz="1800" dirty="0" smtClean="0">
              <a:solidFill>
                <a:schemeClr val="tx1"/>
              </a:solidFill>
              <a:ea typeface="宋体" pitchFamily="2" charset="-122"/>
            </a:rPr>
            <a:t>With differentiated products equilibrium price is above marginal cost. </a:t>
          </a:r>
        </a:p>
      </dgm:t>
    </dgm:pt>
    <dgm:pt modelId="{27E1AA05-B6D4-4A39-B4EE-3E17ED75A57D}" type="parTrans" cxnId="{8DAA9AC9-2984-4A3F-9C6A-46E61300D727}">
      <dgm:prSet/>
      <dgm:spPr/>
      <dgm:t>
        <a:bodyPr/>
        <a:lstStyle/>
        <a:p>
          <a:endParaRPr lang="es-AR" sz="1800">
            <a:solidFill>
              <a:schemeClr val="tx1"/>
            </a:solidFill>
          </a:endParaRPr>
        </a:p>
      </dgm:t>
    </dgm:pt>
    <dgm:pt modelId="{328697A0-C42B-4AD9-AEDB-5607EBA61719}" type="sibTrans" cxnId="{8DAA9AC9-2984-4A3F-9C6A-46E61300D727}">
      <dgm:prSet/>
      <dgm:spPr/>
      <dgm:t>
        <a:bodyPr/>
        <a:lstStyle/>
        <a:p>
          <a:endParaRPr lang="es-AR" sz="1800">
            <a:solidFill>
              <a:schemeClr val="tx1"/>
            </a:solidFill>
          </a:endParaRPr>
        </a:p>
      </dgm:t>
    </dgm:pt>
    <dgm:pt modelId="{F4974230-5D44-4D80-AF16-5F151539EB78}">
      <dgm:prSet custT="1"/>
      <dgm:spPr/>
      <dgm:t>
        <a:bodyPr/>
        <a:lstStyle/>
        <a:p>
          <a:r>
            <a:rPr lang="en-US" altLang="zh-CN" sz="1800" dirty="0" smtClean="0">
              <a:solidFill>
                <a:schemeClr val="tx1"/>
              </a:solidFill>
              <a:ea typeface="宋体" pitchFamily="2" charset="-122"/>
            </a:rPr>
            <a:t>Differentiated-market Bertrand accords with reality and this model is extensively used in econometric studies of markets and in merger analysis.</a:t>
          </a:r>
          <a:endParaRPr lang="en-GB" sz="1800" dirty="0" smtClean="0">
            <a:solidFill>
              <a:schemeClr val="tx1"/>
            </a:solidFill>
            <a:cs typeface="Times New Roman" pitchFamily="18" charset="0"/>
          </a:endParaRPr>
        </a:p>
      </dgm:t>
    </dgm:pt>
    <dgm:pt modelId="{3AEADBD7-8AF2-4CB9-B35A-E574319F436D}" type="parTrans" cxnId="{8D43C535-CD74-4028-A704-AEA9075C1316}">
      <dgm:prSet/>
      <dgm:spPr/>
      <dgm:t>
        <a:bodyPr/>
        <a:lstStyle/>
        <a:p>
          <a:endParaRPr lang="es-AR" sz="1800">
            <a:solidFill>
              <a:schemeClr val="tx1"/>
            </a:solidFill>
          </a:endParaRPr>
        </a:p>
      </dgm:t>
    </dgm:pt>
    <dgm:pt modelId="{BD62E5F8-5D66-4DFF-B69C-9F67E57E4C45}" type="sibTrans" cxnId="{8D43C535-CD74-4028-A704-AEA9075C1316}">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5"/>
      <dgm:spPr/>
      <dgm:t>
        <a:bodyPr/>
        <a:lstStyle/>
        <a:p>
          <a:endParaRPr lang="en-US"/>
        </a:p>
      </dgm:t>
    </dgm:pt>
    <dgm:pt modelId="{9514EDE9-45DB-A04D-93D4-CB8C956199C1}" type="pres">
      <dgm:prSet presAssocID="{53C38150-BFFA-964C-AB0F-91416B2E3117}" presName="parentText" presStyleLbl="node1" presStyleIdx="0" presStyleCnt="5" custScaleX="142857" custScaleY="194986"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5">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0054D90D-3EDA-45DF-AC44-B89E41B3DBBE}" type="pres">
      <dgm:prSet presAssocID="{6BC3D36B-AF97-49A6-843C-208774380B90}" presName="parentLin" presStyleCnt="0"/>
      <dgm:spPr/>
    </dgm:pt>
    <dgm:pt modelId="{0420F3B3-9090-4911-9190-AFE4FA6D8D51}" type="pres">
      <dgm:prSet presAssocID="{6BC3D36B-AF97-49A6-843C-208774380B90}" presName="parentLeftMargin" presStyleLbl="node1" presStyleIdx="0" presStyleCnt="5"/>
      <dgm:spPr/>
      <dgm:t>
        <a:bodyPr/>
        <a:lstStyle/>
        <a:p>
          <a:endParaRPr lang="es-AR"/>
        </a:p>
      </dgm:t>
    </dgm:pt>
    <dgm:pt modelId="{F6F3E18D-1BBC-40F1-B51B-EC12967F458A}" type="pres">
      <dgm:prSet presAssocID="{6BC3D36B-AF97-49A6-843C-208774380B90}" presName="parentText" presStyleLbl="node1" presStyleIdx="1" presStyleCnt="5" custScaleX="139683" custScaleY="130440">
        <dgm:presLayoutVars>
          <dgm:chMax val="0"/>
          <dgm:bulletEnabled val="1"/>
        </dgm:presLayoutVars>
      </dgm:prSet>
      <dgm:spPr/>
      <dgm:t>
        <a:bodyPr/>
        <a:lstStyle/>
        <a:p>
          <a:endParaRPr lang="es-AR"/>
        </a:p>
      </dgm:t>
    </dgm:pt>
    <dgm:pt modelId="{A6E4B74C-EFE6-460A-9167-543FEDEEF1C4}" type="pres">
      <dgm:prSet presAssocID="{6BC3D36B-AF97-49A6-843C-208774380B90}" presName="negativeSpace" presStyleCnt="0"/>
      <dgm:spPr/>
    </dgm:pt>
    <dgm:pt modelId="{5F187295-6A4F-4FCD-8687-4DB4CC9643FA}" type="pres">
      <dgm:prSet presAssocID="{6BC3D36B-AF97-49A6-843C-208774380B90}" presName="childText" presStyleLbl="conFgAcc1" presStyleIdx="1" presStyleCnt="5">
        <dgm:presLayoutVars>
          <dgm:bulletEnabled val="1"/>
        </dgm:presLayoutVars>
      </dgm:prSet>
      <dgm:spPr/>
    </dgm:pt>
    <dgm:pt modelId="{6FAC208C-389A-4369-B34E-77B61417D34B}" type="pres">
      <dgm:prSet presAssocID="{26CD6E4D-53D1-4E56-878C-F1BCEEFCAF8D}" presName="spaceBetweenRectangles" presStyleCnt="0"/>
      <dgm:spPr/>
    </dgm:pt>
    <dgm:pt modelId="{2A5EC302-0F3A-4B87-A355-99AFBF5FB4EE}" type="pres">
      <dgm:prSet presAssocID="{B193F631-781B-415E-BB34-206910FB05D5}" presName="parentLin" presStyleCnt="0"/>
      <dgm:spPr/>
    </dgm:pt>
    <dgm:pt modelId="{B2179E7F-F527-4348-8230-12840D50A7F8}" type="pres">
      <dgm:prSet presAssocID="{B193F631-781B-415E-BB34-206910FB05D5}" presName="parentLeftMargin" presStyleLbl="node1" presStyleIdx="1" presStyleCnt="5"/>
      <dgm:spPr/>
      <dgm:t>
        <a:bodyPr/>
        <a:lstStyle/>
        <a:p>
          <a:endParaRPr lang="es-AR"/>
        </a:p>
      </dgm:t>
    </dgm:pt>
    <dgm:pt modelId="{948D850F-2DEB-42CE-9862-612D707A1EB3}" type="pres">
      <dgm:prSet presAssocID="{B193F631-781B-415E-BB34-206910FB05D5}" presName="parentText" presStyleLbl="node1" presStyleIdx="2" presStyleCnt="5" custScaleX="139683" custScaleY="143911">
        <dgm:presLayoutVars>
          <dgm:chMax val="0"/>
          <dgm:bulletEnabled val="1"/>
        </dgm:presLayoutVars>
      </dgm:prSet>
      <dgm:spPr/>
      <dgm:t>
        <a:bodyPr/>
        <a:lstStyle/>
        <a:p>
          <a:endParaRPr lang="es-AR"/>
        </a:p>
      </dgm:t>
    </dgm:pt>
    <dgm:pt modelId="{13D02112-72B7-4570-8BF6-F4778C7DB10B}" type="pres">
      <dgm:prSet presAssocID="{B193F631-781B-415E-BB34-206910FB05D5}" presName="negativeSpace" presStyleCnt="0"/>
      <dgm:spPr/>
    </dgm:pt>
    <dgm:pt modelId="{CB2BF0A7-70AA-4522-9DA9-260BCF625136}" type="pres">
      <dgm:prSet presAssocID="{B193F631-781B-415E-BB34-206910FB05D5}" presName="childText" presStyleLbl="conFgAcc1" presStyleIdx="2" presStyleCnt="5">
        <dgm:presLayoutVars>
          <dgm:bulletEnabled val="1"/>
        </dgm:presLayoutVars>
      </dgm:prSet>
      <dgm:spPr/>
    </dgm:pt>
    <dgm:pt modelId="{7A61C912-9C17-4981-BFA4-AD12DAAC3FDE}" type="pres">
      <dgm:prSet presAssocID="{8C805AF4-91C6-414E-8680-6C0ADF382CF5}" presName="spaceBetweenRectangles" presStyleCnt="0"/>
      <dgm:spPr/>
    </dgm:pt>
    <dgm:pt modelId="{0209D8D1-4353-483A-A062-60F766A78BF3}" type="pres">
      <dgm:prSet presAssocID="{DF8764CC-33E1-4A10-9558-26A57CD47A8D}" presName="parentLin" presStyleCnt="0"/>
      <dgm:spPr/>
    </dgm:pt>
    <dgm:pt modelId="{18158025-2378-4DED-A560-C52CCCBB850F}" type="pres">
      <dgm:prSet presAssocID="{DF8764CC-33E1-4A10-9558-26A57CD47A8D}" presName="parentLeftMargin" presStyleLbl="node1" presStyleIdx="2" presStyleCnt="5"/>
      <dgm:spPr/>
      <dgm:t>
        <a:bodyPr/>
        <a:lstStyle/>
        <a:p>
          <a:endParaRPr lang="es-AR"/>
        </a:p>
      </dgm:t>
    </dgm:pt>
    <dgm:pt modelId="{CDD52871-3918-4450-99F1-BAB76C3FA761}" type="pres">
      <dgm:prSet presAssocID="{DF8764CC-33E1-4A10-9558-26A57CD47A8D}" presName="parentText" presStyleLbl="node1" presStyleIdx="3" presStyleCnt="5" custScaleX="142328">
        <dgm:presLayoutVars>
          <dgm:chMax val="0"/>
          <dgm:bulletEnabled val="1"/>
        </dgm:presLayoutVars>
      </dgm:prSet>
      <dgm:spPr/>
      <dgm:t>
        <a:bodyPr/>
        <a:lstStyle/>
        <a:p>
          <a:endParaRPr lang="es-AR"/>
        </a:p>
      </dgm:t>
    </dgm:pt>
    <dgm:pt modelId="{0E4E4939-09ED-48CB-9EE7-13D5C5269C47}" type="pres">
      <dgm:prSet presAssocID="{DF8764CC-33E1-4A10-9558-26A57CD47A8D}" presName="negativeSpace" presStyleCnt="0"/>
      <dgm:spPr/>
    </dgm:pt>
    <dgm:pt modelId="{A12AE67E-248F-4BB2-9DBF-D24CA0A006DF}" type="pres">
      <dgm:prSet presAssocID="{DF8764CC-33E1-4A10-9558-26A57CD47A8D}" presName="childText" presStyleLbl="conFgAcc1" presStyleIdx="3" presStyleCnt="5">
        <dgm:presLayoutVars>
          <dgm:bulletEnabled val="1"/>
        </dgm:presLayoutVars>
      </dgm:prSet>
      <dgm:spPr/>
    </dgm:pt>
    <dgm:pt modelId="{B4BD2E13-31FA-47FD-9F0D-34595DBC9C10}" type="pres">
      <dgm:prSet presAssocID="{328697A0-C42B-4AD9-AEDB-5607EBA61719}" presName="spaceBetweenRectangles" presStyleCnt="0"/>
      <dgm:spPr/>
    </dgm:pt>
    <dgm:pt modelId="{9E2F40CF-3E52-43E5-BB99-0642BF4E58AD}" type="pres">
      <dgm:prSet presAssocID="{F4974230-5D44-4D80-AF16-5F151539EB78}" presName="parentLin" presStyleCnt="0"/>
      <dgm:spPr/>
    </dgm:pt>
    <dgm:pt modelId="{CF7815EB-54A5-4909-B5BA-96EB08DF480C}" type="pres">
      <dgm:prSet presAssocID="{F4974230-5D44-4D80-AF16-5F151539EB78}" presName="parentLeftMargin" presStyleLbl="node1" presStyleIdx="3" presStyleCnt="5"/>
      <dgm:spPr/>
      <dgm:t>
        <a:bodyPr/>
        <a:lstStyle/>
        <a:p>
          <a:endParaRPr lang="es-AR"/>
        </a:p>
      </dgm:t>
    </dgm:pt>
    <dgm:pt modelId="{F3E03C0D-B742-4870-B27B-871EB47CBFBF}" type="pres">
      <dgm:prSet presAssocID="{F4974230-5D44-4D80-AF16-5F151539EB78}" presName="parentText" presStyleLbl="node1" presStyleIdx="4" presStyleCnt="5" custScaleX="137037" custScaleY="192355">
        <dgm:presLayoutVars>
          <dgm:chMax val="0"/>
          <dgm:bulletEnabled val="1"/>
        </dgm:presLayoutVars>
      </dgm:prSet>
      <dgm:spPr/>
      <dgm:t>
        <a:bodyPr/>
        <a:lstStyle/>
        <a:p>
          <a:endParaRPr lang="es-AR"/>
        </a:p>
      </dgm:t>
    </dgm:pt>
    <dgm:pt modelId="{226348EC-2D5A-4946-A023-C21574B14C23}" type="pres">
      <dgm:prSet presAssocID="{F4974230-5D44-4D80-AF16-5F151539EB78}" presName="negativeSpace" presStyleCnt="0"/>
      <dgm:spPr/>
    </dgm:pt>
    <dgm:pt modelId="{DF0887FE-B21A-465B-96BF-782C38D6A2FA}" type="pres">
      <dgm:prSet presAssocID="{F4974230-5D44-4D80-AF16-5F151539EB78}" presName="childText" presStyleLbl="conFgAcc1" presStyleIdx="4" presStyleCnt="5">
        <dgm:presLayoutVars>
          <dgm:bulletEnabled val="1"/>
        </dgm:presLayoutVars>
      </dgm:prSet>
      <dgm:spPr/>
    </dgm:pt>
  </dgm:ptLst>
  <dgm:cxnLst>
    <dgm:cxn modelId="{CA6399E2-54F2-9749-810B-EEAB40519520}" srcId="{BE246436-190B-C043-B624-2367FFD151E1}" destId="{53C38150-BFFA-964C-AB0F-91416B2E3117}" srcOrd="0" destOrd="0" parTransId="{D6AFCB33-5E67-6840-B6E6-683747C6C7E8}" sibTransId="{90C83909-0064-0247-B714-12E3EBE790B9}"/>
    <dgm:cxn modelId="{8D43C535-CD74-4028-A704-AEA9075C1316}" srcId="{BE246436-190B-C043-B624-2367FFD151E1}" destId="{F4974230-5D44-4D80-AF16-5F151539EB78}" srcOrd="4" destOrd="0" parTransId="{3AEADBD7-8AF2-4CB9-B35A-E574319F436D}" sibTransId="{BD62E5F8-5D66-4DFF-B69C-9F67E57E4C45}"/>
    <dgm:cxn modelId="{7449D8AC-120D-4F81-B459-C12600399A99}" type="presOf" srcId="{B193F631-781B-415E-BB34-206910FB05D5}" destId="{948D850F-2DEB-42CE-9862-612D707A1EB3}" srcOrd="1" destOrd="0" presId="urn:microsoft.com/office/officeart/2005/8/layout/list1"/>
    <dgm:cxn modelId="{192A69EA-004C-4ACD-BDBE-201D3D02AF85}" type="presOf" srcId="{DF8764CC-33E1-4A10-9558-26A57CD47A8D}" destId="{CDD52871-3918-4450-99F1-BAB76C3FA761}" srcOrd="1" destOrd="0" presId="urn:microsoft.com/office/officeart/2005/8/layout/list1"/>
    <dgm:cxn modelId="{D3D0FFB2-7DD1-4C82-9E16-F01A6EAB7F7B}" type="presOf" srcId="{6BC3D36B-AF97-49A6-843C-208774380B90}" destId="{F6F3E18D-1BBC-40F1-B51B-EC12967F458A}" srcOrd="1" destOrd="0" presId="urn:microsoft.com/office/officeart/2005/8/layout/list1"/>
    <dgm:cxn modelId="{7B371339-9756-4345-9835-6E361825635E}" type="presOf" srcId="{6BC3D36B-AF97-49A6-843C-208774380B90}" destId="{0420F3B3-9090-4911-9190-AFE4FA6D8D51}" srcOrd="0" destOrd="0" presId="urn:microsoft.com/office/officeart/2005/8/layout/list1"/>
    <dgm:cxn modelId="{BD4F3AA7-0DAA-4112-8776-5174088B4242}" type="presOf" srcId="{BE246436-190B-C043-B624-2367FFD151E1}" destId="{AE5E0F38-F17C-2548-975F-7AA43CF5EFCC}" srcOrd="0" destOrd="0" presId="urn:microsoft.com/office/officeart/2005/8/layout/list1"/>
    <dgm:cxn modelId="{B28DB6C6-500C-475C-B8C3-B7C0D4B3443D}" srcId="{BE246436-190B-C043-B624-2367FFD151E1}" destId="{6BC3D36B-AF97-49A6-843C-208774380B90}" srcOrd="1" destOrd="0" parTransId="{991CE719-8805-475C-BF6A-BCA16C28A449}" sibTransId="{26CD6E4D-53D1-4E56-878C-F1BCEEFCAF8D}"/>
    <dgm:cxn modelId="{8DAA9AC9-2984-4A3F-9C6A-46E61300D727}" srcId="{BE246436-190B-C043-B624-2367FFD151E1}" destId="{DF8764CC-33E1-4A10-9558-26A57CD47A8D}" srcOrd="3" destOrd="0" parTransId="{27E1AA05-B6D4-4A39-B4EE-3E17ED75A57D}" sibTransId="{328697A0-C42B-4AD9-AEDB-5607EBA61719}"/>
    <dgm:cxn modelId="{C003BC76-C74D-4F8B-93BC-08268E42DBDA}" type="presOf" srcId="{F4974230-5D44-4D80-AF16-5F151539EB78}" destId="{CF7815EB-54A5-4909-B5BA-96EB08DF480C}" srcOrd="0" destOrd="0" presId="urn:microsoft.com/office/officeart/2005/8/layout/list1"/>
    <dgm:cxn modelId="{9CFD00B0-99AF-482D-AF9F-650A64DB8651}" type="presOf" srcId="{F4974230-5D44-4D80-AF16-5F151539EB78}" destId="{F3E03C0D-B742-4870-B27B-871EB47CBFBF}" srcOrd="1" destOrd="0" presId="urn:microsoft.com/office/officeart/2005/8/layout/list1"/>
    <dgm:cxn modelId="{23BF7BAF-E834-460F-9782-84E4A5F0A6D9}" type="presOf" srcId="{B193F631-781B-415E-BB34-206910FB05D5}" destId="{B2179E7F-F527-4348-8230-12840D50A7F8}" srcOrd="0" destOrd="0" presId="urn:microsoft.com/office/officeart/2005/8/layout/list1"/>
    <dgm:cxn modelId="{D7BB5583-1F34-4DA3-AD5B-956438709F7B}" type="presOf" srcId="{53C38150-BFFA-964C-AB0F-91416B2E3117}" destId="{9514EDE9-45DB-A04D-93D4-CB8C956199C1}" srcOrd="1" destOrd="0" presId="urn:microsoft.com/office/officeart/2005/8/layout/list1"/>
    <dgm:cxn modelId="{5713E98A-83D2-4B62-89B2-C905B9C15EDB}" srcId="{BE246436-190B-C043-B624-2367FFD151E1}" destId="{B193F631-781B-415E-BB34-206910FB05D5}" srcOrd="2" destOrd="0" parTransId="{843FD940-D46C-4C47-8AB8-BFCAA9F8BFEB}" sibTransId="{8C805AF4-91C6-414E-8680-6C0ADF382CF5}"/>
    <dgm:cxn modelId="{A35D0D8C-A451-4248-B4E2-4A783F962061}" type="presOf" srcId="{53C38150-BFFA-964C-AB0F-91416B2E3117}" destId="{7BFBB581-108E-624E-9A82-54FDCD3A7DF1}" srcOrd="0" destOrd="0" presId="urn:microsoft.com/office/officeart/2005/8/layout/list1"/>
    <dgm:cxn modelId="{87498A4A-FCF7-4F2C-9EA0-457B8C480DB0}" type="presOf" srcId="{DF8764CC-33E1-4A10-9558-26A57CD47A8D}" destId="{18158025-2378-4DED-A560-C52CCCBB850F}" srcOrd="0" destOrd="0" presId="urn:microsoft.com/office/officeart/2005/8/layout/list1"/>
    <dgm:cxn modelId="{FA9B6648-7817-4555-91F3-8CBDE6E93081}" type="presParOf" srcId="{AE5E0F38-F17C-2548-975F-7AA43CF5EFCC}" destId="{8C139F1F-C693-FA4C-9C3F-82C925758D73}" srcOrd="0" destOrd="0" presId="urn:microsoft.com/office/officeart/2005/8/layout/list1"/>
    <dgm:cxn modelId="{647A9AB3-4831-4395-94B8-B85C867B5D96}" type="presParOf" srcId="{8C139F1F-C693-FA4C-9C3F-82C925758D73}" destId="{7BFBB581-108E-624E-9A82-54FDCD3A7DF1}" srcOrd="0" destOrd="0" presId="urn:microsoft.com/office/officeart/2005/8/layout/list1"/>
    <dgm:cxn modelId="{6EB4244D-8A55-4A34-8114-FE86634A0548}" type="presParOf" srcId="{8C139F1F-C693-FA4C-9C3F-82C925758D73}" destId="{9514EDE9-45DB-A04D-93D4-CB8C956199C1}" srcOrd="1" destOrd="0" presId="urn:microsoft.com/office/officeart/2005/8/layout/list1"/>
    <dgm:cxn modelId="{9D6C1239-52E3-4686-BCE4-2DB3D4A3E2AE}" type="presParOf" srcId="{AE5E0F38-F17C-2548-975F-7AA43CF5EFCC}" destId="{4EF86513-B7E8-C84C-9614-4891A667CC98}" srcOrd="1" destOrd="0" presId="urn:microsoft.com/office/officeart/2005/8/layout/list1"/>
    <dgm:cxn modelId="{93BC0C48-EC9D-4F3A-BA22-D0C5312ED44B}" type="presParOf" srcId="{AE5E0F38-F17C-2548-975F-7AA43CF5EFCC}" destId="{D15AFA3C-46C9-3E49-B115-304369B5D8C1}" srcOrd="2" destOrd="0" presId="urn:microsoft.com/office/officeart/2005/8/layout/list1"/>
    <dgm:cxn modelId="{38D65E6D-A3CD-493F-90B9-6AF035C032D5}" type="presParOf" srcId="{AE5E0F38-F17C-2548-975F-7AA43CF5EFCC}" destId="{99718E86-112B-8045-A7C9-6BFF9E7A051F}" srcOrd="3" destOrd="0" presId="urn:microsoft.com/office/officeart/2005/8/layout/list1"/>
    <dgm:cxn modelId="{6E24B26B-F487-4ABA-8563-6BFFC2DD33C4}" type="presParOf" srcId="{AE5E0F38-F17C-2548-975F-7AA43CF5EFCC}" destId="{0054D90D-3EDA-45DF-AC44-B89E41B3DBBE}" srcOrd="4" destOrd="0" presId="urn:microsoft.com/office/officeart/2005/8/layout/list1"/>
    <dgm:cxn modelId="{FD87E833-9DCF-4B2E-A947-10C0403AC8C1}" type="presParOf" srcId="{0054D90D-3EDA-45DF-AC44-B89E41B3DBBE}" destId="{0420F3B3-9090-4911-9190-AFE4FA6D8D51}" srcOrd="0" destOrd="0" presId="urn:microsoft.com/office/officeart/2005/8/layout/list1"/>
    <dgm:cxn modelId="{85587737-0DF8-4FF7-BA27-328689D15C83}" type="presParOf" srcId="{0054D90D-3EDA-45DF-AC44-B89E41B3DBBE}" destId="{F6F3E18D-1BBC-40F1-B51B-EC12967F458A}" srcOrd="1" destOrd="0" presId="urn:microsoft.com/office/officeart/2005/8/layout/list1"/>
    <dgm:cxn modelId="{4D024BCA-BA29-436C-B658-B7193D0D9368}" type="presParOf" srcId="{AE5E0F38-F17C-2548-975F-7AA43CF5EFCC}" destId="{A6E4B74C-EFE6-460A-9167-543FEDEEF1C4}" srcOrd="5" destOrd="0" presId="urn:microsoft.com/office/officeart/2005/8/layout/list1"/>
    <dgm:cxn modelId="{71FB6D97-6D10-4C5D-9503-789CC9CBF1E1}" type="presParOf" srcId="{AE5E0F38-F17C-2548-975F-7AA43CF5EFCC}" destId="{5F187295-6A4F-4FCD-8687-4DB4CC9643FA}" srcOrd="6" destOrd="0" presId="urn:microsoft.com/office/officeart/2005/8/layout/list1"/>
    <dgm:cxn modelId="{5697E06D-08D3-466A-9A3B-7D56D0041C18}" type="presParOf" srcId="{AE5E0F38-F17C-2548-975F-7AA43CF5EFCC}" destId="{6FAC208C-389A-4369-B34E-77B61417D34B}" srcOrd="7" destOrd="0" presId="urn:microsoft.com/office/officeart/2005/8/layout/list1"/>
    <dgm:cxn modelId="{DA63EF38-6731-4A65-B1E8-0067B2AB24F6}" type="presParOf" srcId="{AE5E0F38-F17C-2548-975F-7AA43CF5EFCC}" destId="{2A5EC302-0F3A-4B87-A355-99AFBF5FB4EE}" srcOrd="8" destOrd="0" presId="urn:microsoft.com/office/officeart/2005/8/layout/list1"/>
    <dgm:cxn modelId="{2F520EAF-1A05-4E85-8636-4B62713FD279}" type="presParOf" srcId="{2A5EC302-0F3A-4B87-A355-99AFBF5FB4EE}" destId="{B2179E7F-F527-4348-8230-12840D50A7F8}" srcOrd="0" destOrd="0" presId="urn:microsoft.com/office/officeart/2005/8/layout/list1"/>
    <dgm:cxn modelId="{2ABC0266-2396-4357-B48B-AB88E5262783}" type="presParOf" srcId="{2A5EC302-0F3A-4B87-A355-99AFBF5FB4EE}" destId="{948D850F-2DEB-42CE-9862-612D707A1EB3}" srcOrd="1" destOrd="0" presId="urn:microsoft.com/office/officeart/2005/8/layout/list1"/>
    <dgm:cxn modelId="{4A4A7515-E056-421C-9895-51F7FCF79666}" type="presParOf" srcId="{AE5E0F38-F17C-2548-975F-7AA43CF5EFCC}" destId="{13D02112-72B7-4570-8BF6-F4778C7DB10B}" srcOrd="9" destOrd="0" presId="urn:microsoft.com/office/officeart/2005/8/layout/list1"/>
    <dgm:cxn modelId="{221EA588-B918-48DF-88C5-A91C82E43099}" type="presParOf" srcId="{AE5E0F38-F17C-2548-975F-7AA43CF5EFCC}" destId="{CB2BF0A7-70AA-4522-9DA9-260BCF625136}" srcOrd="10" destOrd="0" presId="urn:microsoft.com/office/officeart/2005/8/layout/list1"/>
    <dgm:cxn modelId="{699463A0-2B5C-42FE-93CC-9599387750B1}" type="presParOf" srcId="{AE5E0F38-F17C-2548-975F-7AA43CF5EFCC}" destId="{7A61C912-9C17-4981-BFA4-AD12DAAC3FDE}" srcOrd="11" destOrd="0" presId="urn:microsoft.com/office/officeart/2005/8/layout/list1"/>
    <dgm:cxn modelId="{FC7CD462-A582-42F7-ABCC-C1825315CC94}" type="presParOf" srcId="{AE5E0F38-F17C-2548-975F-7AA43CF5EFCC}" destId="{0209D8D1-4353-483A-A062-60F766A78BF3}" srcOrd="12" destOrd="0" presId="urn:microsoft.com/office/officeart/2005/8/layout/list1"/>
    <dgm:cxn modelId="{D80D32F0-DA51-401E-A229-E39ADBA56249}" type="presParOf" srcId="{0209D8D1-4353-483A-A062-60F766A78BF3}" destId="{18158025-2378-4DED-A560-C52CCCBB850F}" srcOrd="0" destOrd="0" presId="urn:microsoft.com/office/officeart/2005/8/layout/list1"/>
    <dgm:cxn modelId="{BDB289E0-A9B4-4B6A-99B0-59EABC5DDF6F}" type="presParOf" srcId="{0209D8D1-4353-483A-A062-60F766A78BF3}" destId="{CDD52871-3918-4450-99F1-BAB76C3FA761}" srcOrd="1" destOrd="0" presId="urn:microsoft.com/office/officeart/2005/8/layout/list1"/>
    <dgm:cxn modelId="{E8770299-A270-409E-A4C0-69B81EC1C4EC}" type="presParOf" srcId="{AE5E0F38-F17C-2548-975F-7AA43CF5EFCC}" destId="{0E4E4939-09ED-48CB-9EE7-13D5C5269C47}" srcOrd="13" destOrd="0" presId="urn:microsoft.com/office/officeart/2005/8/layout/list1"/>
    <dgm:cxn modelId="{2DBBEAFF-670A-4412-A4EE-AC70CF42759D}" type="presParOf" srcId="{AE5E0F38-F17C-2548-975F-7AA43CF5EFCC}" destId="{A12AE67E-248F-4BB2-9DBF-D24CA0A006DF}" srcOrd="14" destOrd="0" presId="urn:microsoft.com/office/officeart/2005/8/layout/list1"/>
    <dgm:cxn modelId="{D0BBD079-1092-4082-B86C-B0DE4C1FED41}" type="presParOf" srcId="{AE5E0F38-F17C-2548-975F-7AA43CF5EFCC}" destId="{B4BD2E13-31FA-47FD-9F0D-34595DBC9C10}" srcOrd="15" destOrd="0" presId="urn:microsoft.com/office/officeart/2005/8/layout/list1"/>
    <dgm:cxn modelId="{BAB9E547-5D9C-4BF3-843D-10783D2C64E0}" type="presParOf" srcId="{AE5E0F38-F17C-2548-975F-7AA43CF5EFCC}" destId="{9E2F40CF-3E52-43E5-BB99-0642BF4E58AD}" srcOrd="16" destOrd="0" presId="urn:microsoft.com/office/officeart/2005/8/layout/list1"/>
    <dgm:cxn modelId="{FB07F91B-CC16-427F-9165-8890C4063101}" type="presParOf" srcId="{9E2F40CF-3E52-43E5-BB99-0642BF4E58AD}" destId="{CF7815EB-54A5-4909-B5BA-96EB08DF480C}" srcOrd="0" destOrd="0" presId="urn:microsoft.com/office/officeart/2005/8/layout/list1"/>
    <dgm:cxn modelId="{4CAAD9BC-3F59-415D-94C8-C31D138A9E30}" type="presParOf" srcId="{9E2F40CF-3E52-43E5-BB99-0642BF4E58AD}" destId="{F3E03C0D-B742-4870-B27B-871EB47CBFBF}" srcOrd="1" destOrd="0" presId="urn:microsoft.com/office/officeart/2005/8/layout/list1"/>
    <dgm:cxn modelId="{9525526B-292A-44C9-B4A7-E5F6F1CA9690}" type="presParOf" srcId="{AE5E0F38-F17C-2548-975F-7AA43CF5EFCC}" destId="{226348EC-2D5A-4946-A023-C21574B14C23}" srcOrd="17" destOrd="0" presId="urn:microsoft.com/office/officeart/2005/8/layout/list1"/>
    <dgm:cxn modelId="{5E61B042-AD39-480F-BA2A-65D6D5E0709C}" type="presParOf" srcId="{AE5E0F38-F17C-2548-975F-7AA43CF5EFCC}" destId="{DF0887FE-B21A-465B-96BF-782C38D6A2FA}"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1F82D4-D383-8E41-B614-8356EEA3D407}"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33374B61-E668-014A-A3DF-9BB78176F36C}">
      <dgm:prSet phldrT="[Text]" custT="1"/>
      <dgm:spPr/>
      <dgm:t>
        <a:bodyPr/>
        <a:lstStyle/>
        <a:p>
          <a:r>
            <a:rPr lang="en-US" sz="1800" b="1" dirty="0" smtClean="0">
              <a:solidFill>
                <a:schemeClr val="tx1"/>
              </a:solidFill>
              <a:latin typeface="Century Gothic"/>
              <a:cs typeface="Century Gothic"/>
            </a:rPr>
            <a:t>Part 1</a:t>
          </a:r>
          <a:endParaRPr lang="en-US" sz="1800" dirty="0">
            <a:solidFill>
              <a:schemeClr val="tx1"/>
            </a:solidFill>
          </a:endParaRPr>
        </a:p>
      </dgm:t>
    </dgm:pt>
    <dgm:pt modelId="{A37EEE69-86B6-C44A-BD44-6B4275759B84}" type="parTrans" cxnId="{4BF72FC1-1D03-F04C-A528-DC5FFBA9B927}">
      <dgm:prSet/>
      <dgm:spPr/>
      <dgm:t>
        <a:bodyPr/>
        <a:lstStyle/>
        <a:p>
          <a:endParaRPr lang="en-US"/>
        </a:p>
      </dgm:t>
    </dgm:pt>
    <dgm:pt modelId="{47A7CAE8-43C0-0248-8C3B-7600A9D18DE6}" type="sibTrans" cxnId="{4BF72FC1-1D03-F04C-A528-DC5FFBA9B927}">
      <dgm:prSet/>
      <dgm:spPr/>
      <dgm:t>
        <a:bodyPr/>
        <a:lstStyle/>
        <a:p>
          <a:endParaRPr lang="en-US"/>
        </a:p>
      </dgm:t>
    </dgm:pt>
    <dgm:pt modelId="{5711D63C-AFE8-814A-A55B-7D3ED56A974C}">
      <dgm:prSet custT="1"/>
      <dgm:spPr>
        <a:solidFill>
          <a:schemeClr val="bg1"/>
        </a:solidFill>
      </dgm:spPr>
      <dgm:t>
        <a:bodyPr/>
        <a:lstStyle/>
        <a:p>
          <a:r>
            <a:rPr lang="en-US" sz="1400" dirty="0" smtClean="0">
              <a:solidFill>
                <a:srgbClr val="333333"/>
              </a:solidFill>
              <a:latin typeface="Century Gothic"/>
              <a:cs typeface="Century Gothic"/>
            </a:rPr>
            <a:t>Role of Oligopolies in Economy</a:t>
          </a:r>
        </a:p>
      </dgm:t>
    </dgm:pt>
    <dgm:pt modelId="{07CA8667-C3F7-FA48-AD77-4095F74C8D61}" type="parTrans" cxnId="{A64513F0-36F5-A547-8432-BC4EA336D1E3}">
      <dgm:prSet/>
      <dgm:spPr/>
      <dgm:t>
        <a:bodyPr/>
        <a:lstStyle/>
        <a:p>
          <a:endParaRPr lang="en-US"/>
        </a:p>
      </dgm:t>
    </dgm:pt>
    <dgm:pt modelId="{5A901D2C-E562-8347-9A3F-AC9164794E6D}" type="sibTrans" cxnId="{A64513F0-36F5-A547-8432-BC4EA336D1E3}">
      <dgm:prSet/>
      <dgm:spPr/>
      <dgm:t>
        <a:bodyPr/>
        <a:lstStyle/>
        <a:p>
          <a:endParaRPr lang="en-US"/>
        </a:p>
      </dgm:t>
    </dgm:pt>
    <dgm:pt modelId="{D835BA77-D52F-8041-8EE6-561AF3CE696E}">
      <dgm:prSet custT="1"/>
      <dgm:spPr>
        <a:solidFill>
          <a:schemeClr val="bg1"/>
        </a:solidFill>
      </dgm:spPr>
      <dgm:t>
        <a:bodyPr/>
        <a:lstStyle/>
        <a:p>
          <a:r>
            <a:rPr lang="en-US" sz="1400" dirty="0" smtClean="0">
              <a:solidFill>
                <a:srgbClr val="333333"/>
              </a:solidFill>
              <a:latin typeface="Century Gothic"/>
              <a:cs typeface="Century Gothic"/>
            </a:rPr>
            <a:t>Game Theory and Strategic Behavior</a:t>
          </a:r>
        </a:p>
      </dgm:t>
    </dgm:pt>
    <dgm:pt modelId="{D7CE6370-EE2E-EF4B-9A64-1949E190ECDD}" type="parTrans" cxnId="{13766F54-6F57-714C-B0E5-298CF3B2A1A0}">
      <dgm:prSet/>
      <dgm:spPr/>
      <dgm:t>
        <a:bodyPr/>
        <a:lstStyle/>
        <a:p>
          <a:endParaRPr lang="en-US"/>
        </a:p>
      </dgm:t>
    </dgm:pt>
    <dgm:pt modelId="{340CA1D1-0954-EC4C-96F1-B3DC09277BB8}" type="sibTrans" cxnId="{13766F54-6F57-714C-B0E5-298CF3B2A1A0}">
      <dgm:prSet/>
      <dgm:spPr/>
      <dgm:t>
        <a:bodyPr/>
        <a:lstStyle/>
        <a:p>
          <a:endParaRPr lang="en-US"/>
        </a:p>
      </dgm:t>
    </dgm:pt>
    <dgm:pt modelId="{BA3C6DBF-76C3-7341-AD35-643D0F307281}">
      <dgm:prSet custT="1"/>
      <dgm:spPr/>
      <dgm:t>
        <a:bodyPr/>
        <a:lstStyle/>
        <a:p>
          <a:r>
            <a:rPr lang="en-US" sz="1800" b="1" dirty="0" smtClean="0">
              <a:solidFill>
                <a:schemeClr val="tx1"/>
              </a:solidFill>
              <a:latin typeface="Century Gothic"/>
              <a:cs typeface="Century Gothic"/>
            </a:rPr>
            <a:t>Part 2</a:t>
          </a:r>
        </a:p>
      </dgm:t>
    </dgm:pt>
    <dgm:pt modelId="{6EAC5E74-CE25-6541-9FA3-69F3C0B79201}" type="parTrans" cxnId="{0C1219DF-938F-AC4E-AD93-43BF83B8658B}">
      <dgm:prSet/>
      <dgm:spPr/>
      <dgm:t>
        <a:bodyPr/>
        <a:lstStyle/>
        <a:p>
          <a:endParaRPr lang="en-US"/>
        </a:p>
      </dgm:t>
    </dgm:pt>
    <dgm:pt modelId="{DEB37107-3254-554C-AA58-72300E12F144}" type="sibTrans" cxnId="{0C1219DF-938F-AC4E-AD93-43BF83B8658B}">
      <dgm:prSet/>
      <dgm:spPr/>
      <dgm:t>
        <a:bodyPr/>
        <a:lstStyle/>
        <a:p>
          <a:endParaRPr lang="en-US"/>
        </a:p>
      </dgm:t>
    </dgm:pt>
    <dgm:pt modelId="{CA5BBD32-7524-834F-96C8-AD912B55A04B}">
      <dgm:prSet custT="1"/>
      <dgm:spPr>
        <a:solidFill>
          <a:srgbClr val="B0CCB0">
            <a:alpha val="90000"/>
          </a:srgbClr>
        </a:solidFill>
      </dgm:spPr>
      <dgm:t>
        <a:bodyPr/>
        <a:lstStyle/>
        <a:p>
          <a:r>
            <a:rPr lang="en-US" sz="1400" dirty="0" smtClean="0">
              <a:solidFill>
                <a:srgbClr val="333333"/>
              </a:solidFill>
              <a:latin typeface="Century Gothic"/>
              <a:cs typeface="Century Gothic"/>
            </a:rPr>
            <a:t>Oligopoly Theory: </a:t>
          </a:r>
          <a:r>
            <a:rPr lang="en-US" sz="1400" dirty="0" err="1" smtClean="0">
              <a:solidFill>
                <a:srgbClr val="333333"/>
              </a:solidFill>
              <a:latin typeface="Century Gothic"/>
              <a:cs typeface="Century Gothic"/>
            </a:rPr>
            <a:t>Cournot</a:t>
          </a:r>
          <a:r>
            <a:rPr lang="en-US" sz="1400" dirty="0" smtClean="0">
              <a:solidFill>
                <a:srgbClr val="333333"/>
              </a:solidFill>
              <a:latin typeface="Century Gothic"/>
              <a:cs typeface="Century Gothic"/>
            </a:rPr>
            <a:t> and Bertrand</a:t>
          </a:r>
        </a:p>
      </dgm:t>
    </dgm:pt>
    <dgm:pt modelId="{AF9C491E-2E1B-EA48-B528-291089BF6E4C}" type="parTrans" cxnId="{D8919A39-B682-0F45-9A88-0580153EA0B5}">
      <dgm:prSet/>
      <dgm:spPr/>
      <dgm:t>
        <a:bodyPr/>
        <a:lstStyle/>
        <a:p>
          <a:endParaRPr lang="en-US"/>
        </a:p>
      </dgm:t>
    </dgm:pt>
    <dgm:pt modelId="{2ECED3E6-9B34-5040-8C9C-1479ADDF5CE7}" type="sibTrans" cxnId="{D8919A39-B682-0F45-9A88-0580153EA0B5}">
      <dgm:prSet/>
      <dgm:spPr/>
      <dgm:t>
        <a:bodyPr/>
        <a:lstStyle/>
        <a:p>
          <a:endParaRPr lang="en-US"/>
        </a:p>
      </dgm:t>
    </dgm:pt>
    <dgm:pt modelId="{BDA2C585-5BB5-024E-A87B-E603407A5931}">
      <dgm:prSet custT="1"/>
      <dgm:spPr>
        <a:solidFill>
          <a:srgbClr val="B0CCB0">
            <a:alpha val="90000"/>
          </a:srgbClr>
        </a:solidFill>
      </dgm:spPr>
      <dgm:t>
        <a:bodyPr/>
        <a:lstStyle/>
        <a:p>
          <a:r>
            <a:rPr lang="en-US" sz="1400" dirty="0" smtClean="0">
              <a:solidFill>
                <a:srgbClr val="333333"/>
              </a:solidFill>
              <a:latin typeface="Century Gothic"/>
              <a:cs typeface="Century Gothic"/>
            </a:rPr>
            <a:t>Dynamic Games and Competition</a:t>
          </a:r>
          <a:endParaRPr lang="en-US" sz="1400" dirty="0"/>
        </a:p>
      </dgm:t>
    </dgm:pt>
    <dgm:pt modelId="{CD284AE0-799C-654A-81F7-71CD6329448A}" type="parTrans" cxnId="{788D9126-4D39-9B40-9751-0CDC7C376544}">
      <dgm:prSet/>
      <dgm:spPr/>
      <dgm:t>
        <a:bodyPr/>
        <a:lstStyle/>
        <a:p>
          <a:endParaRPr lang="en-US"/>
        </a:p>
      </dgm:t>
    </dgm:pt>
    <dgm:pt modelId="{80AA9183-B769-5E47-BF89-C11E32F44A10}" type="sibTrans" cxnId="{788D9126-4D39-9B40-9751-0CDC7C376544}">
      <dgm:prSet/>
      <dgm:spPr/>
      <dgm:t>
        <a:bodyPr/>
        <a:lstStyle/>
        <a:p>
          <a:endParaRPr lang="en-US"/>
        </a:p>
      </dgm:t>
    </dgm:pt>
    <dgm:pt modelId="{60ADD78F-3454-D04A-883A-711D3406B5E1}" type="pres">
      <dgm:prSet presAssocID="{031F82D4-D383-8E41-B614-8356EEA3D407}" presName="diagram" presStyleCnt="0">
        <dgm:presLayoutVars>
          <dgm:chPref val="1"/>
          <dgm:dir/>
          <dgm:animOne val="branch"/>
          <dgm:animLvl val="lvl"/>
          <dgm:resizeHandles/>
        </dgm:presLayoutVars>
      </dgm:prSet>
      <dgm:spPr/>
      <dgm:t>
        <a:bodyPr/>
        <a:lstStyle/>
        <a:p>
          <a:endParaRPr lang="en-US"/>
        </a:p>
      </dgm:t>
    </dgm:pt>
    <dgm:pt modelId="{B15C25E0-E304-E046-8A5C-61034FA200F2}" type="pres">
      <dgm:prSet presAssocID="{33374B61-E668-014A-A3DF-9BB78176F36C}" presName="root" presStyleCnt="0"/>
      <dgm:spPr/>
    </dgm:pt>
    <dgm:pt modelId="{E405EE43-65F6-F64E-9E46-73AE1713E5BF}" type="pres">
      <dgm:prSet presAssocID="{33374B61-E668-014A-A3DF-9BB78176F36C}" presName="rootComposite" presStyleCnt="0"/>
      <dgm:spPr/>
    </dgm:pt>
    <dgm:pt modelId="{915DC507-0F6C-AA45-88C8-E5EF2DE3D987}" type="pres">
      <dgm:prSet presAssocID="{33374B61-E668-014A-A3DF-9BB78176F36C}" presName="rootText" presStyleLbl="node1" presStyleIdx="0" presStyleCnt="2" custScaleX="74407" custScaleY="79901"/>
      <dgm:spPr/>
      <dgm:t>
        <a:bodyPr/>
        <a:lstStyle/>
        <a:p>
          <a:endParaRPr lang="en-US"/>
        </a:p>
      </dgm:t>
    </dgm:pt>
    <dgm:pt modelId="{221E17C5-EA1E-764F-ADFE-2FB688BCB5D5}" type="pres">
      <dgm:prSet presAssocID="{33374B61-E668-014A-A3DF-9BB78176F36C}" presName="rootConnector" presStyleLbl="node1" presStyleIdx="0" presStyleCnt="2"/>
      <dgm:spPr/>
      <dgm:t>
        <a:bodyPr/>
        <a:lstStyle/>
        <a:p>
          <a:endParaRPr lang="en-US"/>
        </a:p>
      </dgm:t>
    </dgm:pt>
    <dgm:pt modelId="{EF13A95D-BA86-7A42-A569-2E657C186342}" type="pres">
      <dgm:prSet presAssocID="{33374B61-E668-014A-A3DF-9BB78176F36C}" presName="childShape" presStyleCnt="0"/>
      <dgm:spPr/>
    </dgm:pt>
    <dgm:pt modelId="{76ED8D30-E6DF-2749-8A78-7B1917E23B1A}" type="pres">
      <dgm:prSet presAssocID="{07CA8667-C3F7-FA48-AD77-4095F74C8D61}" presName="Name13" presStyleLbl="parChTrans1D2" presStyleIdx="0" presStyleCnt="4"/>
      <dgm:spPr/>
      <dgm:t>
        <a:bodyPr/>
        <a:lstStyle/>
        <a:p>
          <a:endParaRPr lang="en-US"/>
        </a:p>
      </dgm:t>
    </dgm:pt>
    <dgm:pt modelId="{9B521CCF-1EDF-A649-B8D4-052044156013}" type="pres">
      <dgm:prSet presAssocID="{5711D63C-AFE8-814A-A55B-7D3ED56A974C}" presName="childText" presStyleLbl="bgAcc1" presStyleIdx="0" presStyleCnt="4" custScaleX="76637" custScaleY="83572" custLinFactNeighborX="-93" custLinFactNeighborY="-1675">
        <dgm:presLayoutVars>
          <dgm:bulletEnabled val="1"/>
        </dgm:presLayoutVars>
      </dgm:prSet>
      <dgm:spPr/>
      <dgm:t>
        <a:bodyPr/>
        <a:lstStyle/>
        <a:p>
          <a:endParaRPr lang="en-US"/>
        </a:p>
      </dgm:t>
    </dgm:pt>
    <dgm:pt modelId="{3A2A5880-A6C2-264B-BDCF-DBD0AF929D89}" type="pres">
      <dgm:prSet presAssocID="{D7CE6370-EE2E-EF4B-9A64-1949E190ECDD}" presName="Name13" presStyleLbl="parChTrans1D2" presStyleIdx="1" presStyleCnt="4"/>
      <dgm:spPr/>
      <dgm:t>
        <a:bodyPr/>
        <a:lstStyle/>
        <a:p>
          <a:endParaRPr lang="en-US"/>
        </a:p>
      </dgm:t>
    </dgm:pt>
    <dgm:pt modelId="{07332C6F-C99A-3646-8C91-2C2832DEF557}" type="pres">
      <dgm:prSet presAssocID="{D835BA77-D52F-8041-8EE6-561AF3CE696E}" presName="childText" presStyleLbl="bgAcc1" presStyleIdx="1" presStyleCnt="4" custScaleX="76637" custScaleY="82023" custLinFactNeighborX="-93" custLinFactNeighborY="-9414">
        <dgm:presLayoutVars>
          <dgm:bulletEnabled val="1"/>
        </dgm:presLayoutVars>
      </dgm:prSet>
      <dgm:spPr/>
      <dgm:t>
        <a:bodyPr/>
        <a:lstStyle/>
        <a:p>
          <a:endParaRPr lang="en-US"/>
        </a:p>
      </dgm:t>
    </dgm:pt>
    <dgm:pt modelId="{E9248DD6-F6BD-284C-8E8F-E581D2432249}" type="pres">
      <dgm:prSet presAssocID="{BA3C6DBF-76C3-7341-AD35-643D0F307281}" presName="root" presStyleCnt="0"/>
      <dgm:spPr/>
    </dgm:pt>
    <dgm:pt modelId="{FD7BB768-A401-0945-B1DE-B51AD3F215DB}" type="pres">
      <dgm:prSet presAssocID="{BA3C6DBF-76C3-7341-AD35-643D0F307281}" presName="rootComposite" presStyleCnt="0"/>
      <dgm:spPr/>
    </dgm:pt>
    <dgm:pt modelId="{5DB592F2-5BA2-E54D-AD87-72ABDB967F93}" type="pres">
      <dgm:prSet presAssocID="{BA3C6DBF-76C3-7341-AD35-643D0F307281}" presName="rootText" presStyleLbl="node1" presStyleIdx="1" presStyleCnt="2" custScaleX="73937" custScaleY="78572"/>
      <dgm:spPr/>
      <dgm:t>
        <a:bodyPr/>
        <a:lstStyle/>
        <a:p>
          <a:endParaRPr lang="en-US"/>
        </a:p>
      </dgm:t>
    </dgm:pt>
    <dgm:pt modelId="{00055DB3-2C3F-E044-A1A3-A6A021BEA85E}" type="pres">
      <dgm:prSet presAssocID="{BA3C6DBF-76C3-7341-AD35-643D0F307281}" presName="rootConnector" presStyleLbl="node1" presStyleIdx="1" presStyleCnt="2"/>
      <dgm:spPr/>
      <dgm:t>
        <a:bodyPr/>
        <a:lstStyle/>
        <a:p>
          <a:endParaRPr lang="en-US"/>
        </a:p>
      </dgm:t>
    </dgm:pt>
    <dgm:pt modelId="{63E00A1F-D333-8740-9EAC-184D958823A2}" type="pres">
      <dgm:prSet presAssocID="{BA3C6DBF-76C3-7341-AD35-643D0F307281}" presName="childShape" presStyleCnt="0"/>
      <dgm:spPr/>
    </dgm:pt>
    <dgm:pt modelId="{B9550C60-A2BE-9D4C-BA47-715FBDE04285}" type="pres">
      <dgm:prSet presAssocID="{AF9C491E-2E1B-EA48-B528-291089BF6E4C}" presName="Name13" presStyleLbl="parChTrans1D2" presStyleIdx="2" presStyleCnt="4"/>
      <dgm:spPr/>
      <dgm:t>
        <a:bodyPr/>
        <a:lstStyle/>
        <a:p>
          <a:endParaRPr lang="en-US"/>
        </a:p>
      </dgm:t>
    </dgm:pt>
    <dgm:pt modelId="{4E164526-A5B5-A94E-8A36-16FFA39ECABE}" type="pres">
      <dgm:prSet presAssocID="{CA5BBD32-7524-834F-96C8-AD912B55A04B}" presName="childText" presStyleLbl="bgAcc1" presStyleIdx="2" presStyleCnt="4" custScaleX="74460" custScaleY="84054">
        <dgm:presLayoutVars>
          <dgm:bulletEnabled val="1"/>
        </dgm:presLayoutVars>
      </dgm:prSet>
      <dgm:spPr/>
      <dgm:t>
        <a:bodyPr/>
        <a:lstStyle/>
        <a:p>
          <a:endParaRPr lang="en-US"/>
        </a:p>
      </dgm:t>
    </dgm:pt>
    <dgm:pt modelId="{B4569151-AB96-3247-A8BE-ECA3F0E12D6E}" type="pres">
      <dgm:prSet presAssocID="{CD284AE0-799C-654A-81F7-71CD6329448A}" presName="Name13" presStyleLbl="parChTrans1D2" presStyleIdx="3" presStyleCnt="4"/>
      <dgm:spPr/>
      <dgm:t>
        <a:bodyPr/>
        <a:lstStyle/>
        <a:p>
          <a:endParaRPr lang="en-US"/>
        </a:p>
      </dgm:t>
    </dgm:pt>
    <dgm:pt modelId="{A884EC45-DFDE-2E42-9F42-C0DF7050579A}" type="pres">
      <dgm:prSet presAssocID="{BDA2C585-5BB5-024E-A87B-E603407A5931}" presName="childText" presStyleLbl="bgAcc1" presStyleIdx="3" presStyleCnt="4" custScaleX="73938" custScaleY="83282" custLinFactNeighborX="210" custLinFactNeighborY="-9709">
        <dgm:presLayoutVars>
          <dgm:bulletEnabled val="1"/>
        </dgm:presLayoutVars>
      </dgm:prSet>
      <dgm:spPr/>
      <dgm:t>
        <a:bodyPr/>
        <a:lstStyle/>
        <a:p>
          <a:endParaRPr lang="en-US"/>
        </a:p>
      </dgm:t>
    </dgm:pt>
  </dgm:ptLst>
  <dgm:cxnLst>
    <dgm:cxn modelId="{7DBBFECC-B0A7-854A-A840-08D9C51D89F5}" type="presOf" srcId="{BA3C6DBF-76C3-7341-AD35-643D0F307281}" destId="{5DB592F2-5BA2-E54D-AD87-72ABDB967F93}" srcOrd="0" destOrd="0" presId="urn:microsoft.com/office/officeart/2005/8/layout/hierarchy3"/>
    <dgm:cxn modelId="{474656D0-58E2-C240-96B5-CCB897DCDF86}" type="presOf" srcId="{07CA8667-C3F7-FA48-AD77-4095F74C8D61}" destId="{76ED8D30-E6DF-2749-8A78-7B1917E23B1A}" srcOrd="0" destOrd="0" presId="urn:microsoft.com/office/officeart/2005/8/layout/hierarchy3"/>
    <dgm:cxn modelId="{52988E26-BA20-0541-B689-BD1373481C1E}" type="presOf" srcId="{031F82D4-D383-8E41-B614-8356EEA3D407}" destId="{60ADD78F-3454-D04A-883A-711D3406B5E1}" srcOrd="0" destOrd="0" presId="urn:microsoft.com/office/officeart/2005/8/layout/hierarchy3"/>
    <dgm:cxn modelId="{7FAB1AB1-483C-6247-BAAB-04C6CD1DC49B}" type="presOf" srcId="{CA5BBD32-7524-834F-96C8-AD912B55A04B}" destId="{4E164526-A5B5-A94E-8A36-16FFA39ECABE}" srcOrd="0" destOrd="0" presId="urn:microsoft.com/office/officeart/2005/8/layout/hierarchy3"/>
    <dgm:cxn modelId="{13766F54-6F57-714C-B0E5-298CF3B2A1A0}" srcId="{33374B61-E668-014A-A3DF-9BB78176F36C}" destId="{D835BA77-D52F-8041-8EE6-561AF3CE696E}" srcOrd="1" destOrd="0" parTransId="{D7CE6370-EE2E-EF4B-9A64-1949E190ECDD}" sibTransId="{340CA1D1-0954-EC4C-96F1-B3DC09277BB8}"/>
    <dgm:cxn modelId="{A64513F0-36F5-A547-8432-BC4EA336D1E3}" srcId="{33374B61-E668-014A-A3DF-9BB78176F36C}" destId="{5711D63C-AFE8-814A-A55B-7D3ED56A974C}" srcOrd="0" destOrd="0" parTransId="{07CA8667-C3F7-FA48-AD77-4095F74C8D61}" sibTransId="{5A901D2C-E562-8347-9A3F-AC9164794E6D}"/>
    <dgm:cxn modelId="{F64C52FA-AFDF-514A-A414-13DA0DD21BF5}" type="presOf" srcId="{BDA2C585-5BB5-024E-A87B-E603407A5931}" destId="{A884EC45-DFDE-2E42-9F42-C0DF7050579A}" srcOrd="0" destOrd="0" presId="urn:microsoft.com/office/officeart/2005/8/layout/hierarchy3"/>
    <dgm:cxn modelId="{4BF72FC1-1D03-F04C-A528-DC5FFBA9B927}" srcId="{031F82D4-D383-8E41-B614-8356EEA3D407}" destId="{33374B61-E668-014A-A3DF-9BB78176F36C}" srcOrd="0" destOrd="0" parTransId="{A37EEE69-86B6-C44A-BD44-6B4275759B84}" sibTransId="{47A7CAE8-43C0-0248-8C3B-7600A9D18DE6}"/>
    <dgm:cxn modelId="{0C1219DF-938F-AC4E-AD93-43BF83B8658B}" srcId="{031F82D4-D383-8E41-B614-8356EEA3D407}" destId="{BA3C6DBF-76C3-7341-AD35-643D0F307281}" srcOrd="1" destOrd="0" parTransId="{6EAC5E74-CE25-6541-9FA3-69F3C0B79201}" sibTransId="{DEB37107-3254-554C-AA58-72300E12F144}"/>
    <dgm:cxn modelId="{D8919A39-B682-0F45-9A88-0580153EA0B5}" srcId="{BA3C6DBF-76C3-7341-AD35-643D0F307281}" destId="{CA5BBD32-7524-834F-96C8-AD912B55A04B}" srcOrd="0" destOrd="0" parTransId="{AF9C491E-2E1B-EA48-B528-291089BF6E4C}" sibTransId="{2ECED3E6-9B34-5040-8C9C-1479ADDF5CE7}"/>
    <dgm:cxn modelId="{3A68F78A-275A-624E-A7D1-4183FB9F4320}" type="presOf" srcId="{33374B61-E668-014A-A3DF-9BB78176F36C}" destId="{915DC507-0F6C-AA45-88C8-E5EF2DE3D987}" srcOrd="0" destOrd="0" presId="urn:microsoft.com/office/officeart/2005/8/layout/hierarchy3"/>
    <dgm:cxn modelId="{E3C07467-E3D4-A847-BAC1-404F13CE852B}" type="presOf" srcId="{D835BA77-D52F-8041-8EE6-561AF3CE696E}" destId="{07332C6F-C99A-3646-8C91-2C2832DEF557}" srcOrd="0" destOrd="0" presId="urn:microsoft.com/office/officeart/2005/8/layout/hierarchy3"/>
    <dgm:cxn modelId="{DA0D7718-4E8B-A54F-BC01-D61CC08457B4}" type="presOf" srcId="{D7CE6370-EE2E-EF4B-9A64-1949E190ECDD}" destId="{3A2A5880-A6C2-264B-BDCF-DBD0AF929D89}" srcOrd="0" destOrd="0" presId="urn:microsoft.com/office/officeart/2005/8/layout/hierarchy3"/>
    <dgm:cxn modelId="{8AD64319-3C5A-934E-BB00-0ED9F5457E36}" type="presOf" srcId="{BA3C6DBF-76C3-7341-AD35-643D0F307281}" destId="{00055DB3-2C3F-E044-A1A3-A6A021BEA85E}" srcOrd="1" destOrd="0" presId="urn:microsoft.com/office/officeart/2005/8/layout/hierarchy3"/>
    <dgm:cxn modelId="{5E446BD4-ED62-CE40-981F-25802F80FAB7}" type="presOf" srcId="{33374B61-E668-014A-A3DF-9BB78176F36C}" destId="{221E17C5-EA1E-764F-ADFE-2FB688BCB5D5}" srcOrd="1" destOrd="0" presId="urn:microsoft.com/office/officeart/2005/8/layout/hierarchy3"/>
    <dgm:cxn modelId="{98418A6A-B29C-D744-A07A-420BC5CB5600}" type="presOf" srcId="{5711D63C-AFE8-814A-A55B-7D3ED56A974C}" destId="{9B521CCF-1EDF-A649-B8D4-052044156013}" srcOrd="0" destOrd="0" presId="urn:microsoft.com/office/officeart/2005/8/layout/hierarchy3"/>
    <dgm:cxn modelId="{5200838C-B554-C14A-847D-1593088963A5}" type="presOf" srcId="{CD284AE0-799C-654A-81F7-71CD6329448A}" destId="{B4569151-AB96-3247-A8BE-ECA3F0E12D6E}" srcOrd="0" destOrd="0" presId="urn:microsoft.com/office/officeart/2005/8/layout/hierarchy3"/>
    <dgm:cxn modelId="{788D9126-4D39-9B40-9751-0CDC7C376544}" srcId="{BA3C6DBF-76C3-7341-AD35-643D0F307281}" destId="{BDA2C585-5BB5-024E-A87B-E603407A5931}" srcOrd="1" destOrd="0" parTransId="{CD284AE0-799C-654A-81F7-71CD6329448A}" sibTransId="{80AA9183-B769-5E47-BF89-C11E32F44A10}"/>
    <dgm:cxn modelId="{86036F4D-EB77-BD4C-8438-ACB733FC8A60}" type="presOf" srcId="{AF9C491E-2E1B-EA48-B528-291089BF6E4C}" destId="{B9550C60-A2BE-9D4C-BA47-715FBDE04285}" srcOrd="0" destOrd="0" presId="urn:microsoft.com/office/officeart/2005/8/layout/hierarchy3"/>
    <dgm:cxn modelId="{70F23033-C1E9-EB42-AEAC-CCA413DE450C}" type="presParOf" srcId="{60ADD78F-3454-D04A-883A-711D3406B5E1}" destId="{B15C25E0-E304-E046-8A5C-61034FA200F2}" srcOrd="0" destOrd="0" presId="urn:microsoft.com/office/officeart/2005/8/layout/hierarchy3"/>
    <dgm:cxn modelId="{435A45F2-2CC4-8E47-B3D3-F019E623E5D2}" type="presParOf" srcId="{B15C25E0-E304-E046-8A5C-61034FA200F2}" destId="{E405EE43-65F6-F64E-9E46-73AE1713E5BF}" srcOrd="0" destOrd="0" presId="urn:microsoft.com/office/officeart/2005/8/layout/hierarchy3"/>
    <dgm:cxn modelId="{AD9FE7CF-C8C7-654B-BB91-5C103670B34F}" type="presParOf" srcId="{E405EE43-65F6-F64E-9E46-73AE1713E5BF}" destId="{915DC507-0F6C-AA45-88C8-E5EF2DE3D987}" srcOrd="0" destOrd="0" presId="urn:microsoft.com/office/officeart/2005/8/layout/hierarchy3"/>
    <dgm:cxn modelId="{284F3915-457F-8744-B57E-E2D19C784E97}" type="presParOf" srcId="{E405EE43-65F6-F64E-9E46-73AE1713E5BF}" destId="{221E17C5-EA1E-764F-ADFE-2FB688BCB5D5}" srcOrd="1" destOrd="0" presId="urn:microsoft.com/office/officeart/2005/8/layout/hierarchy3"/>
    <dgm:cxn modelId="{F278B864-A55F-644D-ABD3-1CC7EDF2C465}" type="presParOf" srcId="{B15C25E0-E304-E046-8A5C-61034FA200F2}" destId="{EF13A95D-BA86-7A42-A569-2E657C186342}" srcOrd="1" destOrd="0" presId="urn:microsoft.com/office/officeart/2005/8/layout/hierarchy3"/>
    <dgm:cxn modelId="{48A4235E-4E99-7349-9FB4-CEE0927D098A}" type="presParOf" srcId="{EF13A95D-BA86-7A42-A569-2E657C186342}" destId="{76ED8D30-E6DF-2749-8A78-7B1917E23B1A}" srcOrd="0" destOrd="0" presId="urn:microsoft.com/office/officeart/2005/8/layout/hierarchy3"/>
    <dgm:cxn modelId="{43A0E865-6915-C64B-AE05-A6FD37B2DA9A}" type="presParOf" srcId="{EF13A95D-BA86-7A42-A569-2E657C186342}" destId="{9B521CCF-1EDF-A649-B8D4-052044156013}" srcOrd="1" destOrd="0" presId="urn:microsoft.com/office/officeart/2005/8/layout/hierarchy3"/>
    <dgm:cxn modelId="{33A4A7DD-6BD9-3249-AE4A-7CC832E742ED}" type="presParOf" srcId="{EF13A95D-BA86-7A42-A569-2E657C186342}" destId="{3A2A5880-A6C2-264B-BDCF-DBD0AF929D89}" srcOrd="2" destOrd="0" presId="urn:microsoft.com/office/officeart/2005/8/layout/hierarchy3"/>
    <dgm:cxn modelId="{E1EADB09-B0C5-EC4F-89B7-B57639F48CDF}" type="presParOf" srcId="{EF13A95D-BA86-7A42-A569-2E657C186342}" destId="{07332C6F-C99A-3646-8C91-2C2832DEF557}" srcOrd="3" destOrd="0" presId="urn:microsoft.com/office/officeart/2005/8/layout/hierarchy3"/>
    <dgm:cxn modelId="{2AB66C94-24F2-B044-AE36-DFC46FEF7B7D}" type="presParOf" srcId="{60ADD78F-3454-D04A-883A-711D3406B5E1}" destId="{E9248DD6-F6BD-284C-8E8F-E581D2432249}" srcOrd="1" destOrd="0" presId="urn:microsoft.com/office/officeart/2005/8/layout/hierarchy3"/>
    <dgm:cxn modelId="{DF21AEF4-1D37-BF4A-AB34-EE8FF506057F}" type="presParOf" srcId="{E9248DD6-F6BD-284C-8E8F-E581D2432249}" destId="{FD7BB768-A401-0945-B1DE-B51AD3F215DB}" srcOrd="0" destOrd="0" presId="urn:microsoft.com/office/officeart/2005/8/layout/hierarchy3"/>
    <dgm:cxn modelId="{F057E5E7-1C0C-234D-9260-64E3EE0165B9}" type="presParOf" srcId="{FD7BB768-A401-0945-B1DE-B51AD3F215DB}" destId="{5DB592F2-5BA2-E54D-AD87-72ABDB967F93}" srcOrd="0" destOrd="0" presId="urn:microsoft.com/office/officeart/2005/8/layout/hierarchy3"/>
    <dgm:cxn modelId="{6BC1B24E-9E98-8144-8E8C-D9E7B5178EBA}" type="presParOf" srcId="{FD7BB768-A401-0945-B1DE-B51AD3F215DB}" destId="{00055DB3-2C3F-E044-A1A3-A6A021BEA85E}" srcOrd="1" destOrd="0" presId="urn:microsoft.com/office/officeart/2005/8/layout/hierarchy3"/>
    <dgm:cxn modelId="{F5C06B8B-87F1-3A4F-B9CB-BB7816488461}" type="presParOf" srcId="{E9248DD6-F6BD-284C-8E8F-E581D2432249}" destId="{63E00A1F-D333-8740-9EAC-184D958823A2}" srcOrd="1" destOrd="0" presId="urn:microsoft.com/office/officeart/2005/8/layout/hierarchy3"/>
    <dgm:cxn modelId="{77F9A3FF-B109-B547-98F1-3476DDEDD254}" type="presParOf" srcId="{63E00A1F-D333-8740-9EAC-184D958823A2}" destId="{B9550C60-A2BE-9D4C-BA47-715FBDE04285}" srcOrd="0" destOrd="0" presId="urn:microsoft.com/office/officeart/2005/8/layout/hierarchy3"/>
    <dgm:cxn modelId="{FFD15821-3F6C-9645-B2EC-71241D6B65C4}" type="presParOf" srcId="{63E00A1F-D333-8740-9EAC-184D958823A2}" destId="{4E164526-A5B5-A94E-8A36-16FFA39ECABE}" srcOrd="1" destOrd="0" presId="urn:microsoft.com/office/officeart/2005/8/layout/hierarchy3"/>
    <dgm:cxn modelId="{D47332F5-D81B-4F42-9270-8336DA60C478}" type="presParOf" srcId="{63E00A1F-D333-8740-9EAC-184D958823A2}" destId="{B4569151-AB96-3247-A8BE-ECA3F0E12D6E}" srcOrd="2" destOrd="0" presId="urn:microsoft.com/office/officeart/2005/8/layout/hierarchy3"/>
    <dgm:cxn modelId="{6ACC7AD9-1468-BA4F-A8A1-430404EB817B}" type="presParOf" srcId="{63E00A1F-D333-8740-9EAC-184D958823A2}" destId="{A884EC45-DFDE-2E42-9F42-C0DF7050579A}" srcOrd="3"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The </a:t>
          </a:r>
          <a:r>
            <a:rPr lang="en-US" altLang="zh-CN" sz="1800" dirty="0" err="1" smtClean="0">
              <a:solidFill>
                <a:schemeClr val="tx1"/>
              </a:solidFill>
              <a:ea typeface="宋体" pitchFamily="2" charset="-122"/>
              <a:cs typeface="Times New Roman" pitchFamily="18" charset="0"/>
            </a:rPr>
            <a:t>Cournot</a:t>
          </a:r>
          <a:r>
            <a:rPr lang="en-US" altLang="zh-CN" sz="1800" dirty="0" smtClean="0">
              <a:solidFill>
                <a:schemeClr val="tx1"/>
              </a:solidFill>
              <a:ea typeface="宋体" pitchFamily="2" charset="-122"/>
              <a:cs typeface="Times New Roman" pitchFamily="18" charset="0"/>
            </a:rPr>
            <a:t> and Bertrand </a:t>
          </a:r>
          <a:r>
            <a:rPr lang="en-US" altLang="zh-CN" sz="1800" dirty="0" err="1" smtClean="0">
              <a:solidFill>
                <a:schemeClr val="tx1"/>
              </a:solidFill>
              <a:ea typeface="宋体" pitchFamily="2" charset="-122"/>
              <a:cs typeface="Times New Roman" pitchFamily="18" charset="0"/>
            </a:rPr>
            <a:t>equilibria</a:t>
          </a:r>
          <a:r>
            <a:rPr lang="en-US" altLang="zh-CN" sz="1800" dirty="0" smtClean="0">
              <a:solidFill>
                <a:schemeClr val="tx1"/>
              </a:solidFill>
              <a:ea typeface="宋体" pitchFamily="2" charset="-122"/>
              <a:cs typeface="Times New Roman" pitchFamily="18" charset="0"/>
            </a:rPr>
            <a:t> are </a:t>
          </a:r>
          <a:r>
            <a:rPr lang="en-US" altLang="zh-CN" sz="1800" u="sng" dirty="0" smtClean="0">
              <a:solidFill>
                <a:schemeClr val="tx1"/>
              </a:solidFill>
              <a:ea typeface="宋体" pitchFamily="2" charset="-122"/>
              <a:cs typeface="Times New Roman" pitchFamily="18" charset="0"/>
            </a:rPr>
            <a:t>Nash </a:t>
          </a:r>
          <a:r>
            <a:rPr lang="en-US" altLang="zh-CN" sz="1800" u="sng" dirty="0" err="1" smtClean="0">
              <a:solidFill>
                <a:schemeClr val="tx1"/>
              </a:solidFill>
              <a:ea typeface="宋体" pitchFamily="2" charset="-122"/>
              <a:cs typeface="Times New Roman" pitchFamily="18" charset="0"/>
            </a:rPr>
            <a:t>Equilibria</a:t>
          </a:r>
          <a:r>
            <a:rPr lang="en-US" altLang="zh-CN" sz="1800" dirty="0" smtClean="0">
              <a:solidFill>
                <a:schemeClr val="tx1"/>
              </a:solidFill>
              <a:ea typeface="宋体" pitchFamily="2" charset="-122"/>
              <a:cs typeface="Times New Roman" pitchFamily="18" charset="0"/>
            </a:rPr>
            <a:t> in non-cooperative games.</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DB39D00E-4BC4-4BD6-95AE-DC59F595A321}">
      <dgm:prSet custT="1"/>
      <dgm:spPr/>
      <dgm:t>
        <a:bodyPr/>
        <a:lstStyle/>
        <a:p>
          <a:r>
            <a:rPr lang="en-US" altLang="zh-CN" sz="1800" smtClean="0">
              <a:solidFill>
                <a:schemeClr val="tx1"/>
              </a:solidFill>
              <a:ea typeface="宋体" pitchFamily="2" charset="-122"/>
              <a:cs typeface="Times New Roman" pitchFamily="18" charset="0"/>
            </a:rPr>
            <a:t>Bertrand is an example of a prisoner’s dilemma game where the players independently choose the worst possible outcome.</a:t>
          </a:r>
          <a:endParaRPr lang="en-US" altLang="zh-CN" sz="1800" dirty="0" smtClean="0">
            <a:solidFill>
              <a:schemeClr val="tx1"/>
            </a:solidFill>
            <a:ea typeface="宋体" pitchFamily="2" charset="-122"/>
            <a:cs typeface="Times New Roman" pitchFamily="18" charset="0"/>
          </a:endParaRPr>
        </a:p>
      </dgm:t>
    </dgm:pt>
    <dgm:pt modelId="{1BD1C8A6-6DD0-43E6-A1E9-84AE800C1F4D}" type="parTrans" cxnId="{DDEA144C-5BD2-40BD-B375-38DDCCB27CD4}">
      <dgm:prSet/>
      <dgm:spPr/>
      <dgm:t>
        <a:bodyPr/>
        <a:lstStyle/>
        <a:p>
          <a:endParaRPr lang="es-AR" sz="1800">
            <a:solidFill>
              <a:schemeClr val="tx1"/>
            </a:solidFill>
          </a:endParaRPr>
        </a:p>
      </dgm:t>
    </dgm:pt>
    <dgm:pt modelId="{79408906-F6F5-46D4-A9B3-94E1F9974A2C}" type="sibTrans" cxnId="{DDEA144C-5BD2-40BD-B375-38DDCCB27CD4}">
      <dgm:prSet/>
      <dgm:spPr/>
      <dgm:t>
        <a:bodyPr/>
        <a:lstStyle/>
        <a:p>
          <a:endParaRPr lang="es-AR" sz="1800">
            <a:solidFill>
              <a:schemeClr val="tx1"/>
            </a:solidFill>
          </a:endParaRPr>
        </a:p>
      </dgm:t>
    </dgm:pt>
    <dgm:pt modelId="{DD878AF3-4705-44E9-A3B8-145AAEBFB118}">
      <dgm:prSet custT="1"/>
      <dgm:spPr/>
      <dgm:t>
        <a:bodyPr/>
        <a:lstStyle/>
        <a:p>
          <a:r>
            <a:rPr lang="en-US" altLang="zh-CN" sz="1800" dirty="0" err="1" smtClean="0">
              <a:solidFill>
                <a:schemeClr val="tx1"/>
              </a:solidFill>
              <a:ea typeface="宋体" pitchFamily="2" charset="-122"/>
              <a:cs typeface="Times New Roman" pitchFamily="18" charset="0"/>
            </a:rPr>
            <a:t>Cournot</a:t>
          </a:r>
          <a:r>
            <a:rPr lang="en-US" altLang="zh-CN" sz="1800" dirty="0" smtClean="0">
              <a:solidFill>
                <a:schemeClr val="tx1"/>
              </a:solidFill>
              <a:ea typeface="宋体" pitchFamily="2" charset="-122"/>
              <a:cs typeface="Times New Roman" pitchFamily="18" charset="0"/>
            </a:rPr>
            <a:t> is an example where the players in the end could have done better or could have done worse.</a:t>
          </a:r>
          <a:endParaRPr lang="en-GB" sz="1800" dirty="0" smtClean="0">
            <a:solidFill>
              <a:schemeClr val="tx1"/>
            </a:solidFill>
            <a:cs typeface="Times New Roman" pitchFamily="18" charset="0"/>
          </a:endParaRPr>
        </a:p>
      </dgm:t>
    </dgm:pt>
    <dgm:pt modelId="{58A7B53F-90B4-4A5C-9B77-321DA3957618}" type="parTrans" cxnId="{6FD23005-5C51-4E7C-BC3A-7AE94AE13429}">
      <dgm:prSet/>
      <dgm:spPr/>
      <dgm:t>
        <a:bodyPr/>
        <a:lstStyle/>
        <a:p>
          <a:endParaRPr lang="es-AR" sz="1800">
            <a:solidFill>
              <a:schemeClr val="tx1"/>
            </a:solidFill>
          </a:endParaRPr>
        </a:p>
      </dgm:t>
    </dgm:pt>
    <dgm:pt modelId="{804EDAB4-9270-4AD3-9DDE-AA0AFC38EC1C}" type="sibTrans" cxnId="{6FD23005-5C51-4E7C-BC3A-7AE94AE13429}">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0" presStyleCnt="3" custScaleX="142857" custScaleY="111670"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A804D7D9-FA40-419B-A6B7-1B6324857224}" type="pres">
      <dgm:prSet presAssocID="{DB39D00E-4BC4-4BD6-95AE-DC59F595A321}" presName="parentLin" presStyleCnt="0"/>
      <dgm:spPr/>
    </dgm:pt>
    <dgm:pt modelId="{3A5ED017-5D95-4FA7-BD52-3806051836D8}" type="pres">
      <dgm:prSet presAssocID="{DB39D00E-4BC4-4BD6-95AE-DC59F595A321}" presName="parentLeftMargin" presStyleLbl="node1" presStyleIdx="0" presStyleCnt="3"/>
      <dgm:spPr/>
      <dgm:t>
        <a:bodyPr/>
        <a:lstStyle/>
        <a:p>
          <a:endParaRPr lang="es-AR"/>
        </a:p>
      </dgm:t>
    </dgm:pt>
    <dgm:pt modelId="{7ECEE858-5BF0-4F4D-A636-C8E69FCB3D39}" type="pres">
      <dgm:prSet presAssocID="{DB39D00E-4BC4-4BD6-95AE-DC59F595A321}" presName="parentText" presStyleLbl="node1" presStyleIdx="1" presStyleCnt="3" custScaleX="139683" custScaleY="105509">
        <dgm:presLayoutVars>
          <dgm:chMax val="0"/>
          <dgm:bulletEnabled val="1"/>
        </dgm:presLayoutVars>
      </dgm:prSet>
      <dgm:spPr/>
      <dgm:t>
        <a:bodyPr/>
        <a:lstStyle/>
        <a:p>
          <a:endParaRPr lang="es-AR"/>
        </a:p>
      </dgm:t>
    </dgm:pt>
    <dgm:pt modelId="{389C8381-77C7-4AA1-9F40-A51D7B7253E4}" type="pres">
      <dgm:prSet presAssocID="{DB39D00E-4BC4-4BD6-95AE-DC59F595A321}" presName="negativeSpace" presStyleCnt="0"/>
      <dgm:spPr/>
    </dgm:pt>
    <dgm:pt modelId="{39C91192-FB9A-4BE6-A08F-6247B4751947}" type="pres">
      <dgm:prSet presAssocID="{DB39D00E-4BC4-4BD6-95AE-DC59F595A321}" presName="childText" presStyleLbl="conFgAcc1" presStyleIdx="1" presStyleCnt="3">
        <dgm:presLayoutVars>
          <dgm:bulletEnabled val="1"/>
        </dgm:presLayoutVars>
      </dgm:prSet>
      <dgm:spPr/>
    </dgm:pt>
    <dgm:pt modelId="{88A0488B-2557-4411-91F5-B7564D90495E}" type="pres">
      <dgm:prSet presAssocID="{79408906-F6F5-46D4-A9B3-94E1F9974A2C}" presName="spaceBetweenRectangles" presStyleCnt="0"/>
      <dgm:spPr/>
    </dgm:pt>
    <dgm:pt modelId="{136F9FE5-3C8C-4B1C-94AA-1E8D490E561C}" type="pres">
      <dgm:prSet presAssocID="{DD878AF3-4705-44E9-A3B8-145AAEBFB118}" presName="parentLin" presStyleCnt="0"/>
      <dgm:spPr/>
    </dgm:pt>
    <dgm:pt modelId="{FE9986AA-A120-4F69-8B43-DD9734B5F2BB}" type="pres">
      <dgm:prSet presAssocID="{DD878AF3-4705-44E9-A3B8-145AAEBFB118}" presName="parentLeftMargin" presStyleLbl="node1" presStyleIdx="1" presStyleCnt="3"/>
      <dgm:spPr/>
      <dgm:t>
        <a:bodyPr/>
        <a:lstStyle/>
        <a:p>
          <a:endParaRPr lang="es-AR"/>
        </a:p>
      </dgm:t>
    </dgm:pt>
    <dgm:pt modelId="{0E087B43-A9F8-459E-8D78-36E472F304F4}" type="pres">
      <dgm:prSet presAssocID="{DD878AF3-4705-44E9-A3B8-145AAEBFB118}" presName="parentText" presStyleLbl="node1" presStyleIdx="2" presStyleCnt="3" custScaleX="137037" custScaleY="110852">
        <dgm:presLayoutVars>
          <dgm:chMax val="0"/>
          <dgm:bulletEnabled val="1"/>
        </dgm:presLayoutVars>
      </dgm:prSet>
      <dgm:spPr/>
      <dgm:t>
        <a:bodyPr/>
        <a:lstStyle/>
        <a:p>
          <a:endParaRPr lang="es-AR"/>
        </a:p>
      </dgm:t>
    </dgm:pt>
    <dgm:pt modelId="{7A1ED471-4049-48AE-AB21-DB914DDB073F}" type="pres">
      <dgm:prSet presAssocID="{DD878AF3-4705-44E9-A3B8-145AAEBFB118}" presName="negativeSpace" presStyleCnt="0"/>
      <dgm:spPr/>
    </dgm:pt>
    <dgm:pt modelId="{14EB09F7-3C46-4814-BB80-D9FDF04DEF76}" type="pres">
      <dgm:prSet presAssocID="{DD878AF3-4705-44E9-A3B8-145AAEBFB118}" presName="childText" presStyleLbl="conFgAcc1" presStyleIdx="2" presStyleCnt="3">
        <dgm:presLayoutVars>
          <dgm:bulletEnabled val="1"/>
        </dgm:presLayoutVars>
      </dgm:prSet>
      <dgm:spPr/>
    </dgm:pt>
  </dgm:ptLst>
  <dgm:cxnLst>
    <dgm:cxn modelId="{2EA49AC2-056B-4D8F-8A55-9452B8E8788B}" type="presOf" srcId="{DD878AF3-4705-44E9-A3B8-145AAEBFB118}" destId="{FE9986AA-A120-4F69-8B43-DD9734B5F2BB}" srcOrd="0" destOrd="0" presId="urn:microsoft.com/office/officeart/2005/8/layout/list1"/>
    <dgm:cxn modelId="{577FEC6A-A9C6-43F0-893A-339839B9830D}" type="presOf" srcId="{53C38150-BFFA-964C-AB0F-91416B2E3117}" destId="{7BFBB581-108E-624E-9A82-54FDCD3A7DF1}" srcOrd="0" destOrd="0" presId="urn:microsoft.com/office/officeart/2005/8/layout/list1"/>
    <dgm:cxn modelId="{5DE56A07-DA52-4D2A-B9C1-D34DCFE5C7AE}" type="presOf" srcId="{53C38150-BFFA-964C-AB0F-91416B2E3117}" destId="{9514EDE9-45DB-A04D-93D4-CB8C956199C1}" srcOrd="1" destOrd="0" presId="urn:microsoft.com/office/officeart/2005/8/layout/list1"/>
    <dgm:cxn modelId="{CB58F814-6B97-4E98-AB28-D83031E8614C}" type="presOf" srcId="{DD878AF3-4705-44E9-A3B8-145AAEBFB118}" destId="{0E087B43-A9F8-459E-8D78-36E472F304F4}" srcOrd="1" destOrd="0" presId="urn:microsoft.com/office/officeart/2005/8/layout/list1"/>
    <dgm:cxn modelId="{8CCFC899-6F21-4DA6-A2AC-1D393E8AC296}" type="presOf" srcId="{DB39D00E-4BC4-4BD6-95AE-DC59F595A321}" destId="{3A5ED017-5D95-4FA7-BD52-3806051836D8}" srcOrd="0" destOrd="0" presId="urn:microsoft.com/office/officeart/2005/8/layout/list1"/>
    <dgm:cxn modelId="{DDEA144C-5BD2-40BD-B375-38DDCCB27CD4}" srcId="{BE246436-190B-C043-B624-2367FFD151E1}" destId="{DB39D00E-4BC4-4BD6-95AE-DC59F595A321}" srcOrd="1" destOrd="0" parTransId="{1BD1C8A6-6DD0-43E6-A1E9-84AE800C1F4D}" sibTransId="{79408906-F6F5-46D4-A9B3-94E1F9974A2C}"/>
    <dgm:cxn modelId="{2A2E9FED-C047-45F6-BFDB-BEB192313565}" type="presOf" srcId="{BE246436-190B-C043-B624-2367FFD151E1}" destId="{AE5E0F38-F17C-2548-975F-7AA43CF5EFCC}"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6FD23005-5C51-4E7C-BC3A-7AE94AE13429}" srcId="{BE246436-190B-C043-B624-2367FFD151E1}" destId="{DD878AF3-4705-44E9-A3B8-145AAEBFB118}" srcOrd="2" destOrd="0" parTransId="{58A7B53F-90B4-4A5C-9B77-321DA3957618}" sibTransId="{804EDAB4-9270-4AD3-9DDE-AA0AFC38EC1C}"/>
    <dgm:cxn modelId="{28973624-9170-49FB-B632-66A61ED97E47}" type="presOf" srcId="{DB39D00E-4BC4-4BD6-95AE-DC59F595A321}" destId="{7ECEE858-5BF0-4F4D-A636-C8E69FCB3D39}" srcOrd="1" destOrd="0" presId="urn:microsoft.com/office/officeart/2005/8/layout/list1"/>
    <dgm:cxn modelId="{4ADE572E-3DF9-400E-AB0A-75294D81434A}" type="presParOf" srcId="{AE5E0F38-F17C-2548-975F-7AA43CF5EFCC}" destId="{8C139F1F-C693-FA4C-9C3F-82C925758D73}" srcOrd="0" destOrd="0" presId="urn:microsoft.com/office/officeart/2005/8/layout/list1"/>
    <dgm:cxn modelId="{CD9FD894-B527-4ABC-959E-CB6A411E4550}" type="presParOf" srcId="{8C139F1F-C693-FA4C-9C3F-82C925758D73}" destId="{7BFBB581-108E-624E-9A82-54FDCD3A7DF1}" srcOrd="0" destOrd="0" presId="urn:microsoft.com/office/officeart/2005/8/layout/list1"/>
    <dgm:cxn modelId="{A10C9E04-14DD-47A3-A7D3-4868FB0D1B48}" type="presParOf" srcId="{8C139F1F-C693-FA4C-9C3F-82C925758D73}" destId="{9514EDE9-45DB-A04D-93D4-CB8C956199C1}" srcOrd="1" destOrd="0" presId="urn:microsoft.com/office/officeart/2005/8/layout/list1"/>
    <dgm:cxn modelId="{5046B53D-CB07-4576-8274-C5EB1D39440C}" type="presParOf" srcId="{AE5E0F38-F17C-2548-975F-7AA43CF5EFCC}" destId="{4EF86513-B7E8-C84C-9614-4891A667CC98}" srcOrd="1" destOrd="0" presId="urn:microsoft.com/office/officeart/2005/8/layout/list1"/>
    <dgm:cxn modelId="{42E7C36A-1B28-4E80-84FD-A594489E42D4}" type="presParOf" srcId="{AE5E0F38-F17C-2548-975F-7AA43CF5EFCC}" destId="{D15AFA3C-46C9-3E49-B115-304369B5D8C1}" srcOrd="2" destOrd="0" presId="urn:microsoft.com/office/officeart/2005/8/layout/list1"/>
    <dgm:cxn modelId="{5F3B0305-4EC1-4569-8B7D-3FB9ECF2A074}" type="presParOf" srcId="{AE5E0F38-F17C-2548-975F-7AA43CF5EFCC}" destId="{99718E86-112B-8045-A7C9-6BFF9E7A051F}" srcOrd="3" destOrd="0" presId="urn:microsoft.com/office/officeart/2005/8/layout/list1"/>
    <dgm:cxn modelId="{0AB172A9-1740-45C8-8048-94ADCB2F550E}" type="presParOf" srcId="{AE5E0F38-F17C-2548-975F-7AA43CF5EFCC}" destId="{A804D7D9-FA40-419B-A6B7-1B6324857224}" srcOrd="4" destOrd="0" presId="urn:microsoft.com/office/officeart/2005/8/layout/list1"/>
    <dgm:cxn modelId="{ED35520C-542A-45AF-BACA-EF179BE7018E}" type="presParOf" srcId="{A804D7D9-FA40-419B-A6B7-1B6324857224}" destId="{3A5ED017-5D95-4FA7-BD52-3806051836D8}" srcOrd="0" destOrd="0" presId="urn:microsoft.com/office/officeart/2005/8/layout/list1"/>
    <dgm:cxn modelId="{17698D7C-37A8-4536-9086-97F7A3400E69}" type="presParOf" srcId="{A804D7D9-FA40-419B-A6B7-1B6324857224}" destId="{7ECEE858-5BF0-4F4D-A636-C8E69FCB3D39}" srcOrd="1" destOrd="0" presId="urn:microsoft.com/office/officeart/2005/8/layout/list1"/>
    <dgm:cxn modelId="{D2200EFB-0F98-4B84-BFF2-FEF4EFC53C92}" type="presParOf" srcId="{AE5E0F38-F17C-2548-975F-7AA43CF5EFCC}" destId="{389C8381-77C7-4AA1-9F40-A51D7B7253E4}" srcOrd="5" destOrd="0" presId="urn:microsoft.com/office/officeart/2005/8/layout/list1"/>
    <dgm:cxn modelId="{0AD5380F-EA48-4158-B66B-01A841B4E29D}" type="presParOf" srcId="{AE5E0F38-F17C-2548-975F-7AA43CF5EFCC}" destId="{39C91192-FB9A-4BE6-A08F-6247B4751947}" srcOrd="6" destOrd="0" presId="urn:microsoft.com/office/officeart/2005/8/layout/list1"/>
    <dgm:cxn modelId="{035BB429-5A00-4AAB-9714-2D9AA3283B1A}" type="presParOf" srcId="{AE5E0F38-F17C-2548-975F-7AA43CF5EFCC}" destId="{88A0488B-2557-4411-91F5-B7564D90495E}" srcOrd="7" destOrd="0" presId="urn:microsoft.com/office/officeart/2005/8/layout/list1"/>
    <dgm:cxn modelId="{BF1551AD-7CA2-4CA8-B612-6CB6B4A49AF7}" type="presParOf" srcId="{AE5E0F38-F17C-2548-975F-7AA43CF5EFCC}" destId="{136F9FE5-3C8C-4B1C-94AA-1E8D490E561C}" srcOrd="8" destOrd="0" presId="urn:microsoft.com/office/officeart/2005/8/layout/list1"/>
    <dgm:cxn modelId="{EE2487BB-44BB-4317-AAAB-887257E905E6}" type="presParOf" srcId="{136F9FE5-3C8C-4B1C-94AA-1E8D490E561C}" destId="{FE9986AA-A120-4F69-8B43-DD9734B5F2BB}" srcOrd="0" destOrd="0" presId="urn:microsoft.com/office/officeart/2005/8/layout/list1"/>
    <dgm:cxn modelId="{008DABA5-A85A-4187-8FF5-A8961BA660BA}" type="presParOf" srcId="{136F9FE5-3C8C-4B1C-94AA-1E8D490E561C}" destId="{0E087B43-A9F8-459E-8D78-36E472F304F4}" srcOrd="1" destOrd="0" presId="urn:microsoft.com/office/officeart/2005/8/layout/list1"/>
    <dgm:cxn modelId="{F53188E7-E1E0-4200-8FA3-06411AF5573F}" type="presParOf" srcId="{AE5E0F38-F17C-2548-975F-7AA43CF5EFCC}" destId="{7A1ED471-4049-48AE-AB21-DB914DDB073F}" srcOrd="9" destOrd="0" presId="urn:microsoft.com/office/officeart/2005/8/layout/list1"/>
    <dgm:cxn modelId="{DCA08625-AD1B-4044-994F-06A0595F86D4}" type="presParOf" srcId="{AE5E0F38-F17C-2548-975F-7AA43CF5EFCC}" destId="{14EB09F7-3C46-4814-BB80-D9FDF04DEF7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GB" sz="1800" smtClean="0">
              <a:solidFill>
                <a:schemeClr val="tx1"/>
              </a:solidFill>
              <a:cs typeface="Times New Roman" pitchFamily="18" charset="0"/>
            </a:rPr>
            <a:t>The vastly different results obtained from Cournot and Bertrand point to a fundamental problem with oligopoly theory:</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70EB6C26-F3F1-4453-9D51-E404A9DB93D2}">
      <dgm:prSet custT="1"/>
      <dgm:spPr/>
      <dgm:t>
        <a:bodyPr/>
        <a:lstStyle/>
        <a:p>
          <a:r>
            <a:rPr lang="en-GB" sz="1800" i="1" dirty="0" smtClean="0">
              <a:solidFill>
                <a:schemeClr val="tx1"/>
              </a:solidFill>
              <a:cs typeface="Times New Roman" pitchFamily="18" charset="0"/>
            </a:rPr>
            <a:t>A priori</a:t>
          </a:r>
          <a:r>
            <a:rPr lang="en-GB" sz="1800" dirty="0" smtClean="0">
              <a:solidFill>
                <a:schemeClr val="tx1"/>
              </a:solidFill>
              <a:cs typeface="Times New Roman" pitchFamily="18" charset="0"/>
            </a:rPr>
            <a:t> almost any outcome between monopoly and competition for the two firms combined seems plausible.</a:t>
          </a:r>
        </a:p>
      </dgm:t>
    </dgm:pt>
    <dgm:pt modelId="{F3E085A7-0330-4A1B-8320-93411E4208C4}" type="parTrans" cxnId="{18CD7BC9-3375-41DF-A3CD-4D04FE32DDF4}">
      <dgm:prSet/>
      <dgm:spPr/>
      <dgm:t>
        <a:bodyPr/>
        <a:lstStyle/>
        <a:p>
          <a:endParaRPr lang="es-AR" sz="1800">
            <a:solidFill>
              <a:schemeClr val="tx1"/>
            </a:solidFill>
          </a:endParaRPr>
        </a:p>
      </dgm:t>
    </dgm:pt>
    <dgm:pt modelId="{85DB8BCD-4C8D-4442-BA66-77BD3091F5AF}" type="sibTrans" cxnId="{18CD7BC9-3375-41DF-A3CD-4D04FE32DDF4}">
      <dgm:prSet/>
      <dgm:spPr/>
      <dgm:t>
        <a:bodyPr/>
        <a:lstStyle/>
        <a:p>
          <a:endParaRPr lang="es-AR" sz="1800">
            <a:solidFill>
              <a:schemeClr val="tx1"/>
            </a:solidFill>
          </a:endParaRPr>
        </a:p>
      </dgm:t>
    </dgm:pt>
    <dgm:pt modelId="{F67B1053-AF03-41AB-9832-D94775738D9C}">
      <dgm:prSet custT="1"/>
      <dgm:spPr/>
      <dgm:t>
        <a:bodyPr/>
        <a:lstStyle/>
        <a:p>
          <a:r>
            <a:rPr lang="en-GB" sz="1800" dirty="0" smtClean="0">
              <a:solidFill>
                <a:schemeClr val="tx1"/>
              </a:solidFill>
              <a:cs typeface="Times New Roman" pitchFamily="18" charset="0"/>
            </a:rPr>
            <a:t>And it is possible to find assumptions that produce almost any equilibrium.</a:t>
          </a:r>
        </a:p>
      </dgm:t>
    </dgm:pt>
    <dgm:pt modelId="{2E0989E3-0BEB-4674-9087-2596387A4D53}" type="parTrans" cxnId="{0A76A28B-C63D-4CDF-8DD8-FB491876CF30}">
      <dgm:prSet/>
      <dgm:spPr/>
      <dgm:t>
        <a:bodyPr/>
        <a:lstStyle/>
        <a:p>
          <a:endParaRPr lang="es-AR" sz="1800">
            <a:solidFill>
              <a:schemeClr val="tx1"/>
            </a:solidFill>
          </a:endParaRPr>
        </a:p>
      </dgm:t>
    </dgm:pt>
    <dgm:pt modelId="{C88DD0F1-9D14-4802-927F-AFDB0928A1A5}" type="sibTrans" cxnId="{0A76A28B-C63D-4CDF-8DD8-FB491876CF30}">
      <dgm:prSet/>
      <dgm:spPr/>
      <dgm:t>
        <a:bodyPr/>
        <a:lstStyle/>
        <a:p>
          <a:endParaRPr lang="es-AR" sz="1800">
            <a:solidFill>
              <a:schemeClr val="tx1"/>
            </a:solidFill>
          </a:endParaRPr>
        </a:p>
      </dgm:t>
    </dgm:pt>
    <dgm:pt modelId="{6E85F325-AF78-4F8B-A56B-9D0DF5B6AE8E}">
      <dgm:prSet custT="1"/>
      <dgm:spPr/>
      <dgm:t>
        <a:bodyPr/>
        <a:lstStyle/>
        <a:p>
          <a:r>
            <a:rPr lang="en-US" sz="1800" dirty="0" smtClean="0">
              <a:solidFill>
                <a:schemeClr val="tx1"/>
              </a:solidFill>
            </a:rPr>
            <a:t>Economists have lost some of their initial enthusiasm for game theory (it dominated industrial organization in the1980s and 1990s) because it does not yield robust results.  </a:t>
          </a:r>
          <a:endParaRPr lang="en-GB" sz="1800" dirty="0" smtClean="0">
            <a:solidFill>
              <a:schemeClr val="tx1"/>
            </a:solidFill>
            <a:cs typeface="Times New Roman" pitchFamily="18" charset="0"/>
          </a:endParaRPr>
        </a:p>
      </dgm:t>
    </dgm:pt>
    <dgm:pt modelId="{B1A45F43-EAF9-4A76-8D8F-EE711ED29572}" type="parTrans" cxnId="{06B5EF05-9724-47CA-BB9C-3FF346153A03}">
      <dgm:prSet/>
      <dgm:spPr/>
      <dgm:t>
        <a:bodyPr/>
        <a:lstStyle/>
        <a:p>
          <a:endParaRPr lang="es-AR" sz="1800">
            <a:solidFill>
              <a:schemeClr val="tx1"/>
            </a:solidFill>
          </a:endParaRPr>
        </a:p>
      </dgm:t>
    </dgm:pt>
    <dgm:pt modelId="{6F50B106-C3BC-4FC4-8C86-CEA2CE1029FA}" type="sibTrans" cxnId="{06B5EF05-9724-47CA-BB9C-3FF346153A03}">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4"/>
      <dgm:spPr/>
      <dgm:t>
        <a:bodyPr/>
        <a:lstStyle/>
        <a:p>
          <a:endParaRPr lang="en-US"/>
        </a:p>
      </dgm:t>
    </dgm:pt>
    <dgm:pt modelId="{9514EDE9-45DB-A04D-93D4-CB8C956199C1}" type="pres">
      <dgm:prSet presAssocID="{53C38150-BFFA-964C-AB0F-91416B2E3117}" presName="parentText" presStyleLbl="node1" presStyleIdx="0" presStyleCnt="4" custScaleX="142857" custScaleY="130965" custLinFactNeighborX="-2754" custLinFactNeighborY="-7991">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4">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2C534558-3C6D-4BE4-B31C-6BE5DD8C3216}" type="pres">
      <dgm:prSet presAssocID="{70EB6C26-F3F1-4453-9D51-E404A9DB93D2}" presName="parentLin" presStyleCnt="0"/>
      <dgm:spPr/>
    </dgm:pt>
    <dgm:pt modelId="{9FFAB436-F2C1-4F6B-A32F-48920A0BE446}" type="pres">
      <dgm:prSet presAssocID="{70EB6C26-F3F1-4453-9D51-E404A9DB93D2}" presName="parentLeftMargin" presStyleLbl="node1" presStyleIdx="0" presStyleCnt="4"/>
      <dgm:spPr/>
      <dgm:t>
        <a:bodyPr/>
        <a:lstStyle/>
        <a:p>
          <a:endParaRPr lang="es-AR"/>
        </a:p>
      </dgm:t>
    </dgm:pt>
    <dgm:pt modelId="{93249BB9-5404-4E16-8126-1BEF6E455AEA}" type="pres">
      <dgm:prSet presAssocID="{70EB6C26-F3F1-4453-9D51-E404A9DB93D2}" presName="parentText" presStyleLbl="node1" presStyleIdx="1" presStyleCnt="4" custScaleX="137037">
        <dgm:presLayoutVars>
          <dgm:chMax val="0"/>
          <dgm:bulletEnabled val="1"/>
        </dgm:presLayoutVars>
      </dgm:prSet>
      <dgm:spPr/>
      <dgm:t>
        <a:bodyPr/>
        <a:lstStyle/>
        <a:p>
          <a:endParaRPr lang="es-AR"/>
        </a:p>
      </dgm:t>
    </dgm:pt>
    <dgm:pt modelId="{F53C495D-51C5-4F05-84D2-8AFF828A71EE}" type="pres">
      <dgm:prSet presAssocID="{70EB6C26-F3F1-4453-9D51-E404A9DB93D2}" presName="negativeSpace" presStyleCnt="0"/>
      <dgm:spPr/>
    </dgm:pt>
    <dgm:pt modelId="{F09727A3-FFC9-47A8-A811-267259F77827}" type="pres">
      <dgm:prSet presAssocID="{70EB6C26-F3F1-4453-9D51-E404A9DB93D2}" presName="childText" presStyleLbl="conFgAcc1" presStyleIdx="1" presStyleCnt="4">
        <dgm:presLayoutVars>
          <dgm:bulletEnabled val="1"/>
        </dgm:presLayoutVars>
      </dgm:prSet>
      <dgm:spPr/>
    </dgm:pt>
    <dgm:pt modelId="{FD9B7D12-A8FC-436F-8108-2A1195D2AC44}" type="pres">
      <dgm:prSet presAssocID="{85DB8BCD-4C8D-4442-BA66-77BD3091F5AF}" presName="spaceBetweenRectangles" presStyleCnt="0"/>
      <dgm:spPr/>
    </dgm:pt>
    <dgm:pt modelId="{7EAF7361-AF37-4166-940E-B5820BD4A798}" type="pres">
      <dgm:prSet presAssocID="{F67B1053-AF03-41AB-9832-D94775738D9C}" presName="parentLin" presStyleCnt="0"/>
      <dgm:spPr/>
    </dgm:pt>
    <dgm:pt modelId="{D3FD5F45-47E7-4C6F-8998-CEB3B6ED90CD}" type="pres">
      <dgm:prSet presAssocID="{F67B1053-AF03-41AB-9832-D94775738D9C}" presName="parentLeftMargin" presStyleLbl="node1" presStyleIdx="1" presStyleCnt="4"/>
      <dgm:spPr/>
      <dgm:t>
        <a:bodyPr/>
        <a:lstStyle/>
        <a:p>
          <a:endParaRPr lang="es-AR"/>
        </a:p>
      </dgm:t>
    </dgm:pt>
    <dgm:pt modelId="{427D6A15-E740-4BBA-BD9B-4734E9D16923}" type="pres">
      <dgm:prSet presAssocID="{F67B1053-AF03-41AB-9832-D94775738D9C}" presName="parentText" presStyleLbl="node1" presStyleIdx="2" presStyleCnt="4" custScaleX="142328">
        <dgm:presLayoutVars>
          <dgm:chMax val="0"/>
          <dgm:bulletEnabled val="1"/>
        </dgm:presLayoutVars>
      </dgm:prSet>
      <dgm:spPr/>
      <dgm:t>
        <a:bodyPr/>
        <a:lstStyle/>
        <a:p>
          <a:endParaRPr lang="es-AR"/>
        </a:p>
      </dgm:t>
    </dgm:pt>
    <dgm:pt modelId="{0CC6C2B2-8F71-47C5-8916-16373A51B58D}" type="pres">
      <dgm:prSet presAssocID="{F67B1053-AF03-41AB-9832-D94775738D9C}" presName="negativeSpace" presStyleCnt="0"/>
      <dgm:spPr/>
    </dgm:pt>
    <dgm:pt modelId="{8970C9AC-8A8C-49BC-8D1D-4BFDD98CD568}" type="pres">
      <dgm:prSet presAssocID="{F67B1053-AF03-41AB-9832-D94775738D9C}" presName="childText" presStyleLbl="conFgAcc1" presStyleIdx="2" presStyleCnt="4">
        <dgm:presLayoutVars>
          <dgm:bulletEnabled val="1"/>
        </dgm:presLayoutVars>
      </dgm:prSet>
      <dgm:spPr/>
    </dgm:pt>
    <dgm:pt modelId="{682C6D91-6531-4903-B669-AF962F2E7B48}" type="pres">
      <dgm:prSet presAssocID="{C88DD0F1-9D14-4802-927F-AFDB0928A1A5}" presName="spaceBetweenRectangles" presStyleCnt="0"/>
      <dgm:spPr/>
    </dgm:pt>
    <dgm:pt modelId="{38211685-DFD0-4B29-81AA-8A30E1E54663}" type="pres">
      <dgm:prSet presAssocID="{6E85F325-AF78-4F8B-A56B-9D0DF5B6AE8E}" presName="parentLin" presStyleCnt="0"/>
      <dgm:spPr/>
    </dgm:pt>
    <dgm:pt modelId="{692F59BC-897F-4B14-8171-E773B982A822}" type="pres">
      <dgm:prSet presAssocID="{6E85F325-AF78-4F8B-A56B-9D0DF5B6AE8E}" presName="parentLeftMargin" presStyleLbl="node1" presStyleIdx="2" presStyleCnt="4"/>
      <dgm:spPr/>
      <dgm:t>
        <a:bodyPr/>
        <a:lstStyle/>
        <a:p>
          <a:endParaRPr lang="es-AR"/>
        </a:p>
      </dgm:t>
    </dgm:pt>
    <dgm:pt modelId="{22981E38-7ADE-4287-AC49-8DC62A0DF6B6}" type="pres">
      <dgm:prSet presAssocID="{6E85F325-AF78-4F8B-A56B-9D0DF5B6AE8E}" presName="parentText" presStyleLbl="node1" presStyleIdx="3" presStyleCnt="4" custScaleX="139683" custScaleY="153551">
        <dgm:presLayoutVars>
          <dgm:chMax val="0"/>
          <dgm:bulletEnabled val="1"/>
        </dgm:presLayoutVars>
      </dgm:prSet>
      <dgm:spPr/>
      <dgm:t>
        <a:bodyPr/>
        <a:lstStyle/>
        <a:p>
          <a:endParaRPr lang="es-AR"/>
        </a:p>
      </dgm:t>
    </dgm:pt>
    <dgm:pt modelId="{24CFA340-F404-4670-8D86-CA61D74D0886}" type="pres">
      <dgm:prSet presAssocID="{6E85F325-AF78-4F8B-A56B-9D0DF5B6AE8E}" presName="negativeSpace" presStyleCnt="0"/>
      <dgm:spPr/>
    </dgm:pt>
    <dgm:pt modelId="{D0DF3FE4-61F9-42E2-B772-8B0398B70D2F}" type="pres">
      <dgm:prSet presAssocID="{6E85F325-AF78-4F8B-A56B-9D0DF5B6AE8E}" presName="childText" presStyleLbl="conFgAcc1" presStyleIdx="3" presStyleCnt="4">
        <dgm:presLayoutVars>
          <dgm:bulletEnabled val="1"/>
        </dgm:presLayoutVars>
      </dgm:prSet>
      <dgm:spPr/>
    </dgm:pt>
  </dgm:ptLst>
  <dgm:cxnLst>
    <dgm:cxn modelId="{DA6C58C6-A2A1-4501-BD19-AF95FC63F4F6}" type="presOf" srcId="{70EB6C26-F3F1-4453-9D51-E404A9DB93D2}" destId="{9FFAB436-F2C1-4F6B-A32F-48920A0BE446}" srcOrd="0" destOrd="0" presId="urn:microsoft.com/office/officeart/2005/8/layout/list1"/>
    <dgm:cxn modelId="{9059A5B8-FC9D-4D5C-82FE-79C6C611E14B}" type="presOf" srcId="{6E85F325-AF78-4F8B-A56B-9D0DF5B6AE8E}" destId="{22981E38-7ADE-4287-AC49-8DC62A0DF6B6}" srcOrd="1" destOrd="0" presId="urn:microsoft.com/office/officeart/2005/8/layout/list1"/>
    <dgm:cxn modelId="{D099F6AC-F489-472A-9D59-C56AD39D2F9B}" type="presOf" srcId="{F67B1053-AF03-41AB-9832-D94775738D9C}" destId="{427D6A15-E740-4BBA-BD9B-4734E9D16923}" srcOrd="1" destOrd="0" presId="urn:microsoft.com/office/officeart/2005/8/layout/list1"/>
    <dgm:cxn modelId="{F5B148F1-5476-45ED-8909-F76147F49BD7}" type="presOf" srcId="{53C38150-BFFA-964C-AB0F-91416B2E3117}" destId="{9514EDE9-45DB-A04D-93D4-CB8C956199C1}" srcOrd="1" destOrd="0" presId="urn:microsoft.com/office/officeart/2005/8/layout/list1"/>
    <dgm:cxn modelId="{E6714AA9-A1B5-4C1E-B792-1B46F3BA18BB}" type="presOf" srcId="{70EB6C26-F3F1-4453-9D51-E404A9DB93D2}" destId="{93249BB9-5404-4E16-8126-1BEF6E455AEA}" srcOrd="1" destOrd="0" presId="urn:microsoft.com/office/officeart/2005/8/layout/list1"/>
    <dgm:cxn modelId="{18CD7BC9-3375-41DF-A3CD-4D04FE32DDF4}" srcId="{BE246436-190B-C043-B624-2367FFD151E1}" destId="{70EB6C26-F3F1-4453-9D51-E404A9DB93D2}" srcOrd="1" destOrd="0" parTransId="{F3E085A7-0330-4A1B-8320-93411E4208C4}" sibTransId="{85DB8BCD-4C8D-4442-BA66-77BD3091F5AF}"/>
    <dgm:cxn modelId="{743D6A18-AB19-4E54-A042-E45B3C3FCAB4}" type="presOf" srcId="{6E85F325-AF78-4F8B-A56B-9D0DF5B6AE8E}" destId="{692F59BC-897F-4B14-8171-E773B982A822}" srcOrd="0" destOrd="0" presId="urn:microsoft.com/office/officeart/2005/8/layout/list1"/>
    <dgm:cxn modelId="{06B5EF05-9724-47CA-BB9C-3FF346153A03}" srcId="{BE246436-190B-C043-B624-2367FFD151E1}" destId="{6E85F325-AF78-4F8B-A56B-9D0DF5B6AE8E}" srcOrd="3" destOrd="0" parTransId="{B1A45F43-EAF9-4A76-8D8F-EE711ED29572}" sibTransId="{6F50B106-C3BC-4FC4-8C86-CEA2CE1029FA}"/>
    <dgm:cxn modelId="{CA6399E2-54F2-9749-810B-EEAB40519520}" srcId="{BE246436-190B-C043-B624-2367FFD151E1}" destId="{53C38150-BFFA-964C-AB0F-91416B2E3117}" srcOrd="0" destOrd="0" parTransId="{D6AFCB33-5E67-6840-B6E6-683747C6C7E8}" sibTransId="{90C83909-0064-0247-B714-12E3EBE790B9}"/>
    <dgm:cxn modelId="{0A76A28B-C63D-4CDF-8DD8-FB491876CF30}" srcId="{BE246436-190B-C043-B624-2367FFD151E1}" destId="{F67B1053-AF03-41AB-9832-D94775738D9C}" srcOrd="2" destOrd="0" parTransId="{2E0989E3-0BEB-4674-9087-2596387A4D53}" sibTransId="{C88DD0F1-9D14-4802-927F-AFDB0928A1A5}"/>
    <dgm:cxn modelId="{A9B7A221-9BA9-4C91-A46B-3B57134928B1}" type="presOf" srcId="{53C38150-BFFA-964C-AB0F-91416B2E3117}" destId="{7BFBB581-108E-624E-9A82-54FDCD3A7DF1}" srcOrd="0" destOrd="0" presId="urn:microsoft.com/office/officeart/2005/8/layout/list1"/>
    <dgm:cxn modelId="{4172ADBD-49DB-4C37-84D6-B24D4C25B4ED}" type="presOf" srcId="{F67B1053-AF03-41AB-9832-D94775738D9C}" destId="{D3FD5F45-47E7-4C6F-8998-CEB3B6ED90CD}" srcOrd="0" destOrd="0" presId="urn:microsoft.com/office/officeart/2005/8/layout/list1"/>
    <dgm:cxn modelId="{9BBC80E0-63D4-4DC0-A2C8-8661AD93F548}" type="presOf" srcId="{BE246436-190B-C043-B624-2367FFD151E1}" destId="{AE5E0F38-F17C-2548-975F-7AA43CF5EFCC}" srcOrd="0" destOrd="0" presId="urn:microsoft.com/office/officeart/2005/8/layout/list1"/>
    <dgm:cxn modelId="{390E4A2C-7093-49A2-9546-4E1B462065CE}" type="presParOf" srcId="{AE5E0F38-F17C-2548-975F-7AA43CF5EFCC}" destId="{8C139F1F-C693-FA4C-9C3F-82C925758D73}" srcOrd="0" destOrd="0" presId="urn:microsoft.com/office/officeart/2005/8/layout/list1"/>
    <dgm:cxn modelId="{C221916A-E379-46E9-B54E-B3B8CFB4334D}" type="presParOf" srcId="{8C139F1F-C693-FA4C-9C3F-82C925758D73}" destId="{7BFBB581-108E-624E-9A82-54FDCD3A7DF1}" srcOrd="0" destOrd="0" presId="urn:microsoft.com/office/officeart/2005/8/layout/list1"/>
    <dgm:cxn modelId="{A7A2C32C-DD26-4EAB-81E5-ACF62E713FC5}" type="presParOf" srcId="{8C139F1F-C693-FA4C-9C3F-82C925758D73}" destId="{9514EDE9-45DB-A04D-93D4-CB8C956199C1}" srcOrd="1" destOrd="0" presId="urn:microsoft.com/office/officeart/2005/8/layout/list1"/>
    <dgm:cxn modelId="{82D94E1F-A20C-46A0-B81C-FAA3B3C17F63}" type="presParOf" srcId="{AE5E0F38-F17C-2548-975F-7AA43CF5EFCC}" destId="{4EF86513-B7E8-C84C-9614-4891A667CC98}" srcOrd="1" destOrd="0" presId="urn:microsoft.com/office/officeart/2005/8/layout/list1"/>
    <dgm:cxn modelId="{D48B8688-FF41-44DD-AA74-0774043AAF74}" type="presParOf" srcId="{AE5E0F38-F17C-2548-975F-7AA43CF5EFCC}" destId="{D15AFA3C-46C9-3E49-B115-304369B5D8C1}" srcOrd="2" destOrd="0" presId="urn:microsoft.com/office/officeart/2005/8/layout/list1"/>
    <dgm:cxn modelId="{BCAD6B7B-9C8A-48E0-B52B-11B052307E0B}" type="presParOf" srcId="{AE5E0F38-F17C-2548-975F-7AA43CF5EFCC}" destId="{99718E86-112B-8045-A7C9-6BFF9E7A051F}" srcOrd="3" destOrd="0" presId="urn:microsoft.com/office/officeart/2005/8/layout/list1"/>
    <dgm:cxn modelId="{ADAA9C1D-6315-4F4F-B0E0-1C23366201A6}" type="presParOf" srcId="{AE5E0F38-F17C-2548-975F-7AA43CF5EFCC}" destId="{2C534558-3C6D-4BE4-B31C-6BE5DD8C3216}" srcOrd="4" destOrd="0" presId="urn:microsoft.com/office/officeart/2005/8/layout/list1"/>
    <dgm:cxn modelId="{1626BE9C-AF9F-411F-957E-A5D97B1BF59F}" type="presParOf" srcId="{2C534558-3C6D-4BE4-B31C-6BE5DD8C3216}" destId="{9FFAB436-F2C1-4F6B-A32F-48920A0BE446}" srcOrd="0" destOrd="0" presId="urn:microsoft.com/office/officeart/2005/8/layout/list1"/>
    <dgm:cxn modelId="{84A4312C-6C7B-4322-BA50-7D6196E51F7D}" type="presParOf" srcId="{2C534558-3C6D-4BE4-B31C-6BE5DD8C3216}" destId="{93249BB9-5404-4E16-8126-1BEF6E455AEA}" srcOrd="1" destOrd="0" presId="urn:microsoft.com/office/officeart/2005/8/layout/list1"/>
    <dgm:cxn modelId="{4E8E834F-8CF5-473E-BA94-94B803B3CB06}" type="presParOf" srcId="{AE5E0F38-F17C-2548-975F-7AA43CF5EFCC}" destId="{F53C495D-51C5-4F05-84D2-8AFF828A71EE}" srcOrd="5" destOrd="0" presId="urn:microsoft.com/office/officeart/2005/8/layout/list1"/>
    <dgm:cxn modelId="{7950E00B-D9B6-4283-9BDB-34313B75A9C3}" type="presParOf" srcId="{AE5E0F38-F17C-2548-975F-7AA43CF5EFCC}" destId="{F09727A3-FFC9-47A8-A811-267259F77827}" srcOrd="6" destOrd="0" presId="urn:microsoft.com/office/officeart/2005/8/layout/list1"/>
    <dgm:cxn modelId="{D82DDECE-9664-407B-A3C3-75A85732F0D8}" type="presParOf" srcId="{AE5E0F38-F17C-2548-975F-7AA43CF5EFCC}" destId="{FD9B7D12-A8FC-436F-8108-2A1195D2AC44}" srcOrd="7" destOrd="0" presId="urn:microsoft.com/office/officeart/2005/8/layout/list1"/>
    <dgm:cxn modelId="{FEC2B677-6D43-4671-B9F6-FB3FAF428D3A}" type="presParOf" srcId="{AE5E0F38-F17C-2548-975F-7AA43CF5EFCC}" destId="{7EAF7361-AF37-4166-940E-B5820BD4A798}" srcOrd="8" destOrd="0" presId="urn:microsoft.com/office/officeart/2005/8/layout/list1"/>
    <dgm:cxn modelId="{6E9BB0FB-400B-4160-9011-A849EA641861}" type="presParOf" srcId="{7EAF7361-AF37-4166-940E-B5820BD4A798}" destId="{D3FD5F45-47E7-4C6F-8998-CEB3B6ED90CD}" srcOrd="0" destOrd="0" presId="urn:microsoft.com/office/officeart/2005/8/layout/list1"/>
    <dgm:cxn modelId="{86138CD5-993A-4CF6-BD18-CCFB5476EB8C}" type="presParOf" srcId="{7EAF7361-AF37-4166-940E-B5820BD4A798}" destId="{427D6A15-E740-4BBA-BD9B-4734E9D16923}" srcOrd="1" destOrd="0" presId="urn:microsoft.com/office/officeart/2005/8/layout/list1"/>
    <dgm:cxn modelId="{87367664-A11C-43B6-BC01-BEF7ACE74403}" type="presParOf" srcId="{AE5E0F38-F17C-2548-975F-7AA43CF5EFCC}" destId="{0CC6C2B2-8F71-47C5-8916-16373A51B58D}" srcOrd="9" destOrd="0" presId="urn:microsoft.com/office/officeart/2005/8/layout/list1"/>
    <dgm:cxn modelId="{F446FDCB-304C-4871-9886-31148017A052}" type="presParOf" srcId="{AE5E0F38-F17C-2548-975F-7AA43CF5EFCC}" destId="{8970C9AC-8A8C-49BC-8D1D-4BFDD98CD568}" srcOrd="10" destOrd="0" presId="urn:microsoft.com/office/officeart/2005/8/layout/list1"/>
    <dgm:cxn modelId="{EB688FD1-78D0-47E0-9BD2-16E0615D8DCB}" type="presParOf" srcId="{AE5E0F38-F17C-2548-975F-7AA43CF5EFCC}" destId="{682C6D91-6531-4903-B669-AF962F2E7B48}" srcOrd="11" destOrd="0" presId="urn:microsoft.com/office/officeart/2005/8/layout/list1"/>
    <dgm:cxn modelId="{2A7A9EE0-B56A-4F1F-AE7F-6F7E8415ED59}" type="presParOf" srcId="{AE5E0F38-F17C-2548-975F-7AA43CF5EFCC}" destId="{38211685-DFD0-4B29-81AA-8A30E1E54663}" srcOrd="12" destOrd="0" presId="urn:microsoft.com/office/officeart/2005/8/layout/list1"/>
    <dgm:cxn modelId="{C606A103-7A68-4689-A056-1FC1DC762E57}" type="presParOf" srcId="{38211685-DFD0-4B29-81AA-8A30E1E54663}" destId="{692F59BC-897F-4B14-8171-E773B982A822}" srcOrd="0" destOrd="0" presId="urn:microsoft.com/office/officeart/2005/8/layout/list1"/>
    <dgm:cxn modelId="{65CEA02B-1664-4F04-9F57-83C32686AC02}" type="presParOf" srcId="{38211685-DFD0-4B29-81AA-8A30E1E54663}" destId="{22981E38-7ADE-4287-AC49-8DC62A0DF6B6}" srcOrd="1" destOrd="0" presId="urn:microsoft.com/office/officeart/2005/8/layout/list1"/>
    <dgm:cxn modelId="{44D3D543-EB66-4FE7-9D11-6BC9C0B30035}" type="presParOf" srcId="{AE5E0F38-F17C-2548-975F-7AA43CF5EFCC}" destId="{24CFA340-F404-4670-8D86-CA61D74D0886}" srcOrd="13" destOrd="0" presId="urn:microsoft.com/office/officeart/2005/8/layout/list1"/>
    <dgm:cxn modelId="{444B80F8-AF88-481C-B769-458FCCC657DC}" type="presParOf" srcId="{AE5E0F38-F17C-2548-975F-7AA43CF5EFCC}" destId="{D0DF3FE4-61F9-42E2-B772-8B0398B70D2F}"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ea typeface="宋体" pitchFamily="2" charset="-122"/>
              <a:cs typeface="Times New Roman" pitchFamily="18" charset="0"/>
            </a:rPr>
            <a:t>Consider decision to enter and respond to entry:</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1"/>
      <dgm:spPr/>
      <dgm:t>
        <a:bodyPr/>
        <a:lstStyle/>
        <a:p>
          <a:endParaRPr lang="en-US"/>
        </a:p>
      </dgm:t>
    </dgm:pt>
    <dgm:pt modelId="{9514EDE9-45DB-A04D-93D4-CB8C956199C1}" type="pres">
      <dgm:prSet presAssocID="{53C38150-BFFA-964C-AB0F-91416B2E3117}" presName="parentText" presStyleLbl="node1" presStyleIdx="0" presStyleCnt="1" custScaleX="142857" custScaleY="130965" custLinFactNeighborX="-2754" custLinFactNeighborY="-7991">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1">
        <dgm:presLayoutVars>
          <dgm:bulletEnabled val="1"/>
        </dgm:presLayoutVars>
      </dgm:prSet>
      <dgm:spPr/>
      <dgm:t>
        <a:bodyPr/>
        <a:lstStyle/>
        <a:p>
          <a:endParaRPr lang="en-US"/>
        </a:p>
      </dgm:t>
    </dgm:pt>
  </dgm:ptLst>
  <dgm:cxnLst>
    <dgm:cxn modelId="{B8E30E1D-D930-4019-BAB6-398AF2676878}" type="presOf" srcId="{53C38150-BFFA-964C-AB0F-91416B2E3117}" destId="{7BFBB581-108E-624E-9A82-54FDCD3A7DF1}" srcOrd="0" destOrd="0" presId="urn:microsoft.com/office/officeart/2005/8/layout/list1"/>
    <dgm:cxn modelId="{D2D4C5C7-962D-4B4C-B480-9DA09DA35188}" type="presOf" srcId="{53C38150-BFFA-964C-AB0F-91416B2E3117}" destId="{9514EDE9-45DB-A04D-93D4-CB8C956199C1}" srcOrd="1" destOrd="0" presId="urn:microsoft.com/office/officeart/2005/8/layout/list1"/>
    <dgm:cxn modelId="{005A4050-4C6B-4AB6-9542-3D3391703B1F}" type="presOf" srcId="{BE246436-190B-C043-B624-2367FFD151E1}" destId="{AE5E0F38-F17C-2548-975F-7AA43CF5EFCC}"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8D9EE1EB-B2D6-4987-8E50-E11C4C97D6A4}" type="presParOf" srcId="{AE5E0F38-F17C-2548-975F-7AA43CF5EFCC}" destId="{8C139F1F-C693-FA4C-9C3F-82C925758D73}" srcOrd="0" destOrd="0" presId="urn:microsoft.com/office/officeart/2005/8/layout/list1"/>
    <dgm:cxn modelId="{AEBBB11C-A2A5-4A93-BAE1-62797C1DAC4E}" type="presParOf" srcId="{8C139F1F-C693-FA4C-9C3F-82C925758D73}" destId="{7BFBB581-108E-624E-9A82-54FDCD3A7DF1}" srcOrd="0" destOrd="0" presId="urn:microsoft.com/office/officeart/2005/8/layout/list1"/>
    <dgm:cxn modelId="{C2B20098-E9B4-447F-9611-88622050F6C3}" type="presParOf" srcId="{8C139F1F-C693-FA4C-9C3F-82C925758D73}" destId="{9514EDE9-45DB-A04D-93D4-CB8C956199C1}" srcOrd="1" destOrd="0" presId="urn:microsoft.com/office/officeart/2005/8/layout/list1"/>
    <dgm:cxn modelId="{28FDBE10-DA30-4F6B-9D4D-91A821CD1F98}" type="presParOf" srcId="{AE5E0F38-F17C-2548-975F-7AA43CF5EFCC}" destId="{4EF86513-B7E8-C84C-9614-4891A667CC98}" srcOrd="1" destOrd="0" presId="urn:microsoft.com/office/officeart/2005/8/layout/list1"/>
    <dgm:cxn modelId="{405B955B-547A-44F9-B934-65CC72BA288E}" type="presParOf" srcId="{AE5E0F38-F17C-2548-975F-7AA43CF5EFCC}" destId="{D15AFA3C-46C9-3E49-B115-304369B5D8C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ea typeface="宋体" pitchFamily="2" charset="-122"/>
              <a:cs typeface="Times New Roman" pitchFamily="18" charset="0"/>
            </a:rPr>
            <a:t>There are two possible equilibrium strategies:</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C1C077A6-24C7-47E2-9E15-F4BCF7605B92}">
      <dgm:prSet/>
      <dgm:spPr/>
      <dgm:t>
        <a:bodyPr/>
        <a:lstStyle/>
        <a:p>
          <a:r>
            <a:rPr lang="en-US" altLang="zh-CN" smtClean="0">
              <a:solidFill>
                <a:schemeClr val="tx1"/>
              </a:solidFill>
              <a:ea typeface="宋体" pitchFamily="2" charset="-122"/>
              <a:cs typeface="Times New Roman" pitchFamily="18" charset="0"/>
            </a:rPr>
            <a:t>Enter-Accommodate</a:t>
          </a:r>
          <a:endParaRPr lang="en-US" altLang="zh-CN" dirty="0" smtClean="0">
            <a:solidFill>
              <a:schemeClr val="tx1"/>
            </a:solidFill>
            <a:ea typeface="宋体" pitchFamily="2" charset="-122"/>
            <a:cs typeface="Times New Roman" pitchFamily="18" charset="0"/>
          </a:endParaRPr>
        </a:p>
      </dgm:t>
    </dgm:pt>
    <dgm:pt modelId="{00DB298B-F2F6-4BD3-81C6-46362DCD3FD1}" type="parTrans" cxnId="{1A6BD1B6-4722-46F2-BA30-27F33496A439}">
      <dgm:prSet/>
      <dgm:spPr/>
      <dgm:t>
        <a:bodyPr/>
        <a:lstStyle/>
        <a:p>
          <a:endParaRPr lang="es-AR">
            <a:solidFill>
              <a:schemeClr val="tx1"/>
            </a:solidFill>
          </a:endParaRPr>
        </a:p>
      </dgm:t>
    </dgm:pt>
    <dgm:pt modelId="{E5F88D0C-255E-41EE-9A8C-3B662F5A50BC}" type="sibTrans" cxnId="{1A6BD1B6-4722-46F2-BA30-27F33496A439}">
      <dgm:prSet/>
      <dgm:spPr/>
      <dgm:t>
        <a:bodyPr/>
        <a:lstStyle/>
        <a:p>
          <a:endParaRPr lang="es-AR">
            <a:solidFill>
              <a:schemeClr val="tx1"/>
            </a:solidFill>
          </a:endParaRPr>
        </a:p>
      </dgm:t>
    </dgm:pt>
    <dgm:pt modelId="{7BD74979-9E9B-4ECD-A64A-5BCC95B6804A}">
      <dgm:prSet/>
      <dgm:spPr/>
      <dgm:t>
        <a:bodyPr/>
        <a:lstStyle/>
        <a:p>
          <a:r>
            <a:rPr lang="en-US" altLang="zh-CN" smtClean="0">
              <a:solidFill>
                <a:schemeClr val="tx1"/>
              </a:solidFill>
              <a:ea typeface="宋体" pitchFamily="2" charset="-122"/>
              <a:cs typeface="Times New Roman" pitchFamily="18" charset="0"/>
            </a:rPr>
            <a:t>Stay out-Fight</a:t>
          </a:r>
          <a:endParaRPr lang="en-GB" dirty="0" smtClean="0">
            <a:solidFill>
              <a:schemeClr val="tx1"/>
            </a:solidFill>
            <a:ea typeface="宋体" pitchFamily="2" charset="-122"/>
            <a:cs typeface="Times New Roman" pitchFamily="18" charset="0"/>
          </a:endParaRPr>
        </a:p>
      </dgm:t>
    </dgm:pt>
    <dgm:pt modelId="{91DC774B-8701-4BA8-BC3E-758F87982C61}" type="parTrans" cxnId="{BD388263-7281-470F-8392-C0396A80C755}">
      <dgm:prSet/>
      <dgm:spPr/>
      <dgm:t>
        <a:bodyPr/>
        <a:lstStyle/>
        <a:p>
          <a:endParaRPr lang="es-AR">
            <a:solidFill>
              <a:schemeClr val="tx1"/>
            </a:solidFill>
          </a:endParaRPr>
        </a:p>
      </dgm:t>
    </dgm:pt>
    <dgm:pt modelId="{5FCE781F-EF90-45C3-A43D-8F403EFB6285}" type="sibTrans" cxnId="{BD388263-7281-470F-8392-C0396A80C755}">
      <dgm:prSet/>
      <dgm:spPr/>
      <dgm:t>
        <a:bodyPr/>
        <a:lstStyle/>
        <a:p>
          <a:endParaRPr lang="es-AR">
            <a:solidFill>
              <a:schemeClr val="tx1"/>
            </a:solidFill>
          </a:endParaRPr>
        </a:p>
      </dgm:t>
    </dgm:pt>
    <dgm:pt modelId="{E8A56AE3-BB17-4BD6-8AFA-81F9F4393670}">
      <dgm:prSet/>
      <dgm:spPr/>
      <dgm:t>
        <a:bodyPr/>
        <a:lstStyle/>
        <a:p>
          <a:r>
            <a:rPr lang="en-US" altLang="zh-CN" smtClean="0">
              <a:solidFill>
                <a:schemeClr val="tx1"/>
              </a:solidFill>
              <a:ea typeface="宋体" pitchFamily="2" charset="-122"/>
              <a:cs typeface="Times New Roman" pitchFamily="18" charset="0"/>
            </a:rPr>
            <a:t>But one of these isn’t credible:</a:t>
          </a:r>
          <a:endParaRPr lang="en-US" altLang="zh-CN" dirty="0" smtClean="0">
            <a:solidFill>
              <a:schemeClr val="tx1"/>
            </a:solidFill>
            <a:ea typeface="宋体" pitchFamily="2" charset="-122"/>
            <a:cs typeface="Times New Roman" pitchFamily="18" charset="0"/>
          </a:endParaRPr>
        </a:p>
      </dgm:t>
    </dgm:pt>
    <dgm:pt modelId="{49D6E2BA-DB9B-46E2-86EB-E5BCD6CA0AB1}" type="parTrans" cxnId="{FC62F90D-BADA-4211-BD8A-E480525DB1B9}">
      <dgm:prSet/>
      <dgm:spPr/>
      <dgm:t>
        <a:bodyPr/>
        <a:lstStyle/>
        <a:p>
          <a:endParaRPr lang="es-AR">
            <a:solidFill>
              <a:schemeClr val="tx1"/>
            </a:solidFill>
          </a:endParaRPr>
        </a:p>
      </dgm:t>
    </dgm:pt>
    <dgm:pt modelId="{7CEAC337-A9DE-4454-864A-A48E38E66771}" type="sibTrans" cxnId="{FC62F90D-BADA-4211-BD8A-E480525DB1B9}">
      <dgm:prSet/>
      <dgm:spPr/>
      <dgm:t>
        <a:bodyPr/>
        <a:lstStyle/>
        <a:p>
          <a:endParaRPr lang="es-AR">
            <a:solidFill>
              <a:schemeClr val="tx1"/>
            </a:solidFill>
          </a:endParaRPr>
        </a:p>
      </dgm:t>
    </dgm:pt>
    <dgm:pt modelId="{395C77A8-9CC0-4D47-892D-CF5E1F2DF939}">
      <dgm:prSet/>
      <dgm:spPr/>
      <dgm:t>
        <a:bodyPr/>
        <a:lstStyle/>
        <a:p>
          <a:r>
            <a:rPr lang="en-US" altLang="zh-CN" smtClean="0">
              <a:solidFill>
                <a:schemeClr val="tx1"/>
              </a:solidFill>
              <a:ea typeface="宋体" pitchFamily="2" charset="-122"/>
              <a:cs typeface="Times New Roman" pitchFamily="18" charset="0"/>
            </a:rPr>
            <a:t>The incumbent can play its “fight” strategy and brag that it will demolish the entrant.</a:t>
          </a:r>
          <a:endParaRPr lang="en-US" altLang="zh-CN" dirty="0" smtClean="0">
            <a:solidFill>
              <a:schemeClr val="tx1"/>
            </a:solidFill>
            <a:ea typeface="宋体" pitchFamily="2" charset="-122"/>
            <a:cs typeface="Times New Roman" pitchFamily="18" charset="0"/>
          </a:endParaRPr>
        </a:p>
      </dgm:t>
    </dgm:pt>
    <dgm:pt modelId="{FB4DE565-BBDC-4FA5-8819-D047E69B8C2B}" type="parTrans" cxnId="{27734010-7272-4774-A866-5995AFA944B2}">
      <dgm:prSet/>
      <dgm:spPr/>
      <dgm:t>
        <a:bodyPr/>
        <a:lstStyle/>
        <a:p>
          <a:endParaRPr lang="es-AR">
            <a:solidFill>
              <a:schemeClr val="tx1"/>
            </a:solidFill>
          </a:endParaRPr>
        </a:p>
      </dgm:t>
    </dgm:pt>
    <dgm:pt modelId="{93C760E2-8632-4CAE-B4E6-F409E8CE18B6}" type="sibTrans" cxnId="{27734010-7272-4774-A866-5995AFA944B2}">
      <dgm:prSet/>
      <dgm:spPr/>
      <dgm:t>
        <a:bodyPr/>
        <a:lstStyle/>
        <a:p>
          <a:endParaRPr lang="es-AR">
            <a:solidFill>
              <a:schemeClr val="tx1"/>
            </a:solidFill>
          </a:endParaRPr>
        </a:p>
      </dgm:t>
    </dgm:pt>
    <dgm:pt modelId="{B4E45AB8-CFFD-4CFF-9616-0E1B3F95D0B3}">
      <dgm:prSet/>
      <dgm:spPr/>
      <dgm:t>
        <a:bodyPr/>
        <a:lstStyle/>
        <a:p>
          <a:r>
            <a:rPr lang="en-US" altLang="zh-CN" smtClean="0">
              <a:solidFill>
                <a:schemeClr val="tx1"/>
              </a:solidFill>
              <a:ea typeface="宋体" pitchFamily="2" charset="-122"/>
              <a:cs typeface="Times New Roman" pitchFamily="18" charset="0"/>
            </a:rPr>
            <a:t>But what if the entrant comes in (by mistake for example)?</a:t>
          </a:r>
          <a:endParaRPr lang="en-GB" dirty="0" smtClean="0">
            <a:solidFill>
              <a:schemeClr val="tx1"/>
            </a:solidFill>
            <a:cs typeface="Times New Roman" pitchFamily="18" charset="0"/>
          </a:endParaRPr>
        </a:p>
      </dgm:t>
    </dgm:pt>
    <dgm:pt modelId="{E251B995-6E17-442E-8CE3-B9C6E1ADBD72}" type="parTrans" cxnId="{8A7F8062-405D-4E23-8170-15C376E1C2D3}">
      <dgm:prSet/>
      <dgm:spPr/>
      <dgm:t>
        <a:bodyPr/>
        <a:lstStyle/>
        <a:p>
          <a:endParaRPr lang="es-AR">
            <a:solidFill>
              <a:schemeClr val="tx1"/>
            </a:solidFill>
          </a:endParaRPr>
        </a:p>
      </dgm:t>
    </dgm:pt>
    <dgm:pt modelId="{178E71EF-2929-48FF-9785-1B3558FBFB60}" type="sibTrans" cxnId="{8A7F8062-405D-4E23-8170-15C376E1C2D3}">
      <dgm:prSet/>
      <dgm:spPr/>
      <dgm:t>
        <a:bodyPr/>
        <a:lstStyle/>
        <a:p>
          <a:endParaRPr lang="es-AR">
            <a:solidFill>
              <a:schemeClr val="tx1"/>
            </a:solidFill>
          </a:endParaRPr>
        </a:p>
      </dgm:t>
    </dgm:pt>
    <dgm:pt modelId="{6783C7D9-7004-4B3D-A882-A5EE4E769EC2}">
      <dgm:prSet/>
      <dgm:spPr/>
      <dgm:t>
        <a:bodyPr/>
        <a:lstStyle/>
        <a:p>
          <a:r>
            <a:rPr lang="en-US" altLang="zh-CN" smtClean="0">
              <a:solidFill>
                <a:schemeClr val="tx1"/>
              </a:solidFill>
              <a:ea typeface="宋体" pitchFamily="2" charset="-122"/>
            </a:rPr>
            <a:t>Once he is in, the incumbent is better off accommodating (is there an argument that it should fight nonetheless?)</a:t>
          </a:r>
          <a:endParaRPr lang="en-US" altLang="zh-CN" dirty="0" smtClean="0">
            <a:solidFill>
              <a:schemeClr val="tx1"/>
            </a:solidFill>
            <a:ea typeface="宋体" pitchFamily="2" charset="-122"/>
          </a:endParaRPr>
        </a:p>
      </dgm:t>
    </dgm:pt>
    <dgm:pt modelId="{B183BAE3-C1BC-4E30-8057-056D7AD249FF}" type="parTrans" cxnId="{C39E43A4-9278-4AA1-83B2-B4E5C345E75C}">
      <dgm:prSet/>
      <dgm:spPr/>
      <dgm:t>
        <a:bodyPr/>
        <a:lstStyle/>
        <a:p>
          <a:endParaRPr lang="es-AR">
            <a:solidFill>
              <a:schemeClr val="tx1"/>
            </a:solidFill>
          </a:endParaRPr>
        </a:p>
      </dgm:t>
    </dgm:pt>
    <dgm:pt modelId="{D8B9208A-1547-4755-B01F-956CA9ECB7AF}" type="sibTrans" cxnId="{C39E43A4-9278-4AA1-83B2-B4E5C345E75C}">
      <dgm:prSet/>
      <dgm:spPr/>
      <dgm:t>
        <a:bodyPr/>
        <a:lstStyle/>
        <a:p>
          <a:endParaRPr lang="es-AR">
            <a:solidFill>
              <a:schemeClr val="tx1"/>
            </a:solidFill>
          </a:endParaRPr>
        </a:p>
      </dgm:t>
    </dgm:pt>
    <dgm:pt modelId="{93DF8C1D-3F4A-4F4F-A809-448E3243B1C1}">
      <dgm:prSet/>
      <dgm:spPr/>
      <dgm:t>
        <a:bodyPr/>
        <a:lstStyle/>
        <a:p>
          <a:r>
            <a:rPr lang="en-US" altLang="zh-CN" b="1" smtClean="0">
              <a:solidFill>
                <a:schemeClr val="tx1"/>
              </a:solidFill>
              <a:ea typeface="宋体" pitchFamily="2" charset="-122"/>
            </a:rPr>
            <a:t>Key principle</a:t>
          </a:r>
          <a:r>
            <a:rPr lang="en-US" altLang="zh-CN" smtClean="0">
              <a:solidFill>
                <a:schemeClr val="tx1"/>
              </a:solidFill>
              <a:ea typeface="宋体" pitchFamily="2" charset="-122"/>
            </a:rPr>
            <a:t>: threat must be credible to be effective.</a:t>
          </a:r>
          <a:r>
            <a:rPr lang="en-GB" smtClean="0">
              <a:solidFill>
                <a:schemeClr val="tx1"/>
              </a:solidFill>
            </a:rPr>
            <a:t> </a:t>
          </a:r>
          <a:endParaRPr lang="en-GB" dirty="0" smtClean="0">
            <a:solidFill>
              <a:schemeClr val="tx1"/>
            </a:solidFill>
          </a:endParaRPr>
        </a:p>
      </dgm:t>
    </dgm:pt>
    <dgm:pt modelId="{ABD4550F-6598-468D-8F1B-4E185061CA29}" type="parTrans" cxnId="{9CD270CC-4D68-4B83-A6BE-2F41EDFF9047}">
      <dgm:prSet/>
      <dgm:spPr/>
      <dgm:t>
        <a:bodyPr/>
        <a:lstStyle/>
        <a:p>
          <a:endParaRPr lang="es-AR">
            <a:solidFill>
              <a:schemeClr val="tx1"/>
            </a:solidFill>
          </a:endParaRPr>
        </a:p>
      </dgm:t>
    </dgm:pt>
    <dgm:pt modelId="{A7A195BF-5778-4E14-A69E-0DCCD1A83996}" type="sibTrans" cxnId="{9CD270CC-4D68-4B83-A6BE-2F41EDFF9047}">
      <dgm:prSet/>
      <dgm:spPr/>
      <dgm:t>
        <a:bodyPr/>
        <a:lstStyle/>
        <a:p>
          <a:endParaRPr lang="es-AR">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42857" custScaleY="130965" custLinFactNeighborX="-2754" custLinFactNeighborY="-7991">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D1821DEA-744B-4283-B5F4-90AA7C8E6B75}" type="pres">
      <dgm:prSet presAssocID="{E8A56AE3-BB17-4BD6-8AFA-81F9F4393670}" presName="parentLin" presStyleCnt="0"/>
      <dgm:spPr/>
    </dgm:pt>
    <dgm:pt modelId="{EFB0AC13-DF46-44DC-8354-3E92117910F7}" type="pres">
      <dgm:prSet presAssocID="{E8A56AE3-BB17-4BD6-8AFA-81F9F4393670}" presName="parentLeftMargin" presStyleLbl="node1" presStyleIdx="0" presStyleCnt="2"/>
      <dgm:spPr/>
      <dgm:t>
        <a:bodyPr/>
        <a:lstStyle/>
        <a:p>
          <a:endParaRPr lang="es-AR"/>
        </a:p>
      </dgm:t>
    </dgm:pt>
    <dgm:pt modelId="{1FAFE1C0-6A25-4B22-A8E3-BE1726210E4E}" type="pres">
      <dgm:prSet presAssocID="{E8A56AE3-BB17-4BD6-8AFA-81F9F4393670}" presName="parentText" presStyleLbl="node1" presStyleIdx="1" presStyleCnt="2">
        <dgm:presLayoutVars>
          <dgm:chMax val="0"/>
          <dgm:bulletEnabled val="1"/>
        </dgm:presLayoutVars>
      </dgm:prSet>
      <dgm:spPr/>
      <dgm:t>
        <a:bodyPr/>
        <a:lstStyle/>
        <a:p>
          <a:endParaRPr lang="es-AR"/>
        </a:p>
      </dgm:t>
    </dgm:pt>
    <dgm:pt modelId="{2A2FDAEB-F8BA-46FC-9BEC-7C07AEE1611E}" type="pres">
      <dgm:prSet presAssocID="{E8A56AE3-BB17-4BD6-8AFA-81F9F4393670}" presName="negativeSpace" presStyleCnt="0"/>
      <dgm:spPr/>
    </dgm:pt>
    <dgm:pt modelId="{C8EA99D4-940D-4FEF-90DD-2E3293FC7038}" type="pres">
      <dgm:prSet presAssocID="{E8A56AE3-BB17-4BD6-8AFA-81F9F4393670}" presName="childText" presStyleLbl="conFgAcc1" presStyleIdx="1" presStyleCnt="2">
        <dgm:presLayoutVars>
          <dgm:bulletEnabled val="1"/>
        </dgm:presLayoutVars>
      </dgm:prSet>
      <dgm:spPr/>
      <dgm:t>
        <a:bodyPr/>
        <a:lstStyle/>
        <a:p>
          <a:endParaRPr lang="es-AR"/>
        </a:p>
      </dgm:t>
    </dgm:pt>
  </dgm:ptLst>
  <dgm:cxnLst>
    <dgm:cxn modelId="{9CD270CC-4D68-4B83-A6BE-2F41EDFF9047}" srcId="{E8A56AE3-BB17-4BD6-8AFA-81F9F4393670}" destId="{93DF8C1D-3F4A-4F4F-A809-448E3243B1C1}" srcOrd="3" destOrd="0" parTransId="{ABD4550F-6598-468D-8F1B-4E185061CA29}" sibTransId="{A7A195BF-5778-4E14-A69E-0DCCD1A83996}"/>
    <dgm:cxn modelId="{C39E43A4-9278-4AA1-83B2-B4E5C345E75C}" srcId="{E8A56AE3-BB17-4BD6-8AFA-81F9F4393670}" destId="{6783C7D9-7004-4B3D-A882-A5EE4E769EC2}" srcOrd="2" destOrd="0" parTransId="{B183BAE3-C1BC-4E30-8057-056D7AD249FF}" sibTransId="{D8B9208A-1547-4755-B01F-956CA9ECB7AF}"/>
    <dgm:cxn modelId="{267B99FF-D723-42C9-B11F-08415E9FCADC}" type="presOf" srcId="{53C38150-BFFA-964C-AB0F-91416B2E3117}" destId="{7BFBB581-108E-624E-9A82-54FDCD3A7DF1}" srcOrd="0" destOrd="0" presId="urn:microsoft.com/office/officeart/2005/8/layout/list1"/>
    <dgm:cxn modelId="{19352343-B6B5-4F2B-A614-1D7FCDEAA79A}" type="presOf" srcId="{7BD74979-9E9B-4ECD-A64A-5BCC95B6804A}" destId="{D15AFA3C-46C9-3E49-B115-304369B5D8C1}" srcOrd="0" destOrd="1" presId="urn:microsoft.com/office/officeart/2005/8/layout/list1"/>
    <dgm:cxn modelId="{6BAA9AC0-6AE2-4510-A0A1-25558EFD3401}" type="presOf" srcId="{B4E45AB8-CFFD-4CFF-9616-0E1B3F95D0B3}" destId="{C8EA99D4-940D-4FEF-90DD-2E3293FC7038}" srcOrd="0" destOrd="1" presId="urn:microsoft.com/office/officeart/2005/8/layout/list1"/>
    <dgm:cxn modelId="{BD388263-7281-470F-8392-C0396A80C755}" srcId="{53C38150-BFFA-964C-AB0F-91416B2E3117}" destId="{7BD74979-9E9B-4ECD-A64A-5BCC95B6804A}" srcOrd="1" destOrd="0" parTransId="{91DC774B-8701-4BA8-BC3E-758F87982C61}" sibTransId="{5FCE781F-EF90-45C3-A43D-8F403EFB6285}"/>
    <dgm:cxn modelId="{6D0BB62F-7588-4639-89A9-16AA990EE08F}" type="presOf" srcId="{C1C077A6-24C7-47E2-9E15-F4BCF7605B92}" destId="{D15AFA3C-46C9-3E49-B115-304369B5D8C1}" srcOrd="0" destOrd="0" presId="urn:microsoft.com/office/officeart/2005/8/layout/list1"/>
    <dgm:cxn modelId="{8A7F8062-405D-4E23-8170-15C376E1C2D3}" srcId="{E8A56AE3-BB17-4BD6-8AFA-81F9F4393670}" destId="{B4E45AB8-CFFD-4CFF-9616-0E1B3F95D0B3}" srcOrd="1" destOrd="0" parTransId="{E251B995-6E17-442E-8CE3-B9C6E1ADBD72}" sibTransId="{178E71EF-2929-48FF-9785-1B3558FBFB60}"/>
    <dgm:cxn modelId="{AF4B0897-EAC1-4934-829E-DC4F499B00CA}" type="presOf" srcId="{E8A56AE3-BB17-4BD6-8AFA-81F9F4393670}" destId="{EFB0AC13-DF46-44DC-8354-3E92117910F7}" srcOrd="0" destOrd="0" presId="urn:microsoft.com/office/officeart/2005/8/layout/list1"/>
    <dgm:cxn modelId="{1A6BD1B6-4722-46F2-BA30-27F33496A439}" srcId="{53C38150-BFFA-964C-AB0F-91416B2E3117}" destId="{C1C077A6-24C7-47E2-9E15-F4BCF7605B92}" srcOrd="0" destOrd="0" parTransId="{00DB298B-F2F6-4BD3-81C6-46362DCD3FD1}" sibTransId="{E5F88D0C-255E-41EE-9A8C-3B662F5A50BC}"/>
    <dgm:cxn modelId="{CA6399E2-54F2-9749-810B-EEAB40519520}" srcId="{BE246436-190B-C043-B624-2367FFD151E1}" destId="{53C38150-BFFA-964C-AB0F-91416B2E3117}" srcOrd="0" destOrd="0" parTransId="{D6AFCB33-5E67-6840-B6E6-683747C6C7E8}" sibTransId="{90C83909-0064-0247-B714-12E3EBE790B9}"/>
    <dgm:cxn modelId="{04247318-BC88-4B55-A71C-710D86C7BD7E}" type="presOf" srcId="{6783C7D9-7004-4B3D-A882-A5EE4E769EC2}" destId="{C8EA99D4-940D-4FEF-90DD-2E3293FC7038}" srcOrd="0" destOrd="2" presId="urn:microsoft.com/office/officeart/2005/8/layout/list1"/>
    <dgm:cxn modelId="{6B9A8AA5-C4E2-43FA-B2EA-12C569B402DF}" type="presOf" srcId="{395C77A8-9CC0-4D47-892D-CF5E1F2DF939}" destId="{C8EA99D4-940D-4FEF-90DD-2E3293FC7038}" srcOrd="0" destOrd="0" presId="urn:microsoft.com/office/officeart/2005/8/layout/list1"/>
    <dgm:cxn modelId="{27734010-7272-4774-A866-5995AFA944B2}" srcId="{E8A56AE3-BB17-4BD6-8AFA-81F9F4393670}" destId="{395C77A8-9CC0-4D47-892D-CF5E1F2DF939}" srcOrd="0" destOrd="0" parTransId="{FB4DE565-BBDC-4FA5-8819-D047E69B8C2B}" sibTransId="{93C760E2-8632-4CAE-B4E6-F409E8CE18B6}"/>
    <dgm:cxn modelId="{2023BDBB-60AE-45A8-94C4-650FA44CA2A6}" type="presOf" srcId="{BE246436-190B-C043-B624-2367FFD151E1}" destId="{AE5E0F38-F17C-2548-975F-7AA43CF5EFCC}" srcOrd="0" destOrd="0" presId="urn:microsoft.com/office/officeart/2005/8/layout/list1"/>
    <dgm:cxn modelId="{CD4DC455-1CD2-4B52-A34F-2C2F0A65A077}" type="presOf" srcId="{53C38150-BFFA-964C-AB0F-91416B2E3117}" destId="{9514EDE9-45DB-A04D-93D4-CB8C956199C1}" srcOrd="1" destOrd="0" presId="urn:microsoft.com/office/officeart/2005/8/layout/list1"/>
    <dgm:cxn modelId="{04A8B05F-E5D2-4B44-81A9-629492A58464}" type="presOf" srcId="{E8A56AE3-BB17-4BD6-8AFA-81F9F4393670}" destId="{1FAFE1C0-6A25-4B22-A8E3-BE1726210E4E}" srcOrd="1" destOrd="0" presId="urn:microsoft.com/office/officeart/2005/8/layout/list1"/>
    <dgm:cxn modelId="{1A74BB74-5B7B-4822-951D-52732FA92A6F}" type="presOf" srcId="{93DF8C1D-3F4A-4F4F-A809-448E3243B1C1}" destId="{C8EA99D4-940D-4FEF-90DD-2E3293FC7038}" srcOrd="0" destOrd="3" presId="urn:microsoft.com/office/officeart/2005/8/layout/list1"/>
    <dgm:cxn modelId="{FC62F90D-BADA-4211-BD8A-E480525DB1B9}" srcId="{BE246436-190B-C043-B624-2367FFD151E1}" destId="{E8A56AE3-BB17-4BD6-8AFA-81F9F4393670}" srcOrd="1" destOrd="0" parTransId="{49D6E2BA-DB9B-46E2-86EB-E5BCD6CA0AB1}" sibTransId="{7CEAC337-A9DE-4454-864A-A48E38E66771}"/>
    <dgm:cxn modelId="{7D944A58-DC79-4B67-946B-D3B5B3C2AD0F}" type="presParOf" srcId="{AE5E0F38-F17C-2548-975F-7AA43CF5EFCC}" destId="{8C139F1F-C693-FA4C-9C3F-82C925758D73}" srcOrd="0" destOrd="0" presId="urn:microsoft.com/office/officeart/2005/8/layout/list1"/>
    <dgm:cxn modelId="{F79BDAE3-5661-4CA8-8F56-C93E523301FC}" type="presParOf" srcId="{8C139F1F-C693-FA4C-9C3F-82C925758D73}" destId="{7BFBB581-108E-624E-9A82-54FDCD3A7DF1}" srcOrd="0" destOrd="0" presId="urn:microsoft.com/office/officeart/2005/8/layout/list1"/>
    <dgm:cxn modelId="{3039A184-184A-47CF-A1E2-B2A6C67ED1EA}" type="presParOf" srcId="{8C139F1F-C693-FA4C-9C3F-82C925758D73}" destId="{9514EDE9-45DB-A04D-93D4-CB8C956199C1}" srcOrd="1" destOrd="0" presId="urn:microsoft.com/office/officeart/2005/8/layout/list1"/>
    <dgm:cxn modelId="{33C0DA0A-D960-4465-A74A-36FA8AD63D66}" type="presParOf" srcId="{AE5E0F38-F17C-2548-975F-7AA43CF5EFCC}" destId="{4EF86513-B7E8-C84C-9614-4891A667CC98}" srcOrd="1" destOrd="0" presId="urn:microsoft.com/office/officeart/2005/8/layout/list1"/>
    <dgm:cxn modelId="{1174BF1E-40B9-4A72-8D8D-FD4D01BE93BB}" type="presParOf" srcId="{AE5E0F38-F17C-2548-975F-7AA43CF5EFCC}" destId="{D15AFA3C-46C9-3E49-B115-304369B5D8C1}" srcOrd="2" destOrd="0" presId="urn:microsoft.com/office/officeart/2005/8/layout/list1"/>
    <dgm:cxn modelId="{0C8CE5A6-91E2-423B-90AA-43093CC3D65C}" type="presParOf" srcId="{AE5E0F38-F17C-2548-975F-7AA43CF5EFCC}" destId="{99718E86-112B-8045-A7C9-6BFF9E7A051F}" srcOrd="3" destOrd="0" presId="urn:microsoft.com/office/officeart/2005/8/layout/list1"/>
    <dgm:cxn modelId="{21FE1AB9-0E6F-4168-9523-538DCD5087B1}" type="presParOf" srcId="{AE5E0F38-F17C-2548-975F-7AA43CF5EFCC}" destId="{D1821DEA-744B-4283-B5F4-90AA7C8E6B75}" srcOrd="4" destOrd="0" presId="urn:microsoft.com/office/officeart/2005/8/layout/list1"/>
    <dgm:cxn modelId="{E8788FAC-3B67-4CC8-A8DB-534068B35122}" type="presParOf" srcId="{D1821DEA-744B-4283-B5F4-90AA7C8E6B75}" destId="{EFB0AC13-DF46-44DC-8354-3E92117910F7}" srcOrd="0" destOrd="0" presId="urn:microsoft.com/office/officeart/2005/8/layout/list1"/>
    <dgm:cxn modelId="{A3482A17-FEEE-454B-AA89-98F547E941A3}" type="presParOf" srcId="{D1821DEA-744B-4283-B5F4-90AA7C8E6B75}" destId="{1FAFE1C0-6A25-4B22-A8E3-BE1726210E4E}" srcOrd="1" destOrd="0" presId="urn:microsoft.com/office/officeart/2005/8/layout/list1"/>
    <dgm:cxn modelId="{A4E225AD-5E4E-4A2D-BEB6-E3383F89F125}" type="presParOf" srcId="{AE5E0F38-F17C-2548-975F-7AA43CF5EFCC}" destId="{2A2FDAEB-F8BA-46FC-9BEC-7C07AEE1611E}" srcOrd="5" destOrd="0" presId="urn:microsoft.com/office/officeart/2005/8/layout/list1"/>
    <dgm:cxn modelId="{023AE1FC-194E-49E5-A8BC-1DD5F0EC68BB}" type="presParOf" srcId="{AE5E0F38-F17C-2548-975F-7AA43CF5EFCC}" destId="{C8EA99D4-940D-4FEF-90DD-2E3293FC7038}"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Dynamic games are represented by game trees (“extensive form of a game”) that shows time-path of strategies:</a:t>
          </a:r>
          <a:r>
            <a:rPr lang="en-GB" sz="1800" dirty="0" smtClean="0">
              <a:solidFill>
                <a:schemeClr val="tx1"/>
              </a:solidFill>
              <a:ea typeface="宋体" pitchFamily="2" charset="-122"/>
              <a:cs typeface="Times New Roman" pitchFamily="18" charset="0"/>
            </a:rPr>
            <a:t> </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1"/>
      <dgm:spPr/>
      <dgm:t>
        <a:bodyPr/>
        <a:lstStyle/>
        <a:p>
          <a:endParaRPr lang="en-US"/>
        </a:p>
      </dgm:t>
    </dgm:pt>
    <dgm:pt modelId="{9514EDE9-45DB-A04D-93D4-CB8C956199C1}" type="pres">
      <dgm:prSet presAssocID="{53C38150-BFFA-964C-AB0F-91416B2E3117}" presName="parentText" presStyleLbl="node1" presStyleIdx="0" presStyleCnt="1" custScaleX="142857" custScaleY="130965" custLinFactNeighborX="-2754" custLinFactNeighborY="-7991">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1">
        <dgm:presLayoutVars>
          <dgm:bulletEnabled val="1"/>
        </dgm:presLayoutVars>
      </dgm:prSet>
      <dgm:spPr/>
      <dgm:t>
        <a:bodyPr/>
        <a:lstStyle/>
        <a:p>
          <a:endParaRPr lang="en-US"/>
        </a:p>
      </dgm:t>
    </dgm:pt>
  </dgm:ptLst>
  <dgm:cxnLst>
    <dgm:cxn modelId="{08732468-DAA4-498A-9B11-DB65D2B90FA6}" type="presOf" srcId="{53C38150-BFFA-964C-AB0F-91416B2E3117}" destId="{9514EDE9-45DB-A04D-93D4-CB8C956199C1}" srcOrd="1"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6077DA94-6F32-4AAA-BEDA-83C58AD1130D}" type="presOf" srcId="{53C38150-BFFA-964C-AB0F-91416B2E3117}" destId="{7BFBB581-108E-624E-9A82-54FDCD3A7DF1}" srcOrd="0" destOrd="0" presId="urn:microsoft.com/office/officeart/2005/8/layout/list1"/>
    <dgm:cxn modelId="{A4B2EE39-DED9-4933-A6A6-61605D68CDCC}" type="presOf" srcId="{BE246436-190B-C043-B624-2367FFD151E1}" destId="{AE5E0F38-F17C-2548-975F-7AA43CF5EFCC}" srcOrd="0" destOrd="0" presId="urn:microsoft.com/office/officeart/2005/8/layout/list1"/>
    <dgm:cxn modelId="{1574B108-825D-4DB1-A3E4-72DCF677FB20}" type="presParOf" srcId="{AE5E0F38-F17C-2548-975F-7AA43CF5EFCC}" destId="{8C139F1F-C693-FA4C-9C3F-82C925758D73}" srcOrd="0" destOrd="0" presId="urn:microsoft.com/office/officeart/2005/8/layout/list1"/>
    <dgm:cxn modelId="{5216E4B5-7770-4DE5-84AA-5B5EEB44A2D4}" type="presParOf" srcId="{8C139F1F-C693-FA4C-9C3F-82C925758D73}" destId="{7BFBB581-108E-624E-9A82-54FDCD3A7DF1}" srcOrd="0" destOrd="0" presId="urn:microsoft.com/office/officeart/2005/8/layout/list1"/>
    <dgm:cxn modelId="{3DCEBC81-2CD3-4C23-8FFC-BD90A625EA76}" type="presParOf" srcId="{8C139F1F-C693-FA4C-9C3F-82C925758D73}" destId="{9514EDE9-45DB-A04D-93D4-CB8C956199C1}" srcOrd="1" destOrd="0" presId="urn:microsoft.com/office/officeart/2005/8/layout/list1"/>
    <dgm:cxn modelId="{4B127588-3424-4DE2-84BD-3B063E4C7B7B}" type="presParOf" srcId="{AE5E0F38-F17C-2548-975F-7AA43CF5EFCC}" destId="{4EF86513-B7E8-C84C-9614-4891A667CC98}" srcOrd="1" destOrd="0" presId="urn:microsoft.com/office/officeart/2005/8/layout/list1"/>
    <dgm:cxn modelId="{D4B737B2-8FF3-4E5F-B1EA-9CB316BEAAC4}" type="presParOf" srcId="{AE5E0F38-F17C-2548-975F-7AA43CF5EFCC}" destId="{D15AFA3C-46C9-3E49-B115-304369B5D8C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Start with what is optimal in the “end game” and then figure out what the optimal strategy is in the previous sub-games (this is known as “backward induction”—a very powerful technique in dynamic optimization theory). </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97ACAE34-D9FE-4449-B7D5-666B7C7B6581}">
      <dgm:prSet custT="1"/>
      <dgm:spPr/>
      <dgm:t>
        <a:bodyPr/>
        <a:lstStyle/>
        <a:p>
          <a:endParaRPr lang="en-GB" sz="1800" dirty="0" smtClean="0">
            <a:solidFill>
              <a:schemeClr val="tx1"/>
            </a:solidFill>
            <a:cs typeface="Times New Roman" pitchFamily="18" charset="0"/>
          </a:endParaRPr>
        </a:p>
      </dgm:t>
    </dgm:pt>
    <dgm:pt modelId="{5D9E7B47-02F1-40BF-8251-826FB48B7184}" type="parTrans" cxnId="{339A384F-ACB9-4049-825B-7EA5A05580F9}">
      <dgm:prSet/>
      <dgm:spPr/>
      <dgm:t>
        <a:bodyPr/>
        <a:lstStyle/>
        <a:p>
          <a:endParaRPr lang="es-AR" sz="1800">
            <a:solidFill>
              <a:schemeClr val="tx1"/>
            </a:solidFill>
          </a:endParaRPr>
        </a:p>
      </dgm:t>
    </dgm:pt>
    <dgm:pt modelId="{8D7DA0F5-95A6-4D7D-BA1E-F8B1E07B61D7}" type="sibTrans" cxnId="{339A384F-ACB9-4049-825B-7EA5A05580F9}">
      <dgm:prSet/>
      <dgm:spPr/>
      <dgm:t>
        <a:bodyPr/>
        <a:lstStyle/>
        <a:p>
          <a:endParaRPr lang="es-AR" sz="1800">
            <a:solidFill>
              <a:schemeClr val="tx1"/>
            </a:solidFill>
          </a:endParaRPr>
        </a:p>
      </dgm:t>
    </dgm:pt>
    <dgm:pt modelId="{44FE6F60-8373-4D2C-B182-A23A0671DA6C}">
      <dgm:prSet custT="1"/>
      <dgm:spPr/>
      <dgm:t>
        <a:bodyPr/>
        <a:lstStyle/>
        <a:p>
          <a:r>
            <a:rPr lang="en-US" altLang="zh-CN" sz="1800" dirty="0" smtClean="0">
              <a:solidFill>
                <a:schemeClr val="tx1"/>
              </a:solidFill>
              <a:ea typeface="宋体" pitchFamily="2" charset="-122"/>
            </a:rPr>
            <a:t>Each player plays its best strategy in the sub-game knowing what has gone on before. This is known as the </a:t>
          </a:r>
          <a:r>
            <a:rPr lang="en-US" altLang="zh-CN" sz="1800" b="1" i="1" dirty="0" smtClean="0">
              <a:solidFill>
                <a:schemeClr val="tx1"/>
              </a:solidFill>
              <a:ea typeface="宋体" pitchFamily="2" charset="-122"/>
            </a:rPr>
            <a:t>sub-game perfect Nash equilibrium</a:t>
          </a:r>
          <a:r>
            <a:rPr lang="en-US" altLang="zh-CN" sz="1800" dirty="0" smtClean="0">
              <a:solidFill>
                <a:schemeClr val="tx1"/>
              </a:solidFill>
              <a:ea typeface="宋体" pitchFamily="2" charset="-122"/>
            </a:rPr>
            <a:t>.</a:t>
          </a:r>
          <a:endParaRPr lang="en-GB" sz="1800" dirty="0" smtClean="0">
            <a:solidFill>
              <a:schemeClr val="tx1"/>
            </a:solidFill>
            <a:cs typeface="Times New Roman" pitchFamily="18" charset="0"/>
          </a:endParaRPr>
        </a:p>
      </dgm:t>
    </dgm:pt>
    <dgm:pt modelId="{23DE16AA-B4F5-4B16-AB98-D802CFDF0DDF}" type="parTrans" cxnId="{5395607E-E84A-4E08-A29D-8D335674D1F0}">
      <dgm:prSet/>
      <dgm:spPr/>
      <dgm:t>
        <a:bodyPr/>
        <a:lstStyle/>
        <a:p>
          <a:endParaRPr lang="es-AR" sz="1800">
            <a:solidFill>
              <a:schemeClr val="tx1"/>
            </a:solidFill>
          </a:endParaRPr>
        </a:p>
      </dgm:t>
    </dgm:pt>
    <dgm:pt modelId="{A01A7A3B-5BCB-442A-B8FD-217D5C7E937F}" type="sibTrans" cxnId="{5395607E-E84A-4E08-A29D-8D335674D1F0}">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42857" custScaleY="130965" custLinFactNeighborX="-2754" custLinFactNeighborY="-7991">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02BC76D7-8D2E-4915-9A17-C4099C091FDA}" type="pres">
      <dgm:prSet presAssocID="{44FE6F60-8373-4D2C-B182-A23A0671DA6C}" presName="parentLin" presStyleCnt="0"/>
      <dgm:spPr/>
    </dgm:pt>
    <dgm:pt modelId="{5299B109-3E05-4A65-B2DB-4BBB71790848}" type="pres">
      <dgm:prSet presAssocID="{44FE6F60-8373-4D2C-B182-A23A0671DA6C}" presName="parentLeftMargin" presStyleLbl="node1" presStyleIdx="0" presStyleCnt="2"/>
      <dgm:spPr/>
      <dgm:t>
        <a:bodyPr/>
        <a:lstStyle/>
        <a:p>
          <a:endParaRPr lang="es-AR"/>
        </a:p>
      </dgm:t>
    </dgm:pt>
    <dgm:pt modelId="{4C435BCB-E056-404D-A850-4865C109758B}" type="pres">
      <dgm:prSet presAssocID="{44FE6F60-8373-4D2C-B182-A23A0671DA6C}" presName="parentText" presStyleLbl="node1" presStyleIdx="1" presStyleCnt="2" custScaleX="137037">
        <dgm:presLayoutVars>
          <dgm:chMax val="0"/>
          <dgm:bulletEnabled val="1"/>
        </dgm:presLayoutVars>
      </dgm:prSet>
      <dgm:spPr/>
      <dgm:t>
        <a:bodyPr/>
        <a:lstStyle/>
        <a:p>
          <a:endParaRPr lang="es-AR"/>
        </a:p>
      </dgm:t>
    </dgm:pt>
    <dgm:pt modelId="{85D858E6-E4C7-4AFF-A6BC-B2FE2729BE24}" type="pres">
      <dgm:prSet presAssocID="{44FE6F60-8373-4D2C-B182-A23A0671DA6C}" presName="negativeSpace" presStyleCnt="0"/>
      <dgm:spPr/>
    </dgm:pt>
    <dgm:pt modelId="{80EDE04C-4EF5-4714-9572-0C9174CD2A7F}" type="pres">
      <dgm:prSet presAssocID="{44FE6F60-8373-4D2C-B182-A23A0671DA6C}" presName="childText" presStyleLbl="conFgAcc1" presStyleIdx="1" presStyleCnt="2">
        <dgm:presLayoutVars>
          <dgm:bulletEnabled val="1"/>
        </dgm:presLayoutVars>
      </dgm:prSet>
      <dgm:spPr/>
    </dgm:pt>
  </dgm:ptLst>
  <dgm:cxnLst>
    <dgm:cxn modelId="{339A384F-ACB9-4049-825B-7EA5A05580F9}" srcId="{53C38150-BFFA-964C-AB0F-91416B2E3117}" destId="{97ACAE34-D9FE-4449-B7D5-666B7C7B6581}" srcOrd="0" destOrd="0" parTransId="{5D9E7B47-02F1-40BF-8251-826FB48B7184}" sibTransId="{8D7DA0F5-95A6-4D7D-BA1E-F8B1E07B61D7}"/>
    <dgm:cxn modelId="{CA6399E2-54F2-9749-810B-EEAB40519520}" srcId="{BE246436-190B-C043-B624-2367FFD151E1}" destId="{53C38150-BFFA-964C-AB0F-91416B2E3117}" srcOrd="0" destOrd="0" parTransId="{D6AFCB33-5E67-6840-B6E6-683747C6C7E8}" sibTransId="{90C83909-0064-0247-B714-12E3EBE790B9}"/>
    <dgm:cxn modelId="{FFEF6175-28CB-419D-AB2D-0219963FA6F2}" type="presOf" srcId="{53C38150-BFFA-964C-AB0F-91416B2E3117}" destId="{9514EDE9-45DB-A04D-93D4-CB8C956199C1}" srcOrd="1" destOrd="0" presId="urn:microsoft.com/office/officeart/2005/8/layout/list1"/>
    <dgm:cxn modelId="{CCD595C5-4FF8-4B31-9B89-1E485D251ED7}" type="presOf" srcId="{97ACAE34-D9FE-4449-B7D5-666B7C7B6581}" destId="{D15AFA3C-46C9-3E49-B115-304369B5D8C1}" srcOrd="0" destOrd="0" presId="urn:microsoft.com/office/officeart/2005/8/layout/list1"/>
    <dgm:cxn modelId="{5395607E-E84A-4E08-A29D-8D335674D1F0}" srcId="{BE246436-190B-C043-B624-2367FFD151E1}" destId="{44FE6F60-8373-4D2C-B182-A23A0671DA6C}" srcOrd="1" destOrd="0" parTransId="{23DE16AA-B4F5-4B16-AB98-D802CFDF0DDF}" sibTransId="{A01A7A3B-5BCB-442A-B8FD-217D5C7E937F}"/>
    <dgm:cxn modelId="{B749FC8D-9837-4FA1-971E-10EA12CE3FEB}" type="presOf" srcId="{44FE6F60-8373-4D2C-B182-A23A0671DA6C}" destId="{5299B109-3E05-4A65-B2DB-4BBB71790848}" srcOrd="0" destOrd="0" presId="urn:microsoft.com/office/officeart/2005/8/layout/list1"/>
    <dgm:cxn modelId="{CC7791F1-7919-4BA5-8C1B-8352B7F01E2F}" type="presOf" srcId="{BE246436-190B-C043-B624-2367FFD151E1}" destId="{AE5E0F38-F17C-2548-975F-7AA43CF5EFCC}" srcOrd="0" destOrd="0" presId="urn:microsoft.com/office/officeart/2005/8/layout/list1"/>
    <dgm:cxn modelId="{C95D8B72-44EF-428A-9BB2-C906F66CEBF9}" type="presOf" srcId="{53C38150-BFFA-964C-AB0F-91416B2E3117}" destId="{7BFBB581-108E-624E-9A82-54FDCD3A7DF1}" srcOrd="0" destOrd="0" presId="urn:microsoft.com/office/officeart/2005/8/layout/list1"/>
    <dgm:cxn modelId="{35D4B929-7629-440D-AE58-AAE3659236D0}" type="presOf" srcId="{44FE6F60-8373-4D2C-B182-A23A0671DA6C}" destId="{4C435BCB-E056-404D-A850-4865C109758B}" srcOrd="1" destOrd="0" presId="urn:microsoft.com/office/officeart/2005/8/layout/list1"/>
    <dgm:cxn modelId="{E869CB83-A755-4127-A4B2-8E3326E49D50}" type="presParOf" srcId="{AE5E0F38-F17C-2548-975F-7AA43CF5EFCC}" destId="{8C139F1F-C693-FA4C-9C3F-82C925758D73}" srcOrd="0" destOrd="0" presId="urn:microsoft.com/office/officeart/2005/8/layout/list1"/>
    <dgm:cxn modelId="{2C7C85C7-CC8D-4115-9A23-D6BD23B5E648}" type="presParOf" srcId="{8C139F1F-C693-FA4C-9C3F-82C925758D73}" destId="{7BFBB581-108E-624E-9A82-54FDCD3A7DF1}" srcOrd="0" destOrd="0" presId="urn:microsoft.com/office/officeart/2005/8/layout/list1"/>
    <dgm:cxn modelId="{05176F24-FC8F-4A77-B348-6CFABDC77FD5}" type="presParOf" srcId="{8C139F1F-C693-FA4C-9C3F-82C925758D73}" destId="{9514EDE9-45DB-A04D-93D4-CB8C956199C1}" srcOrd="1" destOrd="0" presId="urn:microsoft.com/office/officeart/2005/8/layout/list1"/>
    <dgm:cxn modelId="{F3104D26-BCEC-4B7A-8EE0-C5BC56EC5034}" type="presParOf" srcId="{AE5E0F38-F17C-2548-975F-7AA43CF5EFCC}" destId="{4EF86513-B7E8-C84C-9614-4891A667CC98}" srcOrd="1" destOrd="0" presId="urn:microsoft.com/office/officeart/2005/8/layout/list1"/>
    <dgm:cxn modelId="{7857C0E6-647C-473B-BC34-D7A702452763}" type="presParOf" srcId="{AE5E0F38-F17C-2548-975F-7AA43CF5EFCC}" destId="{D15AFA3C-46C9-3E49-B115-304369B5D8C1}" srcOrd="2" destOrd="0" presId="urn:microsoft.com/office/officeart/2005/8/layout/list1"/>
    <dgm:cxn modelId="{D99228B1-8117-47BD-BEA1-5322823B8074}" type="presParOf" srcId="{AE5E0F38-F17C-2548-975F-7AA43CF5EFCC}" destId="{99718E86-112B-8045-A7C9-6BFF9E7A051F}" srcOrd="3" destOrd="0" presId="urn:microsoft.com/office/officeart/2005/8/layout/list1"/>
    <dgm:cxn modelId="{5AF7CEEC-4BAD-437E-AC5F-4A2BFB832F13}" type="presParOf" srcId="{AE5E0F38-F17C-2548-975F-7AA43CF5EFCC}" destId="{02BC76D7-8D2E-4915-9A17-C4099C091FDA}" srcOrd="4" destOrd="0" presId="urn:microsoft.com/office/officeart/2005/8/layout/list1"/>
    <dgm:cxn modelId="{5E4AA3C4-9BD8-4D2D-9CAA-BA7DD4B9E7B5}" type="presParOf" srcId="{02BC76D7-8D2E-4915-9A17-C4099C091FDA}" destId="{5299B109-3E05-4A65-B2DB-4BBB71790848}" srcOrd="0" destOrd="0" presId="urn:microsoft.com/office/officeart/2005/8/layout/list1"/>
    <dgm:cxn modelId="{BEA62B4B-C674-4FB8-AB5D-D64CA60608E0}" type="presParOf" srcId="{02BC76D7-8D2E-4915-9A17-C4099C091FDA}" destId="{4C435BCB-E056-404D-A850-4865C109758B}" srcOrd="1" destOrd="0" presId="urn:microsoft.com/office/officeart/2005/8/layout/list1"/>
    <dgm:cxn modelId="{4CEC7798-033D-4DEF-838F-9F23C633B165}" type="presParOf" srcId="{AE5E0F38-F17C-2548-975F-7AA43CF5EFCC}" destId="{85D858E6-E4C7-4AFF-A6BC-B2FE2729BE24}" srcOrd="5" destOrd="0" presId="urn:microsoft.com/office/officeart/2005/8/layout/list1"/>
    <dgm:cxn modelId="{13620EE2-4867-4522-BC90-8ABC56A8DB85}" type="presParOf" srcId="{AE5E0F38-F17C-2548-975F-7AA43CF5EFCC}" destId="{80EDE04C-4EF5-4714-9572-0C9174CD2A7F}"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Post-entry game: equilibrium is to accommodate.</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032DC765-5572-45E5-9275-9D7BEDC52343}">
      <dgm:prSet custT="1"/>
      <dgm:spPr/>
      <dgm:t>
        <a:bodyPr/>
        <a:lstStyle/>
        <a:p>
          <a:r>
            <a:rPr lang="en-US" altLang="zh-CN" sz="1800" dirty="0" smtClean="0">
              <a:solidFill>
                <a:schemeClr val="tx1"/>
              </a:solidFill>
              <a:ea typeface="宋体" pitchFamily="2" charset="-122"/>
              <a:cs typeface="Times New Roman" pitchFamily="18" charset="0"/>
            </a:rPr>
            <a:t>Pre-entry game: given that post-entry equilibrium is to accommodate, optimal strategy is to enter.</a:t>
          </a:r>
        </a:p>
      </dgm:t>
    </dgm:pt>
    <dgm:pt modelId="{D41324CD-715D-4E5F-A0D1-A7CF59B0A892}" type="parTrans" cxnId="{3C43AF35-3C9C-4FA7-96BF-7FD0CD76A7A9}">
      <dgm:prSet/>
      <dgm:spPr/>
      <dgm:t>
        <a:bodyPr/>
        <a:lstStyle/>
        <a:p>
          <a:endParaRPr lang="es-AR" sz="1800">
            <a:solidFill>
              <a:schemeClr val="tx1"/>
            </a:solidFill>
          </a:endParaRPr>
        </a:p>
      </dgm:t>
    </dgm:pt>
    <dgm:pt modelId="{27EF1CF5-9FDE-4E35-A3C3-79EA9941EA10}" type="sibTrans" cxnId="{3C43AF35-3C9C-4FA7-96BF-7FD0CD76A7A9}">
      <dgm:prSet/>
      <dgm:spPr/>
      <dgm:t>
        <a:bodyPr/>
        <a:lstStyle/>
        <a:p>
          <a:endParaRPr lang="es-AR" sz="1800">
            <a:solidFill>
              <a:schemeClr val="tx1"/>
            </a:solidFill>
          </a:endParaRPr>
        </a:p>
      </dgm:t>
    </dgm:pt>
    <dgm:pt modelId="{61D962FC-7069-44A2-B86C-58B3E5CC4061}">
      <dgm:prSet custT="1"/>
      <dgm:spPr/>
      <dgm:t>
        <a:bodyPr/>
        <a:lstStyle/>
        <a:p>
          <a:r>
            <a:rPr lang="en-US" altLang="zh-CN" sz="1800" b="1" dirty="0" smtClean="0">
              <a:solidFill>
                <a:schemeClr val="tx1"/>
              </a:solidFill>
              <a:ea typeface="宋体" pitchFamily="2" charset="-122"/>
              <a:cs typeface="Times New Roman" pitchFamily="18" charset="0"/>
            </a:rPr>
            <a:t>Equilibrium:  Enter, Accommodate</a:t>
          </a:r>
          <a:endParaRPr lang="en-GB" sz="1800" dirty="0" smtClean="0">
            <a:solidFill>
              <a:schemeClr val="tx1"/>
            </a:solidFill>
          </a:endParaRPr>
        </a:p>
      </dgm:t>
    </dgm:pt>
    <dgm:pt modelId="{F2B968AD-AA3F-43B8-848A-180FB4AE2E14}" type="parTrans" cxnId="{D42088B1-5516-4F37-95CA-8F693EBADDCA}">
      <dgm:prSet/>
      <dgm:spPr/>
      <dgm:t>
        <a:bodyPr/>
        <a:lstStyle/>
        <a:p>
          <a:endParaRPr lang="es-AR" sz="1800">
            <a:solidFill>
              <a:schemeClr val="tx1"/>
            </a:solidFill>
          </a:endParaRPr>
        </a:p>
      </dgm:t>
    </dgm:pt>
    <dgm:pt modelId="{9DC93753-F005-4E3E-8197-3BF8F73A2F83}" type="sibTrans" cxnId="{D42088B1-5516-4F37-95CA-8F693EBADDCA}">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3"/>
      <dgm:spPr/>
      <dgm:t>
        <a:bodyPr/>
        <a:lstStyle/>
        <a:p>
          <a:endParaRPr lang="en-US"/>
        </a:p>
      </dgm:t>
    </dgm:pt>
    <dgm:pt modelId="{9514EDE9-45DB-A04D-93D4-CB8C956199C1}" type="pres">
      <dgm:prSet presAssocID="{53C38150-BFFA-964C-AB0F-91416B2E3117}" presName="parentText" presStyleLbl="node1" presStyleIdx="0" presStyleCnt="3" custScaleX="142857" custScaleY="130965" custLinFactNeighborX="-2754" custLinFactNeighborY="-7991">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3">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3E303BC0-CB53-4979-B887-9733ED922678}" type="pres">
      <dgm:prSet presAssocID="{032DC765-5572-45E5-9275-9D7BEDC52343}" presName="parentLin" presStyleCnt="0"/>
      <dgm:spPr/>
    </dgm:pt>
    <dgm:pt modelId="{886E6C9D-850F-4835-8726-66BDBFDF1387}" type="pres">
      <dgm:prSet presAssocID="{032DC765-5572-45E5-9275-9D7BEDC52343}" presName="parentLeftMargin" presStyleLbl="node1" presStyleIdx="0" presStyleCnt="3"/>
      <dgm:spPr/>
      <dgm:t>
        <a:bodyPr/>
        <a:lstStyle/>
        <a:p>
          <a:endParaRPr lang="es-AR"/>
        </a:p>
      </dgm:t>
    </dgm:pt>
    <dgm:pt modelId="{BC5E645C-29ED-47E4-B6EE-785AE3015F99}" type="pres">
      <dgm:prSet presAssocID="{032DC765-5572-45E5-9275-9D7BEDC52343}" presName="parentText" presStyleLbl="node1" presStyleIdx="1" presStyleCnt="3" custScaleX="139683" custScaleY="168666">
        <dgm:presLayoutVars>
          <dgm:chMax val="0"/>
          <dgm:bulletEnabled val="1"/>
        </dgm:presLayoutVars>
      </dgm:prSet>
      <dgm:spPr/>
      <dgm:t>
        <a:bodyPr/>
        <a:lstStyle/>
        <a:p>
          <a:endParaRPr lang="es-AR"/>
        </a:p>
      </dgm:t>
    </dgm:pt>
    <dgm:pt modelId="{24906A1A-841D-4217-BA5A-25095507E92F}" type="pres">
      <dgm:prSet presAssocID="{032DC765-5572-45E5-9275-9D7BEDC52343}" presName="negativeSpace" presStyleCnt="0"/>
      <dgm:spPr/>
    </dgm:pt>
    <dgm:pt modelId="{94286810-B31D-4D7E-8B39-7B576C514AB5}" type="pres">
      <dgm:prSet presAssocID="{032DC765-5572-45E5-9275-9D7BEDC52343}" presName="childText" presStyleLbl="conFgAcc1" presStyleIdx="1" presStyleCnt="3">
        <dgm:presLayoutVars>
          <dgm:bulletEnabled val="1"/>
        </dgm:presLayoutVars>
      </dgm:prSet>
      <dgm:spPr/>
    </dgm:pt>
    <dgm:pt modelId="{A84BBEA2-4B3A-4733-80B0-232707051281}" type="pres">
      <dgm:prSet presAssocID="{27EF1CF5-9FDE-4E35-A3C3-79EA9941EA10}" presName="spaceBetweenRectangles" presStyleCnt="0"/>
      <dgm:spPr/>
    </dgm:pt>
    <dgm:pt modelId="{2B1EF899-9106-4D7A-A3BA-4337A351B494}" type="pres">
      <dgm:prSet presAssocID="{61D962FC-7069-44A2-B86C-58B3E5CC4061}" presName="parentLin" presStyleCnt="0"/>
      <dgm:spPr/>
    </dgm:pt>
    <dgm:pt modelId="{975013F1-703D-4992-A0E1-3C02819C482E}" type="pres">
      <dgm:prSet presAssocID="{61D962FC-7069-44A2-B86C-58B3E5CC4061}" presName="parentLeftMargin" presStyleLbl="node1" presStyleIdx="1" presStyleCnt="3"/>
      <dgm:spPr/>
      <dgm:t>
        <a:bodyPr/>
        <a:lstStyle/>
        <a:p>
          <a:endParaRPr lang="es-AR"/>
        </a:p>
      </dgm:t>
    </dgm:pt>
    <dgm:pt modelId="{D3740E36-85E5-4F7D-92E4-56BE61D7BB07}" type="pres">
      <dgm:prSet presAssocID="{61D962FC-7069-44A2-B86C-58B3E5CC4061}" presName="parentText" presStyleLbl="node1" presStyleIdx="2" presStyleCnt="3" custScaleX="139683" custScaleY="115997">
        <dgm:presLayoutVars>
          <dgm:chMax val="0"/>
          <dgm:bulletEnabled val="1"/>
        </dgm:presLayoutVars>
      </dgm:prSet>
      <dgm:spPr/>
      <dgm:t>
        <a:bodyPr/>
        <a:lstStyle/>
        <a:p>
          <a:endParaRPr lang="es-AR"/>
        </a:p>
      </dgm:t>
    </dgm:pt>
    <dgm:pt modelId="{6EBBCBDA-50BE-4253-8556-7C80A0C08725}" type="pres">
      <dgm:prSet presAssocID="{61D962FC-7069-44A2-B86C-58B3E5CC4061}" presName="negativeSpace" presStyleCnt="0"/>
      <dgm:spPr/>
    </dgm:pt>
    <dgm:pt modelId="{72EEBADB-2099-406C-8369-DD46EDC0C5E1}" type="pres">
      <dgm:prSet presAssocID="{61D962FC-7069-44A2-B86C-58B3E5CC4061}" presName="childText" presStyleLbl="conFgAcc1" presStyleIdx="2" presStyleCnt="3">
        <dgm:presLayoutVars>
          <dgm:bulletEnabled val="1"/>
        </dgm:presLayoutVars>
      </dgm:prSet>
      <dgm:spPr/>
    </dgm:pt>
  </dgm:ptLst>
  <dgm:cxnLst>
    <dgm:cxn modelId="{D7E66715-0479-442F-AD66-EE015516D668}" type="presOf" srcId="{032DC765-5572-45E5-9275-9D7BEDC52343}" destId="{886E6C9D-850F-4835-8726-66BDBFDF1387}" srcOrd="0" destOrd="0" presId="urn:microsoft.com/office/officeart/2005/8/layout/list1"/>
    <dgm:cxn modelId="{3C43AF35-3C9C-4FA7-96BF-7FD0CD76A7A9}" srcId="{BE246436-190B-C043-B624-2367FFD151E1}" destId="{032DC765-5572-45E5-9275-9D7BEDC52343}" srcOrd="1" destOrd="0" parTransId="{D41324CD-715D-4E5F-A0D1-A7CF59B0A892}" sibTransId="{27EF1CF5-9FDE-4E35-A3C3-79EA9941EA10}"/>
    <dgm:cxn modelId="{8FAEB7DF-B5B2-496F-A318-9792E1EE1895}" type="presOf" srcId="{032DC765-5572-45E5-9275-9D7BEDC52343}" destId="{BC5E645C-29ED-47E4-B6EE-785AE3015F99}" srcOrd="1" destOrd="0" presId="urn:microsoft.com/office/officeart/2005/8/layout/list1"/>
    <dgm:cxn modelId="{73F43870-AF1C-492F-8268-B1AD882EE9E8}" type="presOf" srcId="{61D962FC-7069-44A2-B86C-58B3E5CC4061}" destId="{975013F1-703D-4992-A0E1-3C02819C482E}" srcOrd="0" destOrd="0" presId="urn:microsoft.com/office/officeart/2005/8/layout/list1"/>
    <dgm:cxn modelId="{D42088B1-5516-4F37-95CA-8F693EBADDCA}" srcId="{BE246436-190B-C043-B624-2367FFD151E1}" destId="{61D962FC-7069-44A2-B86C-58B3E5CC4061}" srcOrd="2" destOrd="0" parTransId="{F2B968AD-AA3F-43B8-848A-180FB4AE2E14}" sibTransId="{9DC93753-F005-4E3E-8197-3BF8F73A2F83}"/>
    <dgm:cxn modelId="{CE522B84-BCBA-4E29-A88E-44A812EACB2C}" type="presOf" srcId="{61D962FC-7069-44A2-B86C-58B3E5CC4061}" destId="{D3740E36-85E5-4F7D-92E4-56BE61D7BB07}" srcOrd="1" destOrd="0" presId="urn:microsoft.com/office/officeart/2005/8/layout/list1"/>
    <dgm:cxn modelId="{BCADD616-5EE9-4BA8-B864-FCBD00FC793E}" type="presOf" srcId="{BE246436-190B-C043-B624-2367FFD151E1}" destId="{AE5E0F38-F17C-2548-975F-7AA43CF5EFCC}"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0854E7B4-5147-4EAB-8068-18D9DC90E978}" type="presOf" srcId="{53C38150-BFFA-964C-AB0F-91416B2E3117}" destId="{7BFBB581-108E-624E-9A82-54FDCD3A7DF1}" srcOrd="0" destOrd="0" presId="urn:microsoft.com/office/officeart/2005/8/layout/list1"/>
    <dgm:cxn modelId="{87E457CC-52BA-4E8A-BE51-ACE3A875C2E7}" type="presOf" srcId="{53C38150-BFFA-964C-AB0F-91416B2E3117}" destId="{9514EDE9-45DB-A04D-93D4-CB8C956199C1}" srcOrd="1" destOrd="0" presId="urn:microsoft.com/office/officeart/2005/8/layout/list1"/>
    <dgm:cxn modelId="{B959791E-0C0E-4F5F-A58E-0EFFB17971B5}" type="presParOf" srcId="{AE5E0F38-F17C-2548-975F-7AA43CF5EFCC}" destId="{8C139F1F-C693-FA4C-9C3F-82C925758D73}" srcOrd="0" destOrd="0" presId="urn:microsoft.com/office/officeart/2005/8/layout/list1"/>
    <dgm:cxn modelId="{22D55F53-40FC-4784-98EF-70865B8F7D4D}" type="presParOf" srcId="{8C139F1F-C693-FA4C-9C3F-82C925758D73}" destId="{7BFBB581-108E-624E-9A82-54FDCD3A7DF1}" srcOrd="0" destOrd="0" presId="urn:microsoft.com/office/officeart/2005/8/layout/list1"/>
    <dgm:cxn modelId="{E5D4E8AF-388B-4939-9ABF-D55BEE9F748B}" type="presParOf" srcId="{8C139F1F-C693-FA4C-9C3F-82C925758D73}" destId="{9514EDE9-45DB-A04D-93D4-CB8C956199C1}" srcOrd="1" destOrd="0" presId="urn:microsoft.com/office/officeart/2005/8/layout/list1"/>
    <dgm:cxn modelId="{85132E0A-5FF9-4047-903B-B722EF3EB820}" type="presParOf" srcId="{AE5E0F38-F17C-2548-975F-7AA43CF5EFCC}" destId="{4EF86513-B7E8-C84C-9614-4891A667CC98}" srcOrd="1" destOrd="0" presId="urn:microsoft.com/office/officeart/2005/8/layout/list1"/>
    <dgm:cxn modelId="{58F9D787-A660-4025-A72E-F3EE19D99B67}" type="presParOf" srcId="{AE5E0F38-F17C-2548-975F-7AA43CF5EFCC}" destId="{D15AFA3C-46C9-3E49-B115-304369B5D8C1}" srcOrd="2" destOrd="0" presId="urn:microsoft.com/office/officeart/2005/8/layout/list1"/>
    <dgm:cxn modelId="{A6BA4E8C-4DA8-4B90-9611-994BFF9DB1D0}" type="presParOf" srcId="{AE5E0F38-F17C-2548-975F-7AA43CF5EFCC}" destId="{99718E86-112B-8045-A7C9-6BFF9E7A051F}" srcOrd="3" destOrd="0" presId="urn:microsoft.com/office/officeart/2005/8/layout/list1"/>
    <dgm:cxn modelId="{02549A4A-79DF-4794-9B66-9E9F1B33C02F}" type="presParOf" srcId="{AE5E0F38-F17C-2548-975F-7AA43CF5EFCC}" destId="{3E303BC0-CB53-4979-B887-9733ED922678}" srcOrd="4" destOrd="0" presId="urn:microsoft.com/office/officeart/2005/8/layout/list1"/>
    <dgm:cxn modelId="{E758E2B0-8D90-471C-8E30-4041FC4001E5}" type="presParOf" srcId="{3E303BC0-CB53-4979-B887-9733ED922678}" destId="{886E6C9D-850F-4835-8726-66BDBFDF1387}" srcOrd="0" destOrd="0" presId="urn:microsoft.com/office/officeart/2005/8/layout/list1"/>
    <dgm:cxn modelId="{44D828F8-ACDB-41A1-8684-E8C37DD5A22A}" type="presParOf" srcId="{3E303BC0-CB53-4979-B887-9733ED922678}" destId="{BC5E645C-29ED-47E4-B6EE-785AE3015F99}" srcOrd="1" destOrd="0" presId="urn:microsoft.com/office/officeart/2005/8/layout/list1"/>
    <dgm:cxn modelId="{F5020A62-BBF7-43CA-95B9-491966932701}" type="presParOf" srcId="{AE5E0F38-F17C-2548-975F-7AA43CF5EFCC}" destId="{24906A1A-841D-4217-BA5A-25095507E92F}" srcOrd="5" destOrd="0" presId="urn:microsoft.com/office/officeart/2005/8/layout/list1"/>
    <dgm:cxn modelId="{E80FCDE8-8F3C-407E-BB3A-A84EF524CBCA}" type="presParOf" srcId="{AE5E0F38-F17C-2548-975F-7AA43CF5EFCC}" destId="{94286810-B31D-4D7E-8B39-7B576C514AB5}" srcOrd="6" destOrd="0" presId="urn:microsoft.com/office/officeart/2005/8/layout/list1"/>
    <dgm:cxn modelId="{2C550389-225A-45B8-9FC1-794518FD3663}" type="presParOf" srcId="{AE5E0F38-F17C-2548-975F-7AA43CF5EFCC}" destId="{A84BBEA2-4B3A-4733-80B0-232707051281}" srcOrd="7" destOrd="0" presId="urn:microsoft.com/office/officeart/2005/8/layout/list1"/>
    <dgm:cxn modelId="{C94F1CB8-6E0F-4700-A00B-1A2C430373ED}" type="presParOf" srcId="{AE5E0F38-F17C-2548-975F-7AA43CF5EFCC}" destId="{2B1EF899-9106-4D7A-A3BA-4337A351B494}" srcOrd="8" destOrd="0" presId="urn:microsoft.com/office/officeart/2005/8/layout/list1"/>
    <dgm:cxn modelId="{06DB2BED-6B1D-4EA2-8A10-F6D2BBE143E7}" type="presParOf" srcId="{2B1EF899-9106-4D7A-A3BA-4337A351B494}" destId="{975013F1-703D-4992-A0E1-3C02819C482E}" srcOrd="0" destOrd="0" presId="urn:microsoft.com/office/officeart/2005/8/layout/list1"/>
    <dgm:cxn modelId="{F693E6F8-D0A7-4FDA-A027-8D4BF376B780}" type="presParOf" srcId="{2B1EF899-9106-4D7A-A3BA-4337A351B494}" destId="{D3740E36-85E5-4F7D-92E4-56BE61D7BB07}" srcOrd="1" destOrd="0" presId="urn:microsoft.com/office/officeart/2005/8/layout/list1"/>
    <dgm:cxn modelId="{85BBB68C-F3AC-4356-A966-2A230EFD3966}" type="presParOf" srcId="{AE5E0F38-F17C-2548-975F-7AA43CF5EFCC}" destId="{6EBBCBDA-50BE-4253-8556-7C80A0C08725}" srcOrd="9" destOrd="0" presId="urn:microsoft.com/office/officeart/2005/8/layout/list1"/>
    <dgm:cxn modelId="{077ADCD6-9808-487A-AC9C-E76010B18DBF}" type="presParOf" srcId="{AE5E0F38-F17C-2548-975F-7AA43CF5EFCC}" destId="{72EEBADB-2099-406C-8369-DD46EDC0C5E1}"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ea typeface="宋体" pitchFamily="2" charset="-122"/>
              <a:cs typeface="Times New Roman" pitchFamily="18" charset="0"/>
            </a:rPr>
            <a:t>Strategy analysis often considers whether players can make binding commitments that force them to undertake strategies that are </a:t>
          </a:r>
          <a:r>
            <a:rPr lang="en-US" altLang="zh-CN" sz="1800" i="1" dirty="0" smtClean="0">
              <a:solidFill>
                <a:schemeClr val="tx1"/>
              </a:solidFill>
              <a:ea typeface="宋体" pitchFamily="2" charset="-122"/>
              <a:cs typeface="Times New Roman" pitchFamily="18" charset="0"/>
            </a:rPr>
            <a:t>ex post </a:t>
          </a:r>
          <a:r>
            <a:rPr lang="en-US" altLang="zh-CN" sz="1800" dirty="0" smtClean="0">
              <a:solidFill>
                <a:schemeClr val="tx1"/>
              </a:solidFill>
              <a:ea typeface="宋体" pitchFamily="2" charset="-122"/>
              <a:cs typeface="Times New Roman" pitchFamily="18" charset="0"/>
            </a:rPr>
            <a:t>unprofitable but </a:t>
          </a:r>
          <a:r>
            <a:rPr lang="en-US" altLang="zh-CN" sz="1800" i="1" dirty="0" smtClean="0">
              <a:solidFill>
                <a:schemeClr val="tx1"/>
              </a:solidFill>
              <a:ea typeface="宋体" pitchFamily="2" charset="-122"/>
              <a:cs typeface="Times New Roman" pitchFamily="18" charset="0"/>
            </a:rPr>
            <a:t>ex ante </a:t>
          </a:r>
          <a:r>
            <a:rPr lang="en-US" altLang="zh-CN" sz="1800" dirty="0" smtClean="0">
              <a:solidFill>
                <a:schemeClr val="tx1"/>
              </a:solidFill>
              <a:ea typeface="宋体" pitchFamily="2" charset="-122"/>
              <a:cs typeface="Times New Roman" pitchFamily="18" charset="0"/>
            </a:rPr>
            <a:t>optimal.</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16E701D1-5C5F-4D28-94FB-49A48048074A}">
      <dgm:prSet custT="1"/>
      <dgm:spPr/>
      <dgm:t>
        <a:bodyPr/>
        <a:lstStyle/>
        <a:p>
          <a:r>
            <a:rPr lang="en-US" altLang="zh-CN" sz="1800" dirty="0" smtClean="0">
              <a:solidFill>
                <a:schemeClr val="tx1"/>
              </a:solidFill>
              <a:ea typeface="宋体" pitchFamily="2" charset="-122"/>
            </a:rPr>
            <a:t>For the entry game the incumbent could have “meeting competition clauses” or advertise “Our prices can’t be beat.  We won’t be undersold.”</a:t>
          </a:r>
          <a:endParaRPr lang="en-GB" sz="1800" dirty="0" smtClean="0">
            <a:solidFill>
              <a:schemeClr val="tx1"/>
            </a:solidFill>
            <a:cs typeface="Times New Roman" pitchFamily="18" charset="0"/>
          </a:endParaRPr>
        </a:p>
      </dgm:t>
    </dgm:pt>
    <dgm:pt modelId="{38E37755-19A5-488D-913D-51FB51ACD2A1}" type="parTrans" cxnId="{BE260F96-4211-404C-AA89-F69A70DBAE9E}">
      <dgm:prSet/>
      <dgm:spPr/>
      <dgm:t>
        <a:bodyPr/>
        <a:lstStyle/>
        <a:p>
          <a:endParaRPr lang="es-AR" sz="1800">
            <a:solidFill>
              <a:schemeClr val="tx1"/>
            </a:solidFill>
          </a:endParaRPr>
        </a:p>
      </dgm:t>
    </dgm:pt>
    <dgm:pt modelId="{DBFE9069-75F7-40D5-84E5-74B10D4A753D}" type="sibTrans" cxnId="{BE260F96-4211-404C-AA89-F69A70DBAE9E}">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42857" custScaleY="148676" custLinFactNeighborX="-2754" custLinFactNeighborY="-7991">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46B0E752-A3AF-416A-88BD-FF50C75C87F4}" type="pres">
      <dgm:prSet presAssocID="{16E701D1-5C5F-4D28-94FB-49A48048074A}" presName="parentLin" presStyleCnt="0"/>
      <dgm:spPr/>
    </dgm:pt>
    <dgm:pt modelId="{C1FA1C50-E36B-40BC-9D02-AF8C9DB006FB}" type="pres">
      <dgm:prSet presAssocID="{16E701D1-5C5F-4D28-94FB-49A48048074A}" presName="parentLeftMargin" presStyleLbl="node1" presStyleIdx="0" presStyleCnt="2"/>
      <dgm:spPr/>
      <dgm:t>
        <a:bodyPr/>
        <a:lstStyle/>
        <a:p>
          <a:endParaRPr lang="es-AR"/>
        </a:p>
      </dgm:t>
    </dgm:pt>
    <dgm:pt modelId="{8C08D74E-0335-496E-AEEF-47822F71D3AC}" type="pres">
      <dgm:prSet presAssocID="{16E701D1-5C5F-4D28-94FB-49A48048074A}" presName="parentText" presStyleLbl="node1" presStyleIdx="1" presStyleCnt="2" custScaleX="137037" custScaleY="139848">
        <dgm:presLayoutVars>
          <dgm:chMax val="0"/>
          <dgm:bulletEnabled val="1"/>
        </dgm:presLayoutVars>
      </dgm:prSet>
      <dgm:spPr/>
      <dgm:t>
        <a:bodyPr/>
        <a:lstStyle/>
        <a:p>
          <a:endParaRPr lang="es-AR"/>
        </a:p>
      </dgm:t>
    </dgm:pt>
    <dgm:pt modelId="{1C7B751A-0428-4FD0-AB50-F1C88C6AD91B}" type="pres">
      <dgm:prSet presAssocID="{16E701D1-5C5F-4D28-94FB-49A48048074A}" presName="negativeSpace" presStyleCnt="0"/>
      <dgm:spPr/>
    </dgm:pt>
    <dgm:pt modelId="{B8098A44-587F-4130-AB1D-863792996A33}" type="pres">
      <dgm:prSet presAssocID="{16E701D1-5C5F-4D28-94FB-49A48048074A}" presName="childText" presStyleLbl="conFgAcc1" presStyleIdx="1" presStyleCnt="2">
        <dgm:presLayoutVars>
          <dgm:bulletEnabled val="1"/>
        </dgm:presLayoutVars>
      </dgm:prSet>
      <dgm:spPr/>
    </dgm:pt>
  </dgm:ptLst>
  <dgm:cxnLst>
    <dgm:cxn modelId="{72807B07-17B7-404D-BB03-0735ED0A614A}" type="presOf" srcId="{16E701D1-5C5F-4D28-94FB-49A48048074A}" destId="{8C08D74E-0335-496E-AEEF-47822F71D3AC}" srcOrd="1" destOrd="0" presId="urn:microsoft.com/office/officeart/2005/8/layout/list1"/>
    <dgm:cxn modelId="{9C6A372D-1B1B-4B12-ACF5-BB1B3277F7D6}" type="presOf" srcId="{16E701D1-5C5F-4D28-94FB-49A48048074A}" destId="{C1FA1C50-E36B-40BC-9D02-AF8C9DB006FB}" srcOrd="0" destOrd="0" presId="urn:microsoft.com/office/officeart/2005/8/layout/list1"/>
    <dgm:cxn modelId="{FF573DCB-F0CC-4354-A7C2-6A06FE3ED58C}" type="presOf" srcId="{53C38150-BFFA-964C-AB0F-91416B2E3117}" destId="{9514EDE9-45DB-A04D-93D4-CB8C956199C1}" srcOrd="1" destOrd="0" presId="urn:microsoft.com/office/officeart/2005/8/layout/list1"/>
    <dgm:cxn modelId="{0684DF78-8699-4B1F-898D-EB4751A2250C}" type="presOf" srcId="{BE246436-190B-C043-B624-2367FFD151E1}" destId="{AE5E0F38-F17C-2548-975F-7AA43CF5EFCC}" srcOrd="0" destOrd="0" presId="urn:microsoft.com/office/officeart/2005/8/layout/list1"/>
    <dgm:cxn modelId="{356FA754-694A-4F2F-933D-D1B0218BA748}" type="presOf" srcId="{53C38150-BFFA-964C-AB0F-91416B2E3117}" destId="{7BFBB581-108E-624E-9A82-54FDCD3A7DF1}"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BE260F96-4211-404C-AA89-F69A70DBAE9E}" srcId="{BE246436-190B-C043-B624-2367FFD151E1}" destId="{16E701D1-5C5F-4D28-94FB-49A48048074A}" srcOrd="1" destOrd="0" parTransId="{38E37755-19A5-488D-913D-51FB51ACD2A1}" sibTransId="{DBFE9069-75F7-40D5-84E5-74B10D4A753D}"/>
    <dgm:cxn modelId="{4033C258-4045-4256-8B2F-3D0E41A89A0F}" type="presParOf" srcId="{AE5E0F38-F17C-2548-975F-7AA43CF5EFCC}" destId="{8C139F1F-C693-FA4C-9C3F-82C925758D73}" srcOrd="0" destOrd="0" presId="urn:microsoft.com/office/officeart/2005/8/layout/list1"/>
    <dgm:cxn modelId="{1D7C9FFB-5C12-4A38-8646-9653B36B1BE0}" type="presParOf" srcId="{8C139F1F-C693-FA4C-9C3F-82C925758D73}" destId="{7BFBB581-108E-624E-9A82-54FDCD3A7DF1}" srcOrd="0" destOrd="0" presId="urn:microsoft.com/office/officeart/2005/8/layout/list1"/>
    <dgm:cxn modelId="{0D7F0286-E1D4-4A96-9854-5CAF401D7410}" type="presParOf" srcId="{8C139F1F-C693-FA4C-9C3F-82C925758D73}" destId="{9514EDE9-45DB-A04D-93D4-CB8C956199C1}" srcOrd="1" destOrd="0" presId="urn:microsoft.com/office/officeart/2005/8/layout/list1"/>
    <dgm:cxn modelId="{7E32F0A5-7DFA-4718-8A22-CAE2F5195688}" type="presParOf" srcId="{AE5E0F38-F17C-2548-975F-7AA43CF5EFCC}" destId="{4EF86513-B7E8-C84C-9614-4891A667CC98}" srcOrd="1" destOrd="0" presId="urn:microsoft.com/office/officeart/2005/8/layout/list1"/>
    <dgm:cxn modelId="{D1A2A244-9D34-44B0-94F0-C0FD5A3ADCDB}" type="presParOf" srcId="{AE5E0F38-F17C-2548-975F-7AA43CF5EFCC}" destId="{D15AFA3C-46C9-3E49-B115-304369B5D8C1}" srcOrd="2" destOrd="0" presId="urn:microsoft.com/office/officeart/2005/8/layout/list1"/>
    <dgm:cxn modelId="{6B1D11BC-79E8-4D1D-8FC9-CC1979D670CB}" type="presParOf" srcId="{AE5E0F38-F17C-2548-975F-7AA43CF5EFCC}" destId="{99718E86-112B-8045-A7C9-6BFF9E7A051F}" srcOrd="3" destOrd="0" presId="urn:microsoft.com/office/officeart/2005/8/layout/list1"/>
    <dgm:cxn modelId="{33CC5C22-1741-4BBF-8CFE-2024BF5A69E8}" type="presParOf" srcId="{AE5E0F38-F17C-2548-975F-7AA43CF5EFCC}" destId="{46B0E752-A3AF-416A-88BD-FF50C75C87F4}" srcOrd="4" destOrd="0" presId="urn:microsoft.com/office/officeart/2005/8/layout/list1"/>
    <dgm:cxn modelId="{76DB4BCD-2A78-44C3-A9B2-EE739B3FBAA4}" type="presParOf" srcId="{46B0E752-A3AF-416A-88BD-FF50C75C87F4}" destId="{C1FA1C50-E36B-40BC-9D02-AF8C9DB006FB}" srcOrd="0" destOrd="0" presId="urn:microsoft.com/office/officeart/2005/8/layout/list1"/>
    <dgm:cxn modelId="{9AB34B4A-5B8C-4EF0-9FD7-3DBD0562B592}" type="presParOf" srcId="{46B0E752-A3AF-416A-88BD-FF50C75C87F4}" destId="{8C08D74E-0335-496E-AEEF-47822F71D3AC}" srcOrd="1" destOrd="0" presId="urn:microsoft.com/office/officeart/2005/8/layout/list1"/>
    <dgm:cxn modelId="{CD127255-5FB5-4727-AB2E-70E56861A0F1}" type="presParOf" srcId="{AE5E0F38-F17C-2548-975F-7AA43CF5EFCC}" destId="{1C7B751A-0428-4FD0-AB50-F1C88C6AD91B}" srcOrd="5" destOrd="0" presId="urn:microsoft.com/office/officeart/2005/8/layout/list1"/>
    <dgm:cxn modelId="{39509683-DA5C-418F-A3B8-E222BA2BD439}" type="presParOf" srcId="{AE5E0F38-F17C-2548-975F-7AA43CF5EFCC}" destId="{B8098A44-587F-4130-AB1D-863792996A3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8E47CA47-5976-3E41-A801-C3E9F2AD3C15}"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49050571-DDEE-FD49-9FA9-E09E7B5B3D61}" type="pres">
      <dgm:prSet presAssocID="{8E47CA47-5976-3E41-A801-C3E9F2AD3C15}" presName="diagram" presStyleCnt="0">
        <dgm:presLayoutVars>
          <dgm:chPref val="1"/>
          <dgm:dir/>
          <dgm:animOne val="branch"/>
          <dgm:animLvl val="lvl"/>
          <dgm:resizeHandles/>
        </dgm:presLayoutVars>
      </dgm:prSet>
      <dgm:spPr/>
      <dgm:t>
        <a:bodyPr/>
        <a:lstStyle/>
        <a:p>
          <a:endParaRPr lang="en-US"/>
        </a:p>
      </dgm:t>
    </dgm:pt>
  </dgm:ptLst>
  <dgm:cxnLst>
    <dgm:cxn modelId="{676164FF-70FB-EB4F-B62A-5354262885B8}" type="presOf" srcId="{8E47CA47-5976-3E41-A801-C3E9F2AD3C15}" destId="{49050571-DDEE-FD49-9FA9-E09E7B5B3D61}" srcOrd="0"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031F82D4-D383-8E41-B614-8356EEA3D407}"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33374B61-E668-014A-A3DF-9BB78176F36C}">
      <dgm:prSet phldrT="[Text]" custT="1"/>
      <dgm:spPr/>
      <dgm:t>
        <a:bodyPr/>
        <a:lstStyle/>
        <a:p>
          <a:r>
            <a:rPr lang="en-US" sz="1800" b="1" dirty="0" smtClean="0">
              <a:solidFill>
                <a:schemeClr val="tx1"/>
              </a:solidFill>
              <a:latin typeface="Century Gothic"/>
              <a:cs typeface="Century Gothic"/>
            </a:rPr>
            <a:t>Part 1</a:t>
          </a:r>
          <a:endParaRPr lang="en-US" sz="1800" dirty="0">
            <a:solidFill>
              <a:schemeClr val="tx1"/>
            </a:solidFill>
          </a:endParaRPr>
        </a:p>
      </dgm:t>
    </dgm:pt>
    <dgm:pt modelId="{A37EEE69-86B6-C44A-BD44-6B4275759B84}" type="parTrans" cxnId="{4BF72FC1-1D03-F04C-A528-DC5FFBA9B927}">
      <dgm:prSet/>
      <dgm:spPr/>
      <dgm:t>
        <a:bodyPr/>
        <a:lstStyle/>
        <a:p>
          <a:endParaRPr lang="en-US"/>
        </a:p>
      </dgm:t>
    </dgm:pt>
    <dgm:pt modelId="{47A7CAE8-43C0-0248-8C3B-7600A9D18DE6}" type="sibTrans" cxnId="{4BF72FC1-1D03-F04C-A528-DC5FFBA9B927}">
      <dgm:prSet/>
      <dgm:spPr/>
      <dgm:t>
        <a:bodyPr/>
        <a:lstStyle/>
        <a:p>
          <a:endParaRPr lang="en-US"/>
        </a:p>
      </dgm:t>
    </dgm:pt>
    <dgm:pt modelId="{5711D63C-AFE8-814A-A55B-7D3ED56A974C}">
      <dgm:prSet custT="1"/>
      <dgm:spPr>
        <a:noFill/>
      </dgm:spPr>
      <dgm:t>
        <a:bodyPr/>
        <a:lstStyle/>
        <a:p>
          <a:r>
            <a:rPr lang="en-US" sz="1500" dirty="0" smtClean="0">
              <a:solidFill>
                <a:srgbClr val="333333"/>
              </a:solidFill>
              <a:latin typeface="Century Gothic"/>
              <a:cs typeface="Century Gothic"/>
            </a:rPr>
            <a:t>Transaction Costs</a:t>
          </a:r>
        </a:p>
      </dgm:t>
    </dgm:pt>
    <dgm:pt modelId="{07CA8667-C3F7-FA48-AD77-4095F74C8D61}" type="parTrans" cxnId="{A64513F0-36F5-A547-8432-BC4EA336D1E3}">
      <dgm:prSet/>
      <dgm:spPr/>
      <dgm:t>
        <a:bodyPr/>
        <a:lstStyle/>
        <a:p>
          <a:endParaRPr lang="en-US"/>
        </a:p>
      </dgm:t>
    </dgm:pt>
    <dgm:pt modelId="{5A901D2C-E562-8347-9A3F-AC9164794E6D}" type="sibTrans" cxnId="{A64513F0-36F5-A547-8432-BC4EA336D1E3}">
      <dgm:prSet/>
      <dgm:spPr/>
      <dgm:t>
        <a:bodyPr/>
        <a:lstStyle/>
        <a:p>
          <a:endParaRPr lang="en-US"/>
        </a:p>
      </dgm:t>
    </dgm:pt>
    <dgm:pt modelId="{BA3C6DBF-76C3-7341-AD35-643D0F307281}">
      <dgm:prSet custT="1"/>
      <dgm:spPr/>
      <dgm:t>
        <a:bodyPr/>
        <a:lstStyle/>
        <a:p>
          <a:r>
            <a:rPr lang="en-US" sz="1800" b="1" dirty="0" smtClean="0">
              <a:solidFill>
                <a:schemeClr val="tx1"/>
              </a:solidFill>
              <a:latin typeface="Century Gothic"/>
              <a:cs typeface="Century Gothic"/>
            </a:rPr>
            <a:t>Part 2</a:t>
          </a:r>
        </a:p>
      </dgm:t>
    </dgm:pt>
    <dgm:pt modelId="{6EAC5E74-CE25-6541-9FA3-69F3C0B79201}" type="parTrans" cxnId="{0C1219DF-938F-AC4E-AD93-43BF83B8658B}">
      <dgm:prSet/>
      <dgm:spPr/>
      <dgm:t>
        <a:bodyPr/>
        <a:lstStyle/>
        <a:p>
          <a:endParaRPr lang="en-US"/>
        </a:p>
      </dgm:t>
    </dgm:pt>
    <dgm:pt modelId="{DEB37107-3254-554C-AA58-72300E12F144}" type="sibTrans" cxnId="{0C1219DF-938F-AC4E-AD93-43BF83B8658B}">
      <dgm:prSet/>
      <dgm:spPr/>
      <dgm:t>
        <a:bodyPr/>
        <a:lstStyle/>
        <a:p>
          <a:endParaRPr lang="en-US"/>
        </a:p>
      </dgm:t>
    </dgm:pt>
    <dgm:pt modelId="{1F0E57C8-41A2-43B8-B5A0-6372BC06E431}">
      <dgm:prSet custT="1"/>
      <dgm:spPr>
        <a:noFill/>
      </dgm:spPr>
      <dgm:t>
        <a:bodyPr/>
        <a:lstStyle/>
        <a:p>
          <a:r>
            <a:rPr lang="en-US" sz="1500" dirty="0" smtClean="0">
              <a:solidFill>
                <a:srgbClr val="333333"/>
              </a:solidFill>
              <a:latin typeface="Century Gothic"/>
              <a:cs typeface="Century Gothic"/>
            </a:rPr>
            <a:t>Opportunistic Behavior</a:t>
          </a:r>
        </a:p>
      </dgm:t>
    </dgm:pt>
    <dgm:pt modelId="{C285D7F2-C97E-494C-A6AE-6FCEFEFF74EC}" type="parTrans" cxnId="{50F26DFA-5C54-49B5-B1D1-CC41ADD485FA}">
      <dgm:prSet/>
      <dgm:spPr/>
      <dgm:t>
        <a:bodyPr/>
        <a:lstStyle/>
        <a:p>
          <a:endParaRPr lang="es-AR"/>
        </a:p>
      </dgm:t>
    </dgm:pt>
    <dgm:pt modelId="{65C7F4B5-FFE5-44B9-BA0F-68233057E676}" type="sibTrans" cxnId="{50F26DFA-5C54-49B5-B1D1-CC41ADD485FA}">
      <dgm:prSet/>
      <dgm:spPr/>
      <dgm:t>
        <a:bodyPr/>
        <a:lstStyle/>
        <a:p>
          <a:endParaRPr lang="es-AR"/>
        </a:p>
      </dgm:t>
    </dgm:pt>
    <dgm:pt modelId="{8ECCFED8-782C-FA41-9650-6D5DE1C9BE41}">
      <dgm:prSet custT="1"/>
      <dgm:spPr>
        <a:noFill/>
      </dgm:spPr>
      <dgm:t>
        <a:bodyPr/>
        <a:lstStyle/>
        <a:p>
          <a:r>
            <a:rPr lang="en-US" sz="1500" dirty="0" smtClean="0">
              <a:solidFill>
                <a:srgbClr val="333333"/>
              </a:solidFill>
            </a:rPr>
            <a:t>Theory of the Firm</a:t>
          </a:r>
          <a:endParaRPr lang="en-US" sz="1500" dirty="0">
            <a:solidFill>
              <a:srgbClr val="333333"/>
            </a:solidFill>
          </a:endParaRPr>
        </a:p>
      </dgm:t>
    </dgm:pt>
    <dgm:pt modelId="{7548FBC3-6EF7-D74B-AC8B-901828EE9155}" type="parTrans" cxnId="{E7206A62-531C-1C4A-95A7-1648247F89E8}">
      <dgm:prSet/>
      <dgm:spPr/>
      <dgm:t>
        <a:bodyPr/>
        <a:lstStyle/>
        <a:p>
          <a:endParaRPr lang="en-US"/>
        </a:p>
      </dgm:t>
    </dgm:pt>
    <dgm:pt modelId="{C7E775BF-0BBF-444E-A3CC-050B1D8C6444}" type="sibTrans" cxnId="{E7206A62-531C-1C4A-95A7-1648247F89E8}">
      <dgm:prSet/>
      <dgm:spPr/>
      <dgm:t>
        <a:bodyPr/>
        <a:lstStyle/>
        <a:p>
          <a:endParaRPr lang="en-US"/>
        </a:p>
      </dgm:t>
    </dgm:pt>
    <dgm:pt modelId="{D25E0A0B-22F2-8640-A10A-396287EA4439}">
      <dgm:prSet custT="1"/>
      <dgm:spPr>
        <a:solidFill>
          <a:schemeClr val="accent2"/>
        </a:solidFill>
      </dgm:spPr>
      <dgm:t>
        <a:bodyPr/>
        <a:lstStyle/>
        <a:p>
          <a:r>
            <a:rPr lang="en-US" sz="1500" dirty="0" smtClean="0">
              <a:solidFill>
                <a:srgbClr val="333333"/>
              </a:solidFill>
              <a:latin typeface="Century Gothic"/>
              <a:cs typeface="Century Gothic"/>
            </a:rPr>
            <a:t>Welfare and Efficiency</a:t>
          </a:r>
        </a:p>
      </dgm:t>
    </dgm:pt>
    <dgm:pt modelId="{05D86949-1B41-2C47-8D03-A2D43ADF3379}" type="parTrans" cxnId="{D0E0D6A9-C717-F24E-B2A8-822869A1569E}">
      <dgm:prSet/>
      <dgm:spPr/>
      <dgm:t>
        <a:bodyPr/>
        <a:lstStyle/>
        <a:p>
          <a:endParaRPr lang="en-US"/>
        </a:p>
      </dgm:t>
    </dgm:pt>
    <dgm:pt modelId="{54D0657E-538C-E347-B3A2-5E254AD20FC4}" type="sibTrans" cxnId="{D0E0D6A9-C717-F24E-B2A8-822869A1569E}">
      <dgm:prSet/>
      <dgm:spPr/>
      <dgm:t>
        <a:bodyPr/>
        <a:lstStyle/>
        <a:p>
          <a:endParaRPr lang="en-US"/>
        </a:p>
      </dgm:t>
    </dgm:pt>
    <dgm:pt modelId="{D1A2A919-A055-9C49-AEFD-C6B223BA3097}">
      <dgm:prSet custT="1"/>
      <dgm:spPr>
        <a:solidFill>
          <a:schemeClr val="accent2"/>
        </a:solidFill>
      </dgm:spPr>
      <dgm:t>
        <a:bodyPr/>
        <a:lstStyle/>
        <a:p>
          <a:r>
            <a:rPr lang="en-US" sz="1500" dirty="0" smtClean="0">
              <a:solidFill>
                <a:srgbClr val="333333"/>
              </a:solidFill>
              <a:latin typeface="Century Gothic"/>
              <a:cs typeface="Century Gothic"/>
            </a:rPr>
            <a:t>Market Failures</a:t>
          </a:r>
        </a:p>
      </dgm:t>
    </dgm:pt>
    <dgm:pt modelId="{6F7C6C2C-D9BD-7943-97C9-1693D48FD30F}" type="parTrans" cxnId="{D779B6F0-E49A-C24E-85DE-4B16B52F836D}">
      <dgm:prSet/>
      <dgm:spPr/>
      <dgm:t>
        <a:bodyPr/>
        <a:lstStyle/>
        <a:p>
          <a:endParaRPr lang="en-US"/>
        </a:p>
      </dgm:t>
    </dgm:pt>
    <dgm:pt modelId="{8A959925-0D75-C841-A6AB-D07CEE495E4F}" type="sibTrans" cxnId="{D779B6F0-E49A-C24E-85DE-4B16B52F836D}">
      <dgm:prSet/>
      <dgm:spPr/>
      <dgm:t>
        <a:bodyPr/>
        <a:lstStyle/>
        <a:p>
          <a:endParaRPr lang="en-US"/>
        </a:p>
      </dgm:t>
    </dgm:pt>
    <dgm:pt modelId="{0020399E-15AC-2B4E-BC2F-0C22628B43A3}">
      <dgm:prSet custT="1"/>
      <dgm:spPr>
        <a:solidFill>
          <a:schemeClr val="accent2"/>
        </a:solidFill>
      </dgm:spPr>
      <dgm:t>
        <a:bodyPr/>
        <a:lstStyle/>
        <a:p>
          <a:r>
            <a:rPr lang="en-US" sz="1500" dirty="0" smtClean="0">
              <a:solidFill>
                <a:srgbClr val="333333"/>
              </a:solidFill>
              <a:latin typeface="Century Gothic"/>
              <a:cs typeface="Century Gothic"/>
            </a:rPr>
            <a:t>Economics of Remedies</a:t>
          </a:r>
        </a:p>
      </dgm:t>
    </dgm:pt>
    <dgm:pt modelId="{69D9A61A-DD8F-4640-A805-9825245094DE}" type="parTrans" cxnId="{3F51BF81-4FE5-A443-B80B-E8905B4F7AEA}">
      <dgm:prSet/>
      <dgm:spPr/>
      <dgm:t>
        <a:bodyPr/>
        <a:lstStyle/>
        <a:p>
          <a:endParaRPr lang="en-US"/>
        </a:p>
      </dgm:t>
    </dgm:pt>
    <dgm:pt modelId="{6317D10F-D589-FD41-8E17-8018DEA4ED54}" type="sibTrans" cxnId="{3F51BF81-4FE5-A443-B80B-E8905B4F7AEA}">
      <dgm:prSet/>
      <dgm:spPr/>
      <dgm:t>
        <a:bodyPr/>
        <a:lstStyle/>
        <a:p>
          <a:endParaRPr lang="en-US"/>
        </a:p>
      </dgm:t>
    </dgm:pt>
    <dgm:pt modelId="{1F03974B-6A01-4312-B57B-51D63650AABA}">
      <dgm:prSet/>
      <dgm:spPr>
        <a:solidFill>
          <a:schemeClr val="accent2"/>
        </a:solidFill>
      </dgm:spPr>
      <dgm:t>
        <a:bodyPr/>
        <a:lstStyle/>
        <a:p>
          <a:r>
            <a:rPr lang="en-US" dirty="0" smtClean="0">
              <a:solidFill>
                <a:srgbClr val="333333"/>
              </a:solidFill>
              <a:latin typeface="Century Gothic"/>
              <a:cs typeface="Century Gothic"/>
            </a:rPr>
            <a:t>Antitrust, Welfare and Market Failure</a:t>
          </a:r>
        </a:p>
      </dgm:t>
    </dgm:pt>
    <dgm:pt modelId="{D6F3697B-AA5C-4B1F-97C0-7D15DA3745A0}" type="parTrans" cxnId="{0B80A819-8DEC-4C2B-91D9-ECBF925C9F11}">
      <dgm:prSet/>
      <dgm:spPr/>
      <dgm:t>
        <a:bodyPr/>
        <a:lstStyle/>
        <a:p>
          <a:endParaRPr lang="es-AR"/>
        </a:p>
      </dgm:t>
    </dgm:pt>
    <dgm:pt modelId="{E382EBEF-28A1-4039-9CDA-31F77CC4015C}" type="sibTrans" cxnId="{0B80A819-8DEC-4C2B-91D9-ECBF925C9F11}">
      <dgm:prSet/>
      <dgm:spPr/>
      <dgm:t>
        <a:bodyPr/>
        <a:lstStyle/>
        <a:p>
          <a:endParaRPr lang="es-AR"/>
        </a:p>
      </dgm:t>
    </dgm:pt>
    <dgm:pt modelId="{60ADD78F-3454-D04A-883A-711D3406B5E1}" type="pres">
      <dgm:prSet presAssocID="{031F82D4-D383-8E41-B614-8356EEA3D407}" presName="diagram" presStyleCnt="0">
        <dgm:presLayoutVars>
          <dgm:chPref val="1"/>
          <dgm:dir/>
          <dgm:animOne val="branch"/>
          <dgm:animLvl val="lvl"/>
          <dgm:resizeHandles/>
        </dgm:presLayoutVars>
      </dgm:prSet>
      <dgm:spPr/>
      <dgm:t>
        <a:bodyPr/>
        <a:lstStyle/>
        <a:p>
          <a:endParaRPr lang="en-US"/>
        </a:p>
      </dgm:t>
    </dgm:pt>
    <dgm:pt modelId="{B15C25E0-E304-E046-8A5C-61034FA200F2}" type="pres">
      <dgm:prSet presAssocID="{33374B61-E668-014A-A3DF-9BB78176F36C}" presName="root" presStyleCnt="0"/>
      <dgm:spPr/>
    </dgm:pt>
    <dgm:pt modelId="{E405EE43-65F6-F64E-9E46-73AE1713E5BF}" type="pres">
      <dgm:prSet presAssocID="{33374B61-E668-014A-A3DF-9BB78176F36C}" presName="rootComposite" presStyleCnt="0"/>
      <dgm:spPr/>
    </dgm:pt>
    <dgm:pt modelId="{915DC507-0F6C-AA45-88C8-E5EF2DE3D987}" type="pres">
      <dgm:prSet presAssocID="{33374B61-E668-014A-A3DF-9BB78176F36C}" presName="rootText" presStyleLbl="node1" presStyleIdx="0" presStyleCnt="2" custScaleX="106373"/>
      <dgm:spPr/>
      <dgm:t>
        <a:bodyPr/>
        <a:lstStyle/>
        <a:p>
          <a:endParaRPr lang="en-US"/>
        </a:p>
      </dgm:t>
    </dgm:pt>
    <dgm:pt modelId="{221E17C5-EA1E-764F-ADFE-2FB688BCB5D5}" type="pres">
      <dgm:prSet presAssocID="{33374B61-E668-014A-A3DF-9BB78176F36C}" presName="rootConnector" presStyleLbl="node1" presStyleIdx="0" presStyleCnt="2"/>
      <dgm:spPr/>
      <dgm:t>
        <a:bodyPr/>
        <a:lstStyle/>
        <a:p>
          <a:endParaRPr lang="en-US"/>
        </a:p>
      </dgm:t>
    </dgm:pt>
    <dgm:pt modelId="{EF13A95D-BA86-7A42-A569-2E657C186342}" type="pres">
      <dgm:prSet presAssocID="{33374B61-E668-014A-A3DF-9BB78176F36C}" presName="childShape" presStyleCnt="0"/>
      <dgm:spPr/>
    </dgm:pt>
    <dgm:pt modelId="{76ED8D30-E6DF-2749-8A78-7B1917E23B1A}" type="pres">
      <dgm:prSet presAssocID="{07CA8667-C3F7-FA48-AD77-4095F74C8D61}" presName="Name13" presStyleLbl="parChTrans1D2" presStyleIdx="0" presStyleCnt="7"/>
      <dgm:spPr/>
      <dgm:t>
        <a:bodyPr/>
        <a:lstStyle/>
        <a:p>
          <a:endParaRPr lang="en-US"/>
        </a:p>
      </dgm:t>
    </dgm:pt>
    <dgm:pt modelId="{9B521CCF-1EDF-A649-B8D4-052044156013}" type="pres">
      <dgm:prSet presAssocID="{5711D63C-AFE8-814A-A55B-7D3ED56A974C}" presName="childText" presStyleLbl="bgAcc1" presStyleIdx="0" presStyleCnt="7" custScaleX="119511">
        <dgm:presLayoutVars>
          <dgm:bulletEnabled val="1"/>
        </dgm:presLayoutVars>
      </dgm:prSet>
      <dgm:spPr/>
      <dgm:t>
        <a:bodyPr/>
        <a:lstStyle/>
        <a:p>
          <a:endParaRPr lang="en-US"/>
        </a:p>
      </dgm:t>
    </dgm:pt>
    <dgm:pt modelId="{85E32240-FDE7-4673-9235-21C0EF1C50A6}" type="pres">
      <dgm:prSet presAssocID="{C285D7F2-C97E-494C-A6AE-6FCEFEFF74EC}" presName="Name13" presStyleLbl="parChTrans1D2" presStyleIdx="1" presStyleCnt="7"/>
      <dgm:spPr/>
      <dgm:t>
        <a:bodyPr/>
        <a:lstStyle/>
        <a:p>
          <a:endParaRPr lang="es-AR"/>
        </a:p>
      </dgm:t>
    </dgm:pt>
    <dgm:pt modelId="{EE9CCADE-9720-4F47-A150-BCF3209C471F}" type="pres">
      <dgm:prSet presAssocID="{1F0E57C8-41A2-43B8-B5A0-6372BC06E431}" presName="childText" presStyleLbl="bgAcc1" presStyleIdx="1" presStyleCnt="7" custScaleX="119511">
        <dgm:presLayoutVars>
          <dgm:bulletEnabled val="1"/>
        </dgm:presLayoutVars>
      </dgm:prSet>
      <dgm:spPr/>
      <dgm:t>
        <a:bodyPr/>
        <a:lstStyle/>
        <a:p>
          <a:endParaRPr lang="es-AR"/>
        </a:p>
      </dgm:t>
    </dgm:pt>
    <dgm:pt modelId="{AD6E31CC-7208-1D49-AA3D-4A80A7B9BE8F}" type="pres">
      <dgm:prSet presAssocID="{7548FBC3-6EF7-D74B-AC8B-901828EE9155}" presName="Name13" presStyleLbl="parChTrans1D2" presStyleIdx="2" presStyleCnt="7"/>
      <dgm:spPr/>
      <dgm:t>
        <a:bodyPr/>
        <a:lstStyle/>
        <a:p>
          <a:endParaRPr lang="en-US"/>
        </a:p>
      </dgm:t>
    </dgm:pt>
    <dgm:pt modelId="{8C5B9BB5-A5C3-6F4E-8078-13065D6ED926}" type="pres">
      <dgm:prSet presAssocID="{8ECCFED8-782C-FA41-9650-6D5DE1C9BE41}" presName="childText" presStyleLbl="bgAcc1" presStyleIdx="2" presStyleCnt="7" custScaleX="119511">
        <dgm:presLayoutVars>
          <dgm:bulletEnabled val="1"/>
        </dgm:presLayoutVars>
      </dgm:prSet>
      <dgm:spPr/>
      <dgm:t>
        <a:bodyPr/>
        <a:lstStyle/>
        <a:p>
          <a:endParaRPr lang="en-US"/>
        </a:p>
      </dgm:t>
    </dgm:pt>
    <dgm:pt modelId="{E9248DD6-F6BD-284C-8E8F-E581D2432249}" type="pres">
      <dgm:prSet presAssocID="{BA3C6DBF-76C3-7341-AD35-643D0F307281}" presName="root" presStyleCnt="0"/>
      <dgm:spPr/>
    </dgm:pt>
    <dgm:pt modelId="{FD7BB768-A401-0945-B1DE-B51AD3F215DB}" type="pres">
      <dgm:prSet presAssocID="{BA3C6DBF-76C3-7341-AD35-643D0F307281}" presName="rootComposite" presStyleCnt="0"/>
      <dgm:spPr/>
    </dgm:pt>
    <dgm:pt modelId="{5DB592F2-5BA2-E54D-AD87-72ABDB967F93}" type="pres">
      <dgm:prSet presAssocID="{BA3C6DBF-76C3-7341-AD35-643D0F307281}" presName="rootText" presStyleLbl="node1" presStyleIdx="1" presStyleCnt="2" custScaleX="108281"/>
      <dgm:spPr/>
      <dgm:t>
        <a:bodyPr/>
        <a:lstStyle/>
        <a:p>
          <a:endParaRPr lang="en-US"/>
        </a:p>
      </dgm:t>
    </dgm:pt>
    <dgm:pt modelId="{00055DB3-2C3F-E044-A1A3-A6A021BEA85E}" type="pres">
      <dgm:prSet presAssocID="{BA3C6DBF-76C3-7341-AD35-643D0F307281}" presName="rootConnector" presStyleLbl="node1" presStyleIdx="1" presStyleCnt="2"/>
      <dgm:spPr/>
      <dgm:t>
        <a:bodyPr/>
        <a:lstStyle/>
        <a:p>
          <a:endParaRPr lang="en-US"/>
        </a:p>
      </dgm:t>
    </dgm:pt>
    <dgm:pt modelId="{63E00A1F-D333-8740-9EAC-184D958823A2}" type="pres">
      <dgm:prSet presAssocID="{BA3C6DBF-76C3-7341-AD35-643D0F307281}" presName="childShape" presStyleCnt="0"/>
      <dgm:spPr/>
    </dgm:pt>
    <dgm:pt modelId="{B3586922-9C3E-3649-9C36-E7675997D52A}" type="pres">
      <dgm:prSet presAssocID="{05D86949-1B41-2C47-8D03-A2D43ADF3379}" presName="Name13" presStyleLbl="parChTrans1D2" presStyleIdx="3" presStyleCnt="7"/>
      <dgm:spPr/>
      <dgm:t>
        <a:bodyPr/>
        <a:lstStyle/>
        <a:p>
          <a:endParaRPr lang="en-US"/>
        </a:p>
      </dgm:t>
    </dgm:pt>
    <dgm:pt modelId="{A2C0A819-F99B-854D-BAD3-89D15E45E650}" type="pres">
      <dgm:prSet presAssocID="{D25E0A0B-22F2-8640-A10A-396287EA4439}" presName="childText" presStyleLbl="bgAcc1" presStyleIdx="3" presStyleCnt="7" custScaleX="110472">
        <dgm:presLayoutVars>
          <dgm:bulletEnabled val="1"/>
        </dgm:presLayoutVars>
      </dgm:prSet>
      <dgm:spPr/>
      <dgm:t>
        <a:bodyPr/>
        <a:lstStyle/>
        <a:p>
          <a:endParaRPr lang="en-US"/>
        </a:p>
      </dgm:t>
    </dgm:pt>
    <dgm:pt modelId="{D86F91D9-6A09-E948-A94E-31CFD5ECF32E}" type="pres">
      <dgm:prSet presAssocID="{6F7C6C2C-D9BD-7943-97C9-1693D48FD30F}" presName="Name13" presStyleLbl="parChTrans1D2" presStyleIdx="4" presStyleCnt="7"/>
      <dgm:spPr/>
      <dgm:t>
        <a:bodyPr/>
        <a:lstStyle/>
        <a:p>
          <a:endParaRPr lang="en-US"/>
        </a:p>
      </dgm:t>
    </dgm:pt>
    <dgm:pt modelId="{F4DCDA82-1BF1-C043-BF6F-B72CF1750D78}" type="pres">
      <dgm:prSet presAssocID="{D1A2A919-A055-9C49-AEFD-C6B223BA3097}" presName="childText" presStyleLbl="bgAcc1" presStyleIdx="4" presStyleCnt="7" custScaleX="112663">
        <dgm:presLayoutVars>
          <dgm:bulletEnabled val="1"/>
        </dgm:presLayoutVars>
      </dgm:prSet>
      <dgm:spPr/>
      <dgm:t>
        <a:bodyPr/>
        <a:lstStyle/>
        <a:p>
          <a:endParaRPr lang="en-US"/>
        </a:p>
      </dgm:t>
    </dgm:pt>
    <dgm:pt modelId="{5B699C03-238B-F74A-AC8C-79ADCA6CC76F}" type="pres">
      <dgm:prSet presAssocID="{69D9A61A-DD8F-4640-A805-9825245094DE}" presName="Name13" presStyleLbl="parChTrans1D2" presStyleIdx="5" presStyleCnt="7"/>
      <dgm:spPr/>
      <dgm:t>
        <a:bodyPr/>
        <a:lstStyle/>
        <a:p>
          <a:endParaRPr lang="en-US"/>
        </a:p>
      </dgm:t>
    </dgm:pt>
    <dgm:pt modelId="{B67C0BDB-B8F7-E348-80E2-A84864BCB745}" type="pres">
      <dgm:prSet presAssocID="{0020399E-15AC-2B4E-BC2F-0C22628B43A3}" presName="childText" presStyleLbl="bgAcc1" presStyleIdx="5" presStyleCnt="7" custScaleX="113930">
        <dgm:presLayoutVars>
          <dgm:bulletEnabled val="1"/>
        </dgm:presLayoutVars>
      </dgm:prSet>
      <dgm:spPr/>
      <dgm:t>
        <a:bodyPr/>
        <a:lstStyle/>
        <a:p>
          <a:endParaRPr lang="en-US"/>
        </a:p>
      </dgm:t>
    </dgm:pt>
    <dgm:pt modelId="{6ADFEEF9-F45D-4C4E-8B84-2BE5F015CA7F}" type="pres">
      <dgm:prSet presAssocID="{D6F3697B-AA5C-4B1F-97C0-7D15DA3745A0}" presName="Name13" presStyleLbl="parChTrans1D2" presStyleIdx="6" presStyleCnt="7"/>
      <dgm:spPr/>
      <dgm:t>
        <a:bodyPr/>
        <a:lstStyle/>
        <a:p>
          <a:endParaRPr lang="en-US"/>
        </a:p>
      </dgm:t>
    </dgm:pt>
    <dgm:pt modelId="{0A173D34-1756-4791-A8BC-0DE2CB928640}" type="pres">
      <dgm:prSet presAssocID="{1F03974B-6A01-4312-B57B-51D63650AABA}" presName="childText" presStyleLbl="bgAcc1" presStyleIdx="6" presStyleCnt="7" custScaleX="111739">
        <dgm:presLayoutVars>
          <dgm:bulletEnabled val="1"/>
        </dgm:presLayoutVars>
      </dgm:prSet>
      <dgm:spPr/>
      <dgm:t>
        <a:bodyPr/>
        <a:lstStyle/>
        <a:p>
          <a:endParaRPr lang="es-AR"/>
        </a:p>
      </dgm:t>
    </dgm:pt>
  </dgm:ptLst>
  <dgm:cxnLst>
    <dgm:cxn modelId="{239E279A-753D-7949-B83C-59074743FFA7}" type="presOf" srcId="{8ECCFED8-782C-FA41-9650-6D5DE1C9BE41}" destId="{8C5B9BB5-A5C3-6F4E-8078-13065D6ED926}" srcOrd="0" destOrd="0" presId="urn:microsoft.com/office/officeart/2005/8/layout/hierarchy3"/>
    <dgm:cxn modelId="{EFA1B680-AF9F-CD4D-90A4-68DBCAA5576E}" type="presOf" srcId="{0020399E-15AC-2B4E-BC2F-0C22628B43A3}" destId="{B67C0BDB-B8F7-E348-80E2-A84864BCB745}" srcOrd="0" destOrd="0" presId="urn:microsoft.com/office/officeart/2005/8/layout/hierarchy3"/>
    <dgm:cxn modelId="{9B14A695-1565-D740-B83C-62744F443411}" type="presOf" srcId="{69D9A61A-DD8F-4640-A805-9825245094DE}" destId="{5B699C03-238B-F74A-AC8C-79ADCA6CC76F}" srcOrd="0" destOrd="0" presId="urn:microsoft.com/office/officeart/2005/8/layout/hierarchy3"/>
    <dgm:cxn modelId="{50F26DFA-5C54-49B5-B1D1-CC41ADD485FA}" srcId="{33374B61-E668-014A-A3DF-9BB78176F36C}" destId="{1F0E57C8-41A2-43B8-B5A0-6372BC06E431}" srcOrd="1" destOrd="0" parTransId="{C285D7F2-C97E-494C-A6AE-6FCEFEFF74EC}" sibTransId="{65C7F4B5-FFE5-44B9-BA0F-68233057E676}"/>
    <dgm:cxn modelId="{6189C88C-C576-3141-A066-6C90E65A806D}" type="presOf" srcId="{031F82D4-D383-8E41-B614-8356EEA3D407}" destId="{60ADD78F-3454-D04A-883A-711D3406B5E1}" srcOrd="0" destOrd="0" presId="urn:microsoft.com/office/officeart/2005/8/layout/hierarchy3"/>
    <dgm:cxn modelId="{2C053850-CA71-C840-908A-BAD01CF1E823}" type="presOf" srcId="{05D86949-1B41-2C47-8D03-A2D43ADF3379}" destId="{B3586922-9C3E-3649-9C36-E7675997D52A}" srcOrd="0" destOrd="0" presId="urn:microsoft.com/office/officeart/2005/8/layout/hierarchy3"/>
    <dgm:cxn modelId="{04FB284E-C53E-9247-8DE2-8FA1AB555CF8}" type="presOf" srcId="{D1A2A919-A055-9C49-AEFD-C6B223BA3097}" destId="{F4DCDA82-1BF1-C043-BF6F-B72CF1750D78}" srcOrd="0" destOrd="0" presId="urn:microsoft.com/office/officeart/2005/8/layout/hierarchy3"/>
    <dgm:cxn modelId="{EFACE598-78C7-E646-B9EF-543956AFA691}" type="presOf" srcId="{C285D7F2-C97E-494C-A6AE-6FCEFEFF74EC}" destId="{85E32240-FDE7-4673-9235-21C0EF1C50A6}" srcOrd="0" destOrd="0" presId="urn:microsoft.com/office/officeart/2005/8/layout/hierarchy3"/>
    <dgm:cxn modelId="{D779B6F0-E49A-C24E-85DE-4B16B52F836D}" srcId="{BA3C6DBF-76C3-7341-AD35-643D0F307281}" destId="{D1A2A919-A055-9C49-AEFD-C6B223BA3097}" srcOrd="1" destOrd="0" parTransId="{6F7C6C2C-D9BD-7943-97C9-1693D48FD30F}" sibTransId="{8A959925-0D75-C841-A6AB-D07CEE495E4F}"/>
    <dgm:cxn modelId="{D0E0D6A9-C717-F24E-B2A8-822869A1569E}" srcId="{BA3C6DBF-76C3-7341-AD35-643D0F307281}" destId="{D25E0A0B-22F2-8640-A10A-396287EA4439}" srcOrd="0" destOrd="0" parTransId="{05D86949-1B41-2C47-8D03-A2D43ADF3379}" sibTransId="{54D0657E-538C-E347-B3A2-5E254AD20FC4}"/>
    <dgm:cxn modelId="{3F51BF81-4FE5-A443-B80B-E8905B4F7AEA}" srcId="{BA3C6DBF-76C3-7341-AD35-643D0F307281}" destId="{0020399E-15AC-2B4E-BC2F-0C22628B43A3}" srcOrd="2" destOrd="0" parTransId="{69D9A61A-DD8F-4640-A805-9825245094DE}" sibTransId="{6317D10F-D589-FD41-8E17-8018DEA4ED54}"/>
    <dgm:cxn modelId="{A64513F0-36F5-A547-8432-BC4EA336D1E3}" srcId="{33374B61-E668-014A-A3DF-9BB78176F36C}" destId="{5711D63C-AFE8-814A-A55B-7D3ED56A974C}" srcOrd="0" destOrd="0" parTransId="{07CA8667-C3F7-FA48-AD77-4095F74C8D61}" sibTransId="{5A901D2C-E562-8347-9A3F-AC9164794E6D}"/>
    <dgm:cxn modelId="{159527F1-0CFF-FB4F-B50F-7057F482D8D7}" type="presOf" srcId="{BA3C6DBF-76C3-7341-AD35-643D0F307281}" destId="{5DB592F2-5BA2-E54D-AD87-72ABDB967F93}" srcOrd="0" destOrd="0" presId="urn:microsoft.com/office/officeart/2005/8/layout/hierarchy3"/>
    <dgm:cxn modelId="{7A3B7ED6-AA8B-314E-BAB4-DCD1A7FB9A26}" type="presOf" srcId="{1F0E57C8-41A2-43B8-B5A0-6372BC06E431}" destId="{EE9CCADE-9720-4F47-A150-BCF3209C471F}" srcOrd="0" destOrd="0" presId="urn:microsoft.com/office/officeart/2005/8/layout/hierarchy3"/>
    <dgm:cxn modelId="{A74652F5-0BCC-C44D-B9F3-8C1EEEFD47F4}" type="presOf" srcId="{6F7C6C2C-D9BD-7943-97C9-1693D48FD30F}" destId="{D86F91D9-6A09-E948-A94E-31CFD5ECF32E}" srcOrd="0" destOrd="0" presId="urn:microsoft.com/office/officeart/2005/8/layout/hierarchy3"/>
    <dgm:cxn modelId="{0B80A819-8DEC-4C2B-91D9-ECBF925C9F11}" srcId="{BA3C6DBF-76C3-7341-AD35-643D0F307281}" destId="{1F03974B-6A01-4312-B57B-51D63650AABA}" srcOrd="3" destOrd="0" parTransId="{D6F3697B-AA5C-4B1F-97C0-7D15DA3745A0}" sibTransId="{E382EBEF-28A1-4039-9CDA-31F77CC4015C}"/>
    <dgm:cxn modelId="{FCD24A8C-9CF0-9940-9245-039AD0AB21A9}" type="presOf" srcId="{33374B61-E668-014A-A3DF-9BB78176F36C}" destId="{915DC507-0F6C-AA45-88C8-E5EF2DE3D987}" srcOrd="0" destOrd="0" presId="urn:microsoft.com/office/officeart/2005/8/layout/hierarchy3"/>
    <dgm:cxn modelId="{BD845A4A-B977-FA4B-9E45-07FF33D43985}" type="presOf" srcId="{33374B61-E668-014A-A3DF-9BB78176F36C}" destId="{221E17C5-EA1E-764F-ADFE-2FB688BCB5D5}" srcOrd="1" destOrd="0" presId="urn:microsoft.com/office/officeart/2005/8/layout/hierarchy3"/>
    <dgm:cxn modelId="{9E279455-2D05-5F40-BEC7-CB3F917FF5B9}" type="presOf" srcId="{D25E0A0B-22F2-8640-A10A-396287EA4439}" destId="{A2C0A819-F99B-854D-BAD3-89D15E45E650}" srcOrd="0" destOrd="0" presId="urn:microsoft.com/office/officeart/2005/8/layout/hierarchy3"/>
    <dgm:cxn modelId="{E9A591F8-02A0-314E-B897-060F3B443C52}" type="presOf" srcId="{1F03974B-6A01-4312-B57B-51D63650AABA}" destId="{0A173D34-1756-4791-A8BC-0DE2CB928640}" srcOrd="0" destOrd="0" presId="urn:microsoft.com/office/officeart/2005/8/layout/hierarchy3"/>
    <dgm:cxn modelId="{9DCD2794-BD3B-A242-B9BC-4EA0335C31EF}" type="presOf" srcId="{BA3C6DBF-76C3-7341-AD35-643D0F307281}" destId="{00055DB3-2C3F-E044-A1A3-A6A021BEA85E}" srcOrd="1" destOrd="0" presId="urn:microsoft.com/office/officeart/2005/8/layout/hierarchy3"/>
    <dgm:cxn modelId="{E7206A62-531C-1C4A-95A7-1648247F89E8}" srcId="{33374B61-E668-014A-A3DF-9BB78176F36C}" destId="{8ECCFED8-782C-FA41-9650-6D5DE1C9BE41}" srcOrd="2" destOrd="0" parTransId="{7548FBC3-6EF7-D74B-AC8B-901828EE9155}" sibTransId="{C7E775BF-0BBF-444E-A3CC-050B1D8C6444}"/>
    <dgm:cxn modelId="{2DA4C0BD-3006-5C4E-AAFC-02D43C5F6EDD}" type="presOf" srcId="{5711D63C-AFE8-814A-A55B-7D3ED56A974C}" destId="{9B521CCF-1EDF-A649-B8D4-052044156013}" srcOrd="0" destOrd="0" presId="urn:microsoft.com/office/officeart/2005/8/layout/hierarchy3"/>
    <dgm:cxn modelId="{ADE2C3C1-5919-034F-8EDB-01852B7DB4C3}" type="presOf" srcId="{7548FBC3-6EF7-D74B-AC8B-901828EE9155}" destId="{AD6E31CC-7208-1D49-AA3D-4A80A7B9BE8F}" srcOrd="0" destOrd="0" presId="urn:microsoft.com/office/officeart/2005/8/layout/hierarchy3"/>
    <dgm:cxn modelId="{9DED3D6B-FD91-5A49-9AC1-2F3A298EDAB5}" type="presOf" srcId="{07CA8667-C3F7-FA48-AD77-4095F74C8D61}" destId="{76ED8D30-E6DF-2749-8A78-7B1917E23B1A}" srcOrd="0" destOrd="0" presId="urn:microsoft.com/office/officeart/2005/8/layout/hierarchy3"/>
    <dgm:cxn modelId="{0C1219DF-938F-AC4E-AD93-43BF83B8658B}" srcId="{031F82D4-D383-8E41-B614-8356EEA3D407}" destId="{BA3C6DBF-76C3-7341-AD35-643D0F307281}" srcOrd="1" destOrd="0" parTransId="{6EAC5E74-CE25-6541-9FA3-69F3C0B79201}" sibTransId="{DEB37107-3254-554C-AA58-72300E12F144}"/>
    <dgm:cxn modelId="{4BF72FC1-1D03-F04C-A528-DC5FFBA9B927}" srcId="{031F82D4-D383-8E41-B614-8356EEA3D407}" destId="{33374B61-E668-014A-A3DF-9BB78176F36C}" srcOrd="0" destOrd="0" parTransId="{A37EEE69-86B6-C44A-BD44-6B4275759B84}" sibTransId="{47A7CAE8-43C0-0248-8C3B-7600A9D18DE6}"/>
    <dgm:cxn modelId="{2ACF7B63-6BC6-104C-953B-B95703828498}" type="presOf" srcId="{D6F3697B-AA5C-4B1F-97C0-7D15DA3745A0}" destId="{6ADFEEF9-F45D-4C4E-8B84-2BE5F015CA7F}" srcOrd="0" destOrd="0" presId="urn:microsoft.com/office/officeart/2005/8/layout/hierarchy3"/>
    <dgm:cxn modelId="{64783132-7B38-314F-BF79-70CFC50DE602}" type="presParOf" srcId="{60ADD78F-3454-D04A-883A-711D3406B5E1}" destId="{B15C25E0-E304-E046-8A5C-61034FA200F2}" srcOrd="0" destOrd="0" presId="urn:microsoft.com/office/officeart/2005/8/layout/hierarchy3"/>
    <dgm:cxn modelId="{73308C2B-E33A-9241-AB03-91CDD52468AF}" type="presParOf" srcId="{B15C25E0-E304-E046-8A5C-61034FA200F2}" destId="{E405EE43-65F6-F64E-9E46-73AE1713E5BF}" srcOrd="0" destOrd="0" presId="urn:microsoft.com/office/officeart/2005/8/layout/hierarchy3"/>
    <dgm:cxn modelId="{E6A0E0F6-CA7E-524A-90C1-C525ED4DDBB2}" type="presParOf" srcId="{E405EE43-65F6-F64E-9E46-73AE1713E5BF}" destId="{915DC507-0F6C-AA45-88C8-E5EF2DE3D987}" srcOrd="0" destOrd="0" presId="urn:microsoft.com/office/officeart/2005/8/layout/hierarchy3"/>
    <dgm:cxn modelId="{FF8DF47B-F231-E846-A495-B26984698CE4}" type="presParOf" srcId="{E405EE43-65F6-F64E-9E46-73AE1713E5BF}" destId="{221E17C5-EA1E-764F-ADFE-2FB688BCB5D5}" srcOrd="1" destOrd="0" presId="urn:microsoft.com/office/officeart/2005/8/layout/hierarchy3"/>
    <dgm:cxn modelId="{F973342F-59DD-C04C-B020-353F1069A8A9}" type="presParOf" srcId="{B15C25E0-E304-E046-8A5C-61034FA200F2}" destId="{EF13A95D-BA86-7A42-A569-2E657C186342}" srcOrd="1" destOrd="0" presId="urn:microsoft.com/office/officeart/2005/8/layout/hierarchy3"/>
    <dgm:cxn modelId="{64431067-6D7A-674F-898C-6E41C1F3B399}" type="presParOf" srcId="{EF13A95D-BA86-7A42-A569-2E657C186342}" destId="{76ED8D30-E6DF-2749-8A78-7B1917E23B1A}" srcOrd="0" destOrd="0" presId="urn:microsoft.com/office/officeart/2005/8/layout/hierarchy3"/>
    <dgm:cxn modelId="{EE0EAF53-5FE8-F744-9CDD-81C5576B70EA}" type="presParOf" srcId="{EF13A95D-BA86-7A42-A569-2E657C186342}" destId="{9B521CCF-1EDF-A649-B8D4-052044156013}" srcOrd="1" destOrd="0" presId="urn:microsoft.com/office/officeart/2005/8/layout/hierarchy3"/>
    <dgm:cxn modelId="{7F440814-CDDF-1C4E-881E-17E5761D8E90}" type="presParOf" srcId="{EF13A95D-BA86-7A42-A569-2E657C186342}" destId="{85E32240-FDE7-4673-9235-21C0EF1C50A6}" srcOrd="2" destOrd="0" presId="urn:microsoft.com/office/officeart/2005/8/layout/hierarchy3"/>
    <dgm:cxn modelId="{CEB30626-6FF6-9444-83BE-75CFCB86F88E}" type="presParOf" srcId="{EF13A95D-BA86-7A42-A569-2E657C186342}" destId="{EE9CCADE-9720-4F47-A150-BCF3209C471F}" srcOrd="3" destOrd="0" presId="urn:microsoft.com/office/officeart/2005/8/layout/hierarchy3"/>
    <dgm:cxn modelId="{732D1A49-0498-0D49-B7EB-DEE03E026C42}" type="presParOf" srcId="{EF13A95D-BA86-7A42-A569-2E657C186342}" destId="{AD6E31CC-7208-1D49-AA3D-4A80A7B9BE8F}" srcOrd="4" destOrd="0" presId="urn:microsoft.com/office/officeart/2005/8/layout/hierarchy3"/>
    <dgm:cxn modelId="{233C3539-1FAB-E849-A424-023EAEBE14AA}" type="presParOf" srcId="{EF13A95D-BA86-7A42-A569-2E657C186342}" destId="{8C5B9BB5-A5C3-6F4E-8078-13065D6ED926}" srcOrd="5" destOrd="0" presId="urn:microsoft.com/office/officeart/2005/8/layout/hierarchy3"/>
    <dgm:cxn modelId="{2384F6CB-19C7-DE4B-8E68-B3359A1937AB}" type="presParOf" srcId="{60ADD78F-3454-D04A-883A-711D3406B5E1}" destId="{E9248DD6-F6BD-284C-8E8F-E581D2432249}" srcOrd="1" destOrd="0" presId="urn:microsoft.com/office/officeart/2005/8/layout/hierarchy3"/>
    <dgm:cxn modelId="{5D09E757-CBFB-0A4E-807B-C201C74A638C}" type="presParOf" srcId="{E9248DD6-F6BD-284C-8E8F-E581D2432249}" destId="{FD7BB768-A401-0945-B1DE-B51AD3F215DB}" srcOrd="0" destOrd="0" presId="urn:microsoft.com/office/officeart/2005/8/layout/hierarchy3"/>
    <dgm:cxn modelId="{1D6B5107-0DBB-8446-ADF7-6A3A82993979}" type="presParOf" srcId="{FD7BB768-A401-0945-B1DE-B51AD3F215DB}" destId="{5DB592F2-5BA2-E54D-AD87-72ABDB967F93}" srcOrd="0" destOrd="0" presId="urn:microsoft.com/office/officeart/2005/8/layout/hierarchy3"/>
    <dgm:cxn modelId="{99746D02-6E48-544F-A9F9-108C1836105A}" type="presParOf" srcId="{FD7BB768-A401-0945-B1DE-B51AD3F215DB}" destId="{00055DB3-2C3F-E044-A1A3-A6A021BEA85E}" srcOrd="1" destOrd="0" presId="urn:microsoft.com/office/officeart/2005/8/layout/hierarchy3"/>
    <dgm:cxn modelId="{D419C19B-46A0-FD4E-AE64-A2E6461268F5}" type="presParOf" srcId="{E9248DD6-F6BD-284C-8E8F-E581D2432249}" destId="{63E00A1F-D333-8740-9EAC-184D958823A2}" srcOrd="1" destOrd="0" presId="urn:microsoft.com/office/officeart/2005/8/layout/hierarchy3"/>
    <dgm:cxn modelId="{8A6E3551-03C8-3044-BECC-F3EF163B22E1}" type="presParOf" srcId="{63E00A1F-D333-8740-9EAC-184D958823A2}" destId="{B3586922-9C3E-3649-9C36-E7675997D52A}" srcOrd="0" destOrd="0" presId="urn:microsoft.com/office/officeart/2005/8/layout/hierarchy3"/>
    <dgm:cxn modelId="{A170A506-F256-9040-8F83-76CD38D1A69C}" type="presParOf" srcId="{63E00A1F-D333-8740-9EAC-184D958823A2}" destId="{A2C0A819-F99B-854D-BAD3-89D15E45E650}" srcOrd="1" destOrd="0" presId="urn:microsoft.com/office/officeart/2005/8/layout/hierarchy3"/>
    <dgm:cxn modelId="{3345D06A-0D4B-DA44-ADDB-03570403FC14}" type="presParOf" srcId="{63E00A1F-D333-8740-9EAC-184D958823A2}" destId="{D86F91D9-6A09-E948-A94E-31CFD5ECF32E}" srcOrd="2" destOrd="0" presId="urn:microsoft.com/office/officeart/2005/8/layout/hierarchy3"/>
    <dgm:cxn modelId="{C4D656BD-8F46-784A-A765-D4217D253623}" type="presParOf" srcId="{63E00A1F-D333-8740-9EAC-184D958823A2}" destId="{F4DCDA82-1BF1-C043-BF6F-B72CF1750D78}" srcOrd="3" destOrd="0" presId="urn:microsoft.com/office/officeart/2005/8/layout/hierarchy3"/>
    <dgm:cxn modelId="{AE8A039F-67AC-5141-92E8-AB15446AEBA8}" type="presParOf" srcId="{63E00A1F-D333-8740-9EAC-184D958823A2}" destId="{5B699C03-238B-F74A-AC8C-79ADCA6CC76F}" srcOrd="4" destOrd="0" presId="urn:microsoft.com/office/officeart/2005/8/layout/hierarchy3"/>
    <dgm:cxn modelId="{80EC2444-EE9D-D34D-BA97-1385569EDFD6}" type="presParOf" srcId="{63E00A1F-D333-8740-9EAC-184D958823A2}" destId="{B67C0BDB-B8F7-E348-80E2-A84864BCB745}" srcOrd="5" destOrd="0" presId="urn:microsoft.com/office/officeart/2005/8/layout/hierarchy3"/>
    <dgm:cxn modelId="{22EAB5C6-EE01-D94A-847F-DF445D94BD88}" type="presParOf" srcId="{63E00A1F-D333-8740-9EAC-184D958823A2}" destId="{6ADFEEF9-F45D-4C4E-8B84-2BE5F015CA7F}" srcOrd="6" destOrd="0" presId="urn:microsoft.com/office/officeart/2005/8/layout/hierarchy3"/>
    <dgm:cxn modelId="{5E646963-DD18-444D-8338-89002FF90F50}" type="presParOf" srcId="{63E00A1F-D333-8740-9EAC-184D958823A2}" destId="{0A173D34-1756-4791-A8BC-0DE2CB928640}" srcOrd="7"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ea typeface="宋体" pitchFamily="2" charset="-122"/>
              <a:cs typeface="Times New Roman" pitchFamily="18" charset="0"/>
            </a:rPr>
            <a:t>Oligopoly refers to industries with a handful of firms:</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2AF2DFFC-80C7-4C6D-BE28-CCD11ADBFE1C}">
      <dgm:prSet custT="1"/>
      <dgm:spPr/>
      <dgm:t>
        <a:bodyPr/>
        <a:lstStyle/>
        <a:p>
          <a:r>
            <a:rPr lang="en-US" altLang="zh-CN" sz="1800" dirty="0" smtClean="0">
              <a:solidFill>
                <a:schemeClr val="tx1"/>
              </a:solidFill>
              <a:ea typeface="宋体" pitchFamily="2" charset="-122"/>
              <a:cs typeface="Times New Roman" pitchFamily="18" charset="0"/>
            </a:rPr>
            <a:t>Practically, we use this term for cases where there are a handful firms that account for most of the output.</a:t>
          </a:r>
        </a:p>
      </dgm:t>
    </dgm:pt>
    <dgm:pt modelId="{C032FBEB-25E1-4701-8AA3-DDBC4545AD8B}" type="parTrans" cxnId="{D07670DD-5A4C-47FC-AED0-773FEB4E4B31}">
      <dgm:prSet/>
      <dgm:spPr/>
      <dgm:t>
        <a:bodyPr/>
        <a:lstStyle/>
        <a:p>
          <a:endParaRPr lang="es-AR" sz="1800">
            <a:solidFill>
              <a:schemeClr val="tx1"/>
            </a:solidFill>
          </a:endParaRPr>
        </a:p>
      </dgm:t>
    </dgm:pt>
    <dgm:pt modelId="{E9F95C3B-E137-447C-8FB6-3326C50F3660}" type="sibTrans" cxnId="{D07670DD-5A4C-47FC-AED0-773FEB4E4B31}">
      <dgm:prSet/>
      <dgm:spPr/>
      <dgm:t>
        <a:bodyPr/>
        <a:lstStyle/>
        <a:p>
          <a:endParaRPr lang="es-AR" sz="1800">
            <a:solidFill>
              <a:schemeClr val="tx1"/>
            </a:solidFill>
          </a:endParaRPr>
        </a:p>
      </dgm:t>
    </dgm:pt>
    <dgm:pt modelId="{87FA74D9-703F-4132-A7B3-56DC2506AF01}">
      <dgm:prSet custT="1"/>
      <dgm:spPr/>
      <dgm:t>
        <a:bodyPr/>
        <a:lstStyle/>
        <a:p>
          <a:r>
            <a:rPr lang="en-US" altLang="zh-CN" sz="1800" smtClean="0">
              <a:solidFill>
                <a:schemeClr val="tx1"/>
              </a:solidFill>
              <a:ea typeface="宋体" pitchFamily="2" charset="-122"/>
              <a:cs typeface="Times New Roman" pitchFamily="18" charset="0"/>
            </a:rPr>
            <a:t>Oligopoly (like monopoly) requires the existence of barriers that prevent entry or expansion of fringe firms such as economies of scale or network effects.</a:t>
          </a:r>
          <a:endParaRPr lang="en-US" altLang="zh-CN" sz="1800" dirty="0" smtClean="0">
            <a:solidFill>
              <a:schemeClr val="tx1"/>
            </a:solidFill>
            <a:ea typeface="宋体" pitchFamily="2" charset="-122"/>
            <a:cs typeface="Times New Roman" pitchFamily="18" charset="0"/>
          </a:endParaRPr>
        </a:p>
      </dgm:t>
    </dgm:pt>
    <dgm:pt modelId="{B3492703-FF5B-4A9B-875D-5D2991C2DD7B}" type="parTrans" cxnId="{8E61FF06-743F-4006-AD47-1E81E9C6C00B}">
      <dgm:prSet/>
      <dgm:spPr/>
      <dgm:t>
        <a:bodyPr/>
        <a:lstStyle/>
        <a:p>
          <a:endParaRPr lang="es-AR" sz="1800">
            <a:solidFill>
              <a:schemeClr val="tx1"/>
            </a:solidFill>
          </a:endParaRPr>
        </a:p>
      </dgm:t>
    </dgm:pt>
    <dgm:pt modelId="{0C5A3B4F-2CD4-4276-B77B-3F60B9B65831}" type="sibTrans" cxnId="{8E61FF06-743F-4006-AD47-1E81E9C6C00B}">
      <dgm:prSet/>
      <dgm:spPr/>
      <dgm:t>
        <a:bodyPr/>
        <a:lstStyle/>
        <a:p>
          <a:endParaRPr lang="es-AR" sz="1800">
            <a:solidFill>
              <a:schemeClr val="tx1"/>
            </a:solidFill>
          </a:endParaRPr>
        </a:p>
      </dgm:t>
    </dgm:pt>
    <dgm:pt modelId="{2C4BBDA6-63B0-4FC0-9D7D-AA913350E749}">
      <dgm:prSet custT="1"/>
      <dgm:spPr/>
      <dgm:t>
        <a:bodyPr/>
        <a:lstStyle/>
        <a:p>
          <a:r>
            <a:rPr lang="en-US" altLang="zh-CN" sz="1800" smtClean="0">
              <a:solidFill>
                <a:schemeClr val="tx1"/>
              </a:solidFill>
              <a:ea typeface="宋体" pitchFamily="2" charset="-122"/>
              <a:cs typeface="Times New Roman" pitchFamily="18" charset="0"/>
            </a:rPr>
            <a:t>Oligopoly firms </a:t>
          </a:r>
          <a:r>
            <a:rPr lang="en-US" altLang="zh-CN" sz="1800" b="1" i="1" smtClean="0">
              <a:solidFill>
                <a:schemeClr val="tx1"/>
              </a:solidFill>
              <a:ea typeface="宋体" pitchFamily="2" charset="-122"/>
              <a:cs typeface="Times New Roman" pitchFamily="18" charset="0"/>
            </a:rPr>
            <a:t>can’t</a:t>
          </a:r>
          <a:r>
            <a:rPr lang="en-US" altLang="zh-CN" sz="1800" smtClean="0">
              <a:solidFill>
                <a:schemeClr val="tx1"/>
              </a:solidFill>
              <a:ea typeface="宋体" pitchFamily="2" charset="-122"/>
              <a:cs typeface="Times New Roman" pitchFamily="18" charset="0"/>
            </a:rPr>
            <a:t> act independently of each other. </a:t>
          </a:r>
          <a:endParaRPr lang="en-US" altLang="zh-CN" sz="1800" dirty="0" smtClean="0">
            <a:solidFill>
              <a:schemeClr val="tx1"/>
            </a:solidFill>
            <a:ea typeface="宋体" pitchFamily="2" charset="-122"/>
            <a:cs typeface="Times New Roman" pitchFamily="18" charset="0"/>
          </a:endParaRPr>
        </a:p>
      </dgm:t>
    </dgm:pt>
    <dgm:pt modelId="{DE376AD5-F13C-449F-AC53-21025AB77F01}" type="parTrans" cxnId="{E28BFA6A-4A10-4B65-9982-09D9CA520243}">
      <dgm:prSet/>
      <dgm:spPr/>
      <dgm:t>
        <a:bodyPr/>
        <a:lstStyle/>
        <a:p>
          <a:endParaRPr lang="es-AR" sz="1800">
            <a:solidFill>
              <a:schemeClr val="tx1"/>
            </a:solidFill>
          </a:endParaRPr>
        </a:p>
      </dgm:t>
    </dgm:pt>
    <dgm:pt modelId="{99A0D05C-1E66-4016-B18F-FD1E58693029}" type="sibTrans" cxnId="{E28BFA6A-4A10-4B65-9982-09D9CA520243}">
      <dgm:prSet/>
      <dgm:spPr/>
      <dgm:t>
        <a:bodyPr/>
        <a:lstStyle/>
        <a:p>
          <a:endParaRPr lang="es-AR" sz="1800">
            <a:solidFill>
              <a:schemeClr val="tx1"/>
            </a:solidFill>
          </a:endParaRPr>
        </a:p>
      </dgm:t>
    </dgm:pt>
    <dgm:pt modelId="{B322DA41-6708-4D23-B5C2-4C8F36602354}">
      <dgm:prSet custT="1"/>
      <dgm:spPr/>
      <dgm:t>
        <a:bodyPr/>
        <a:lstStyle/>
        <a:p>
          <a:r>
            <a:rPr lang="en-GB" sz="1800" smtClean="0">
              <a:solidFill>
                <a:schemeClr val="tx1"/>
              </a:solidFill>
              <a:cs typeface="Times New Roman" pitchFamily="18" charset="0"/>
            </a:rPr>
            <a:t>Any change in price or output by one firm will materially affect the price, sales, and profits of other firms.</a:t>
          </a:r>
          <a:endParaRPr lang="en-GB" sz="1800" dirty="0" smtClean="0">
            <a:solidFill>
              <a:schemeClr val="tx1"/>
            </a:solidFill>
            <a:cs typeface="Times New Roman" pitchFamily="18" charset="0"/>
          </a:endParaRPr>
        </a:p>
      </dgm:t>
    </dgm:pt>
    <dgm:pt modelId="{1202EDDD-BB10-48F7-895F-2BC3702D2682}" type="parTrans" cxnId="{0AFD8921-2415-481C-86CF-2F7948D8C619}">
      <dgm:prSet/>
      <dgm:spPr/>
      <dgm:t>
        <a:bodyPr/>
        <a:lstStyle/>
        <a:p>
          <a:endParaRPr lang="es-AR" sz="1800">
            <a:solidFill>
              <a:schemeClr val="tx1"/>
            </a:solidFill>
          </a:endParaRPr>
        </a:p>
      </dgm:t>
    </dgm:pt>
    <dgm:pt modelId="{488D0306-87A1-4AAE-A48C-C15AB289AE6D}" type="sibTrans" cxnId="{0AFD8921-2415-481C-86CF-2F7948D8C619}">
      <dgm:prSet/>
      <dgm:spPr/>
      <dgm:t>
        <a:bodyPr/>
        <a:lstStyle/>
        <a:p>
          <a:endParaRPr lang="es-AR" sz="1800">
            <a:solidFill>
              <a:schemeClr val="tx1"/>
            </a:solidFill>
          </a:endParaRPr>
        </a:p>
      </dgm:t>
    </dgm:pt>
    <dgm:pt modelId="{55E6D553-1BDE-4934-85C5-80A90B03B786}">
      <dgm:prSet custT="1"/>
      <dgm:spPr/>
      <dgm:t>
        <a:bodyPr/>
        <a:lstStyle/>
        <a:p>
          <a:r>
            <a:rPr lang="en-GB" sz="1800" dirty="0" smtClean="0">
              <a:solidFill>
                <a:schemeClr val="tx1"/>
              </a:solidFill>
              <a:cs typeface="Times New Roman" pitchFamily="18" charset="0"/>
            </a:rPr>
            <a:t>Each firm recognizes that the ultimate effect of its decision to change its price or output depends on how other firms react (in particular, do they follow or not?)	</a:t>
          </a:r>
        </a:p>
      </dgm:t>
    </dgm:pt>
    <dgm:pt modelId="{BC4EBE46-F1EC-49BE-89F6-0BA2DC36501B}" type="parTrans" cxnId="{1BA9C887-F766-4737-AB6B-7F3C0D78E3D6}">
      <dgm:prSet/>
      <dgm:spPr/>
      <dgm:t>
        <a:bodyPr/>
        <a:lstStyle/>
        <a:p>
          <a:endParaRPr lang="es-AR" sz="1800">
            <a:solidFill>
              <a:schemeClr val="tx1"/>
            </a:solidFill>
          </a:endParaRPr>
        </a:p>
      </dgm:t>
    </dgm:pt>
    <dgm:pt modelId="{51AB7E49-6D20-4777-8419-E3D19D5922B1}" type="sibTrans" cxnId="{1BA9C887-F766-4737-AB6B-7F3C0D78E3D6}">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4"/>
      <dgm:spPr/>
      <dgm:t>
        <a:bodyPr/>
        <a:lstStyle/>
        <a:p>
          <a:endParaRPr lang="en-US"/>
        </a:p>
      </dgm:t>
    </dgm:pt>
    <dgm:pt modelId="{9514EDE9-45DB-A04D-93D4-CB8C956199C1}" type="pres">
      <dgm:prSet presAssocID="{53C38150-BFFA-964C-AB0F-91416B2E3117}" presName="parentText" presStyleLbl="node1" presStyleIdx="0" presStyleCnt="4" custScaleX="135318" custScaleY="72492"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4">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AB32E3BA-A6D5-4581-8AD0-B76CFBC4EAE4}" type="pres">
      <dgm:prSet presAssocID="{2C4BBDA6-63B0-4FC0-9D7D-AA913350E749}" presName="parentLin" presStyleCnt="0"/>
      <dgm:spPr/>
    </dgm:pt>
    <dgm:pt modelId="{AFAA670F-B45A-4238-B874-3B9E8D6E569E}" type="pres">
      <dgm:prSet presAssocID="{2C4BBDA6-63B0-4FC0-9D7D-AA913350E749}" presName="parentLeftMargin" presStyleLbl="node1" presStyleIdx="0" presStyleCnt="4"/>
      <dgm:spPr/>
      <dgm:t>
        <a:bodyPr/>
        <a:lstStyle/>
        <a:p>
          <a:endParaRPr lang="es-AR"/>
        </a:p>
      </dgm:t>
    </dgm:pt>
    <dgm:pt modelId="{C1681900-0916-4785-A62F-3A76F22FDE97}" type="pres">
      <dgm:prSet presAssocID="{2C4BBDA6-63B0-4FC0-9D7D-AA913350E749}" presName="parentText" presStyleLbl="node1" presStyleIdx="1" presStyleCnt="4" custScaleX="140541" custScaleY="83460">
        <dgm:presLayoutVars>
          <dgm:chMax val="0"/>
          <dgm:bulletEnabled val="1"/>
        </dgm:presLayoutVars>
      </dgm:prSet>
      <dgm:spPr/>
      <dgm:t>
        <a:bodyPr/>
        <a:lstStyle/>
        <a:p>
          <a:endParaRPr lang="es-AR"/>
        </a:p>
      </dgm:t>
    </dgm:pt>
    <dgm:pt modelId="{CF753825-6832-4259-99E9-748AC8364847}" type="pres">
      <dgm:prSet presAssocID="{2C4BBDA6-63B0-4FC0-9D7D-AA913350E749}" presName="negativeSpace" presStyleCnt="0"/>
      <dgm:spPr/>
    </dgm:pt>
    <dgm:pt modelId="{45764CE0-1741-4880-8EF3-C1C993CF2525}" type="pres">
      <dgm:prSet presAssocID="{2C4BBDA6-63B0-4FC0-9D7D-AA913350E749}" presName="childText" presStyleLbl="conFgAcc1" presStyleIdx="1" presStyleCnt="4">
        <dgm:presLayoutVars>
          <dgm:bulletEnabled val="1"/>
        </dgm:presLayoutVars>
      </dgm:prSet>
      <dgm:spPr/>
    </dgm:pt>
    <dgm:pt modelId="{7D383B58-A170-4D88-897C-873970027446}" type="pres">
      <dgm:prSet presAssocID="{99A0D05C-1E66-4016-B18F-FD1E58693029}" presName="spaceBetweenRectangles" presStyleCnt="0"/>
      <dgm:spPr/>
    </dgm:pt>
    <dgm:pt modelId="{0F7AB3D0-870C-4C0E-96A6-B77C1D7D54A5}" type="pres">
      <dgm:prSet presAssocID="{B322DA41-6708-4D23-B5C2-4C8F36602354}" presName="parentLin" presStyleCnt="0"/>
      <dgm:spPr/>
    </dgm:pt>
    <dgm:pt modelId="{A8E8EDDC-6321-4986-97EF-986367BF1555}" type="pres">
      <dgm:prSet presAssocID="{B322DA41-6708-4D23-B5C2-4C8F36602354}" presName="parentLeftMargin" presStyleLbl="node1" presStyleIdx="1" presStyleCnt="4"/>
      <dgm:spPr/>
      <dgm:t>
        <a:bodyPr/>
        <a:lstStyle/>
        <a:p>
          <a:endParaRPr lang="es-AR"/>
        </a:p>
      </dgm:t>
    </dgm:pt>
    <dgm:pt modelId="{59760CBC-DC43-4B0A-9381-1EA035A8616F}" type="pres">
      <dgm:prSet presAssocID="{B322DA41-6708-4D23-B5C2-4C8F36602354}" presName="parentText" presStyleLbl="node1" presStyleIdx="2" presStyleCnt="4" custScaleX="137967">
        <dgm:presLayoutVars>
          <dgm:chMax val="0"/>
          <dgm:bulletEnabled val="1"/>
        </dgm:presLayoutVars>
      </dgm:prSet>
      <dgm:spPr/>
      <dgm:t>
        <a:bodyPr/>
        <a:lstStyle/>
        <a:p>
          <a:endParaRPr lang="es-AR"/>
        </a:p>
      </dgm:t>
    </dgm:pt>
    <dgm:pt modelId="{B9EF54F8-937B-47A2-90BA-DEACCEE7D840}" type="pres">
      <dgm:prSet presAssocID="{B322DA41-6708-4D23-B5C2-4C8F36602354}" presName="negativeSpace" presStyleCnt="0"/>
      <dgm:spPr/>
    </dgm:pt>
    <dgm:pt modelId="{B389D26E-C94D-4417-BB07-C226945F4D30}" type="pres">
      <dgm:prSet presAssocID="{B322DA41-6708-4D23-B5C2-4C8F36602354}" presName="childText" presStyleLbl="conFgAcc1" presStyleIdx="2" presStyleCnt="4">
        <dgm:presLayoutVars>
          <dgm:bulletEnabled val="1"/>
        </dgm:presLayoutVars>
      </dgm:prSet>
      <dgm:spPr/>
    </dgm:pt>
    <dgm:pt modelId="{4A80EC60-2605-44E1-897D-6395604DCA58}" type="pres">
      <dgm:prSet presAssocID="{488D0306-87A1-4AAE-A48C-C15AB289AE6D}" presName="spaceBetweenRectangles" presStyleCnt="0"/>
      <dgm:spPr/>
    </dgm:pt>
    <dgm:pt modelId="{B8924DEC-D176-4807-80AE-C4733D1CF229}" type="pres">
      <dgm:prSet presAssocID="{55E6D553-1BDE-4934-85C5-80A90B03B786}" presName="parentLin" presStyleCnt="0"/>
      <dgm:spPr/>
    </dgm:pt>
    <dgm:pt modelId="{F8DB5348-D7D5-41C2-8355-ED5D2D7513F3}" type="pres">
      <dgm:prSet presAssocID="{55E6D553-1BDE-4934-85C5-80A90B03B786}" presName="parentLeftMargin" presStyleLbl="node1" presStyleIdx="2" presStyleCnt="4"/>
      <dgm:spPr/>
      <dgm:t>
        <a:bodyPr/>
        <a:lstStyle/>
        <a:p>
          <a:endParaRPr lang="es-AR"/>
        </a:p>
      </dgm:t>
    </dgm:pt>
    <dgm:pt modelId="{F3D990C2-7E62-4E45-B004-6831FAA18632}" type="pres">
      <dgm:prSet presAssocID="{55E6D553-1BDE-4934-85C5-80A90B03B786}" presName="parentText" presStyleLbl="node1" presStyleIdx="3" presStyleCnt="4" custScaleX="140541" custScaleY="126083">
        <dgm:presLayoutVars>
          <dgm:chMax val="0"/>
          <dgm:bulletEnabled val="1"/>
        </dgm:presLayoutVars>
      </dgm:prSet>
      <dgm:spPr/>
      <dgm:t>
        <a:bodyPr/>
        <a:lstStyle/>
        <a:p>
          <a:endParaRPr lang="es-AR"/>
        </a:p>
      </dgm:t>
    </dgm:pt>
    <dgm:pt modelId="{E6BF155D-69F9-4364-8D70-298764B6465F}" type="pres">
      <dgm:prSet presAssocID="{55E6D553-1BDE-4934-85C5-80A90B03B786}" presName="negativeSpace" presStyleCnt="0"/>
      <dgm:spPr/>
    </dgm:pt>
    <dgm:pt modelId="{0060E91A-9A08-499F-ADEC-E88F9943C497}" type="pres">
      <dgm:prSet presAssocID="{55E6D553-1BDE-4934-85C5-80A90B03B786}" presName="childText" presStyleLbl="conFgAcc1" presStyleIdx="3" presStyleCnt="4">
        <dgm:presLayoutVars>
          <dgm:bulletEnabled val="1"/>
        </dgm:presLayoutVars>
      </dgm:prSet>
      <dgm:spPr/>
    </dgm:pt>
  </dgm:ptLst>
  <dgm:cxnLst>
    <dgm:cxn modelId="{0AFD8921-2415-481C-86CF-2F7948D8C619}" srcId="{BE246436-190B-C043-B624-2367FFD151E1}" destId="{B322DA41-6708-4D23-B5C2-4C8F36602354}" srcOrd="2" destOrd="0" parTransId="{1202EDDD-BB10-48F7-895F-2BC3702D2682}" sibTransId="{488D0306-87A1-4AAE-A48C-C15AB289AE6D}"/>
    <dgm:cxn modelId="{D52776CA-6E96-4CBB-B09F-CCA9D2630AA4}" type="presOf" srcId="{87FA74D9-703F-4132-A7B3-56DC2506AF01}" destId="{D15AFA3C-46C9-3E49-B115-304369B5D8C1}" srcOrd="0" destOrd="1" presId="urn:microsoft.com/office/officeart/2005/8/layout/list1"/>
    <dgm:cxn modelId="{D07670DD-5A4C-47FC-AED0-773FEB4E4B31}" srcId="{53C38150-BFFA-964C-AB0F-91416B2E3117}" destId="{2AF2DFFC-80C7-4C6D-BE28-CCD11ADBFE1C}" srcOrd="0" destOrd="0" parTransId="{C032FBEB-25E1-4701-8AA3-DDBC4545AD8B}" sibTransId="{E9F95C3B-E137-447C-8FB6-3326C50F3660}"/>
    <dgm:cxn modelId="{133A34CD-5AC0-416A-A8A3-2FBB9025FAF3}" type="presOf" srcId="{55E6D553-1BDE-4934-85C5-80A90B03B786}" destId="{F8DB5348-D7D5-41C2-8355-ED5D2D7513F3}" srcOrd="0" destOrd="0" presId="urn:microsoft.com/office/officeart/2005/8/layout/list1"/>
    <dgm:cxn modelId="{72EF8A1B-1E18-E047-9437-235E58BCAA5A}" type="presOf" srcId="{53C38150-BFFA-964C-AB0F-91416B2E3117}" destId="{9514EDE9-45DB-A04D-93D4-CB8C956199C1}" srcOrd="1" destOrd="0" presId="urn:microsoft.com/office/officeart/2005/8/layout/list1"/>
    <dgm:cxn modelId="{BBE0361F-3E9C-8A4B-B900-2DDC72CA41AD}" type="presOf" srcId="{BE246436-190B-C043-B624-2367FFD151E1}" destId="{AE5E0F38-F17C-2548-975F-7AA43CF5EFCC}" srcOrd="0" destOrd="0" presId="urn:microsoft.com/office/officeart/2005/8/layout/list1"/>
    <dgm:cxn modelId="{EBCF2137-A268-3A4E-BAA9-999EBAB4D442}" type="presOf" srcId="{53C38150-BFFA-964C-AB0F-91416B2E3117}" destId="{7BFBB581-108E-624E-9A82-54FDCD3A7DF1}" srcOrd="0" destOrd="0" presId="urn:microsoft.com/office/officeart/2005/8/layout/list1"/>
    <dgm:cxn modelId="{3E9E771D-931D-4805-A6EE-7CFB926B18E9}" type="presOf" srcId="{B322DA41-6708-4D23-B5C2-4C8F36602354}" destId="{59760CBC-DC43-4B0A-9381-1EA035A8616F}" srcOrd="1" destOrd="0" presId="urn:microsoft.com/office/officeart/2005/8/layout/list1"/>
    <dgm:cxn modelId="{086DCB08-AEF2-443C-8175-73C3F4F3DC19}" type="presOf" srcId="{2C4BBDA6-63B0-4FC0-9D7D-AA913350E749}" destId="{C1681900-0916-4785-A62F-3A76F22FDE97}" srcOrd="1" destOrd="0" presId="urn:microsoft.com/office/officeart/2005/8/layout/list1"/>
    <dgm:cxn modelId="{1BA9C887-F766-4737-AB6B-7F3C0D78E3D6}" srcId="{BE246436-190B-C043-B624-2367FFD151E1}" destId="{55E6D553-1BDE-4934-85C5-80A90B03B786}" srcOrd="3" destOrd="0" parTransId="{BC4EBE46-F1EC-49BE-89F6-0BA2DC36501B}" sibTransId="{51AB7E49-6D20-4777-8419-E3D19D5922B1}"/>
    <dgm:cxn modelId="{86F97D34-E48C-42B8-BDBC-FD39A1D1B0F5}" type="presOf" srcId="{55E6D553-1BDE-4934-85C5-80A90B03B786}" destId="{F3D990C2-7E62-4E45-B004-6831FAA18632}" srcOrd="1" destOrd="0" presId="urn:microsoft.com/office/officeart/2005/8/layout/list1"/>
    <dgm:cxn modelId="{83256B70-25C3-47EF-A1A0-1920F20EAC53}" type="presOf" srcId="{2C4BBDA6-63B0-4FC0-9D7D-AA913350E749}" destId="{AFAA670F-B45A-4238-B874-3B9E8D6E569E}" srcOrd="0" destOrd="0" presId="urn:microsoft.com/office/officeart/2005/8/layout/list1"/>
    <dgm:cxn modelId="{E28BFA6A-4A10-4B65-9982-09D9CA520243}" srcId="{BE246436-190B-C043-B624-2367FFD151E1}" destId="{2C4BBDA6-63B0-4FC0-9D7D-AA913350E749}" srcOrd="1" destOrd="0" parTransId="{DE376AD5-F13C-449F-AC53-21025AB77F01}" sibTransId="{99A0D05C-1E66-4016-B18F-FD1E58693029}"/>
    <dgm:cxn modelId="{CA6399E2-54F2-9749-810B-EEAB40519520}" srcId="{BE246436-190B-C043-B624-2367FFD151E1}" destId="{53C38150-BFFA-964C-AB0F-91416B2E3117}" srcOrd="0" destOrd="0" parTransId="{D6AFCB33-5E67-6840-B6E6-683747C6C7E8}" sibTransId="{90C83909-0064-0247-B714-12E3EBE790B9}"/>
    <dgm:cxn modelId="{8E61FF06-743F-4006-AD47-1E81E9C6C00B}" srcId="{53C38150-BFFA-964C-AB0F-91416B2E3117}" destId="{87FA74D9-703F-4132-A7B3-56DC2506AF01}" srcOrd="1" destOrd="0" parTransId="{B3492703-FF5B-4A9B-875D-5D2991C2DD7B}" sibTransId="{0C5A3B4F-2CD4-4276-B77B-3F60B9B65831}"/>
    <dgm:cxn modelId="{1F698D14-6D97-40BF-B07B-AAF7A8A20234}" type="presOf" srcId="{B322DA41-6708-4D23-B5C2-4C8F36602354}" destId="{A8E8EDDC-6321-4986-97EF-986367BF1555}" srcOrd="0" destOrd="0" presId="urn:microsoft.com/office/officeart/2005/8/layout/list1"/>
    <dgm:cxn modelId="{F7F56D32-491E-4874-B163-61A3D47947FE}" type="presOf" srcId="{2AF2DFFC-80C7-4C6D-BE28-CCD11ADBFE1C}" destId="{D15AFA3C-46C9-3E49-B115-304369B5D8C1}" srcOrd="0" destOrd="0" presId="urn:microsoft.com/office/officeart/2005/8/layout/list1"/>
    <dgm:cxn modelId="{1FE01289-0080-DF40-A8A9-77546C02FE4C}" type="presParOf" srcId="{AE5E0F38-F17C-2548-975F-7AA43CF5EFCC}" destId="{8C139F1F-C693-FA4C-9C3F-82C925758D73}" srcOrd="0" destOrd="0" presId="urn:microsoft.com/office/officeart/2005/8/layout/list1"/>
    <dgm:cxn modelId="{2C78A2B6-0856-C548-B1CE-F13E29C40725}" type="presParOf" srcId="{8C139F1F-C693-FA4C-9C3F-82C925758D73}" destId="{7BFBB581-108E-624E-9A82-54FDCD3A7DF1}" srcOrd="0" destOrd="0" presId="urn:microsoft.com/office/officeart/2005/8/layout/list1"/>
    <dgm:cxn modelId="{A034F984-9457-E14E-ADAF-29562A5BAA8A}" type="presParOf" srcId="{8C139F1F-C693-FA4C-9C3F-82C925758D73}" destId="{9514EDE9-45DB-A04D-93D4-CB8C956199C1}" srcOrd="1" destOrd="0" presId="urn:microsoft.com/office/officeart/2005/8/layout/list1"/>
    <dgm:cxn modelId="{930393BD-E03F-2245-BB8E-078B1DA9EC02}" type="presParOf" srcId="{AE5E0F38-F17C-2548-975F-7AA43CF5EFCC}" destId="{4EF86513-B7E8-C84C-9614-4891A667CC98}" srcOrd="1" destOrd="0" presId="urn:microsoft.com/office/officeart/2005/8/layout/list1"/>
    <dgm:cxn modelId="{17FF6264-A846-2A44-BDB9-275D7BCB81E7}" type="presParOf" srcId="{AE5E0F38-F17C-2548-975F-7AA43CF5EFCC}" destId="{D15AFA3C-46C9-3E49-B115-304369B5D8C1}" srcOrd="2" destOrd="0" presId="urn:microsoft.com/office/officeart/2005/8/layout/list1"/>
    <dgm:cxn modelId="{C6D59923-3543-414D-A4C9-009F32ADBC65}" type="presParOf" srcId="{AE5E0F38-F17C-2548-975F-7AA43CF5EFCC}" destId="{99718E86-112B-8045-A7C9-6BFF9E7A051F}" srcOrd="3" destOrd="0" presId="urn:microsoft.com/office/officeart/2005/8/layout/list1"/>
    <dgm:cxn modelId="{2839ED15-6876-4AEC-A598-2B7660E97D40}" type="presParOf" srcId="{AE5E0F38-F17C-2548-975F-7AA43CF5EFCC}" destId="{AB32E3BA-A6D5-4581-8AD0-B76CFBC4EAE4}" srcOrd="4" destOrd="0" presId="urn:microsoft.com/office/officeart/2005/8/layout/list1"/>
    <dgm:cxn modelId="{477484E0-22D7-4322-B950-4071CCEDA136}" type="presParOf" srcId="{AB32E3BA-A6D5-4581-8AD0-B76CFBC4EAE4}" destId="{AFAA670F-B45A-4238-B874-3B9E8D6E569E}" srcOrd="0" destOrd="0" presId="urn:microsoft.com/office/officeart/2005/8/layout/list1"/>
    <dgm:cxn modelId="{5999F1D2-1B48-470A-896E-A5651E7AAE1F}" type="presParOf" srcId="{AB32E3BA-A6D5-4581-8AD0-B76CFBC4EAE4}" destId="{C1681900-0916-4785-A62F-3A76F22FDE97}" srcOrd="1" destOrd="0" presId="urn:microsoft.com/office/officeart/2005/8/layout/list1"/>
    <dgm:cxn modelId="{01CEFF1C-5787-44B6-A601-B23B38009B82}" type="presParOf" srcId="{AE5E0F38-F17C-2548-975F-7AA43CF5EFCC}" destId="{CF753825-6832-4259-99E9-748AC8364847}" srcOrd="5" destOrd="0" presId="urn:microsoft.com/office/officeart/2005/8/layout/list1"/>
    <dgm:cxn modelId="{F3BD9CF0-FE0A-4EB9-8C5D-89F704F6E9B9}" type="presParOf" srcId="{AE5E0F38-F17C-2548-975F-7AA43CF5EFCC}" destId="{45764CE0-1741-4880-8EF3-C1C993CF2525}" srcOrd="6" destOrd="0" presId="urn:microsoft.com/office/officeart/2005/8/layout/list1"/>
    <dgm:cxn modelId="{99C933E7-99F0-461D-A721-0425E1995722}" type="presParOf" srcId="{AE5E0F38-F17C-2548-975F-7AA43CF5EFCC}" destId="{7D383B58-A170-4D88-897C-873970027446}" srcOrd="7" destOrd="0" presId="urn:microsoft.com/office/officeart/2005/8/layout/list1"/>
    <dgm:cxn modelId="{C3C0CEBE-AC50-4427-B38D-8DF0C030DAC2}" type="presParOf" srcId="{AE5E0F38-F17C-2548-975F-7AA43CF5EFCC}" destId="{0F7AB3D0-870C-4C0E-96A6-B77C1D7D54A5}" srcOrd="8" destOrd="0" presId="urn:microsoft.com/office/officeart/2005/8/layout/list1"/>
    <dgm:cxn modelId="{DA622FBB-772C-40E4-AAE1-F4BE1019DA9B}" type="presParOf" srcId="{0F7AB3D0-870C-4C0E-96A6-B77C1D7D54A5}" destId="{A8E8EDDC-6321-4986-97EF-986367BF1555}" srcOrd="0" destOrd="0" presId="urn:microsoft.com/office/officeart/2005/8/layout/list1"/>
    <dgm:cxn modelId="{5921D94E-F9C3-44BF-AC94-44897D32C626}" type="presParOf" srcId="{0F7AB3D0-870C-4C0E-96A6-B77C1D7D54A5}" destId="{59760CBC-DC43-4B0A-9381-1EA035A8616F}" srcOrd="1" destOrd="0" presId="urn:microsoft.com/office/officeart/2005/8/layout/list1"/>
    <dgm:cxn modelId="{AE21F90C-0A95-4A57-AF54-317DAFB2A9CA}" type="presParOf" srcId="{AE5E0F38-F17C-2548-975F-7AA43CF5EFCC}" destId="{B9EF54F8-937B-47A2-90BA-DEACCEE7D840}" srcOrd="9" destOrd="0" presId="urn:microsoft.com/office/officeart/2005/8/layout/list1"/>
    <dgm:cxn modelId="{5F69C733-7621-4C72-96A9-D2D805E0C616}" type="presParOf" srcId="{AE5E0F38-F17C-2548-975F-7AA43CF5EFCC}" destId="{B389D26E-C94D-4417-BB07-C226945F4D30}" srcOrd="10" destOrd="0" presId="urn:microsoft.com/office/officeart/2005/8/layout/list1"/>
    <dgm:cxn modelId="{94AEE980-7170-4228-B218-ACD3B6F57066}" type="presParOf" srcId="{AE5E0F38-F17C-2548-975F-7AA43CF5EFCC}" destId="{4A80EC60-2605-44E1-897D-6395604DCA58}" srcOrd="11" destOrd="0" presId="urn:microsoft.com/office/officeart/2005/8/layout/list1"/>
    <dgm:cxn modelId="{7F24E5A8-AC39-4BA7-ADDC-59D0D791EC9E}" type="presParOf" srcId="{AE5E0F38-F17C-2548-975F-7AA43CF5EFCC}" destId="{B8924DEC-D176-4807-80AE-C4733D1CF229}" srcOrd="12" destOrd="0" presId="urn:microsoft.com/office/officeart/2005/8/layout/list1"/>
    <dgm:cxn modelId="{D94C4F6E-DE34-48D8-A123-205D42B41867}" type="presParOf" srcId="{B8924DEC-D176-4807-80AE-C4733D1CF229}" destId="{F8DB5348-D7D5-41C2-8355-ED5D2D7513F3}" srcOrd="0" destOrd="0" presId="urn:microsoft.com/office/officeart/2005/8/layout/list1"/>
    <dgm:cxn modelId="{61AADF45-8812-4368-A034-837ACF9AEF51}" type="presParOf" srcId="{B8924DEC-D176-4807-80AE-C4733D1CF229}" destId="{F3D990C2-7E62-4E45-B004-6831FAA18632}" srcOrd="1" destOrd="0" presId="urn:microsoft.com/office/officeart/2005/8/layout/list1"/>
    <dgm:cxn modelId="{9C987F1E-7BBB-437D-BA9B-52E3986060F7}" type="presParOf" srcId="{AE5E0F38-F17C-2548-975F-7AA43CF5EFCC}" destId="{E6BF155D-69F9-4364-8D70-298764B6465F}" srcOrd="13" destOrd="0" presId="urn:microsoft.com/office/officeart/2005/8/layout/list1"/>
    <dgm:cxn modelId="{1419D082-8FA9-422C-8547-5C79BF655830}" type="presParOf" srcId="{AE5E0F38-F17C-2548-975F-7AA43CF5EFCC}" destId="{0060E91A-9A08-499F-ADEC-E88F9943C497}"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sz="1600" noProof="0" dirty="0" smtClean="0">
              <a:solidFill>
                <a:schemeClr val="tx1"/>
              </a:solidFill>
              <a:cs typeface="Times New Roman" pitchFamily="18" charset="0"/>
            </a:rPr>
            <a:t>A key feature of oligopolies is </a:t>
          </a:r>
          <a:r>
            <a:rPr lang="en-US" sz="1600" u="sng" noProof="0" dirty="0" smtClean="0">
              <a:solidFill>
                <a:schemeClr val="tx1"/>
              </a:solidFill>
              <a:cs typeface="Times New Roman" pitchFamily="18" charset="0"/>
            </a:rPr>
            <a:t>strategic interdependence</a:t>
          </a:r>
          <a:r>
            <a:rPr lang="en-US" sz="1600" noProof="0" dirty="0" smtClean="0">
              <a:solidFill>
                <a:schemeClr val="tx1"/>
              </a:solidFill>
              <a:cs typeface="Times New Roman" pitchFamily="18" charset="0"/>
            </a:rPr>
            <a:t> between competitors:</a:t>
          </a:r>
          <a:endParaRPr lang="en-US" sz="1600" noProof="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600" noProof="0">
            <a:solidFill>
              <a:schemeClr val="tx1"/>
            </a:solidFill>
          </a:endParaRPr>
        </a:p>
      </dgm:t>
    </dgm:pt>
    <dgm:pt modelId="{90C83909-0064-0247-B714-12E3EBE790B9}" type="sibTrans" cxnId="{CA6399E2-54F2-9749-810B-EEAB40519520}">
      <dgm:prSet/>
      <dgm:spPr/>
      <dgm:t>
        <a:bodyPr/>
        <a:lstStyle/>
        <a:p>
          <a:endParaRPr lang="en-US" sz="1600" noProof="0">
            <a:solidFill>
              <a:schemeClr val="tx1"/>
            </a:solidFill>
          </a:endParaRPr>
        </a:p>
      </dgm:t>
    </dgm:pt>
    <dgm:pt modelId="{829542B5-2AFD-4438-AC3B-496C72C16744}">
      <dgm:prSet custT="1"/>
      <dgm:spPr/>
      <dgm:t>
        <a:bodyPr/>
        <a:lstStyle/>
        <a:p>
          <a:r>
            <a:rPr lang="en-US" sz="1600" noProof="0" smtClean="0">
              <a:solidFill>
                <a:schemeClr val="tx1"/>
              </a:solidFill>
              <a:cs typeface="Times New Roman" pitchFamily="18" charset="0"/>
            </a:rPr>
            <a:t>Best action of each particular firm depends upon the action of the other competitors (just like prisoner’s dilemma game).</a:t>
          </a:r>
          <a:r>
            <a:rPr lang="en-US" sz="1600" noProof="0" smtClean="0">
              <a:solidFill>
                <a:schemeClr val="tx1"/>
              </a:solidFill>
            </a:rPr>
            <a:t> </a:t>
          </a:r>
        </a:p>
      </dgm:t>
    </dgm:pt>
    <dgm:pt modelId="{91508FC6-9471-4CDF-94DE-508858DC2D56}" type="parTrans" cxnId="{6D0B1A78-2950-47A6-99AD-79F3ECC0E715}">
      <dgm:prSet/>
      <dgm:spPr/>
      <dgm:t>
        <a:bodyPr/>
        <a:lstStyle/>
        <a:p>
          <a:endParaRPr lang="en-US" sz="1600" noProof="0">
            <a:solidFill>
              <a:schemeClr val="tx1"/>
            </a:solidFill>
          </a:endParaRPr>
        </a:p>
      </dgm:t>
    </dgm:pt>
    <dgm:pt modelId="{814251B3-D992-4E3E-8195-7965CB418880}" type="sibTrans" cxnId="{6D0B1A78-2950-47A6-99AD-79F3ECC0E715}">
      <dgm:prSet/>
      <dgm:spPr/>
      <dgm:t>
        <a:bodyPr/>
        <a:lstStyle/>
        <a:p>
          <a:endParaRPr lang="en-US" sz="1600" noProof="0">
            <a:solidFill>
              <a:schemeClr val="tx1"/>
            </a:solidFill>
          </a:endParaRPr>
        </a:p>
      </dgm:t>
    </dgm:pt>
    <dgm:pt modelId="{2DCA1D84-1BE0-47AE-989D-27BC39F6664C}">
      <dgm:prSet custT="1"/>
      <dgm:spPr/>
      <dgm:t>
        <a:bodyPr/>
        <a:lstStyle/>
        <a:p>
          <a:r>
            <a:rPr lang="en-US" sz="1600" noProof="0" dirty="0" smtClean="0">
              <a:solidFill>
                <a:schemeClr val="tx1"/>
              </a:solidFill>
              <a:cs typeface="Times New Roman" pitchFamily="18" charset="0"/>
            </a:rPr>
            <a:t>A firm must consider its rivals’ behavior to determine its own best policy or strategy.  Consider for instance:</a:t>
          </a:r>
        </a:p>
      </dgm:t>
    </dgm:pt>
    <dgm:pt modelId="{2B906EC3-B033-4DA6-A86C-47A782C38134}" type="parTrans" cxnId="{4761D73F-BCF4-4537-A4C5-C5824A21A330}">
      <dgm:prSet/>
      <dgm:spPr/>
      <dgm:t>
        <a:bodyPr/>
        <a:lstStyle/>
        <a:p>
          <a:endParaRPr lang="en-US" sz="1600" noProof="0">
            <a:solidFill>
              <a:schemeClr val="tx1"/>
            </a:solidFill>
          </a:endParaRPr>
        </a:p>
      </dgm:t>
    </dgm:pt>
    <dgm:pt modelId="{DA0F911B-8274-44B6-A251-6FDAC6217AC1}" type="sibTrans" cxnId="{4761D73F-BCF4-4537-A4C5-C5824A21A330}">
      <dgm:prSet/>
      <dgm:spPr/>
      <dgm:t>
        <a:bodyPr/>
        <a:lstStyle/>
        <a:p>
          <a:endParaRPr lang="en-US" sz="1600" noProof="0">
            <a:solidFill>
              <a:schemeClr val="tx1"/>
            </a:solidFill>
          </a:endParaRPr>
        </a:p>
      </dgm:t>
    </dgm:pt>
    <dgm:pt modelId="{605CFEA4-B09D-43F6-B0D6-19083BA4C888}">
      <dgm:prSet custT="1"/>
      <dgm:spPr/>
      <dgm:t>
        <a:bodyPr/>
        <a:lstStyle/>
        <a:p>
          <a:r>
            <a:rPr lang="en-US" sz="1600" noProof="0" dirty="0" smtClean="0">
              <a:solidFill>
                <a:schemeClr val="tx1"/>
              </a:solidFill>
            </a:rPr>
            <a:t>BMW, Jaguar, Mercedes. They must consider pricing, styling</a:t>
          </a:r>
        </a:p>
      </dgm:t>
    </dgm:pt>
    <dgm:pt modelId="{7054123F-7BA6-4310-B13E-4DA6EA51C513}" type="parTrans" cxnId="{AED5B84B-313B-4EAA-B80D-D2E3DA8891EB}">
      <dgm:prSet/>
      <dgm:spPr/>
      <dgm:t>
        <a:bodyPr/>
        <a:lstStyle/>
        <a:p>
          <a:endParaRPr lang="en-US" sz="1600" noProof="0">
            <a:solidFill>
              <a:schemeClr val="tx1"/>
            </a:solidFill>
          </a:endParaRPr>
        </a:p>
      </dgm:t>
    </dgm:pt>
    <dgm:pt modelId="{B2C3A9DB-0E4B-4603-9446-6B02DAC004B6}" type="sibTrans" cxnId="{AED5B84B-313B-4EAA-B80D-D2E3DA8891EB}">
      <dgm:prSet/>
      <dgm:spPr/>
      <dgm:t>
        <a:bodyPr/>
        <a:lstStyle/>
        <a:p>
          <a:endParaRPr lang="en-US" sz="1600" noProof="0">
            <a:solidFill>
              <a:schemeClr val="tx1"/>
            </a:solidFill>
          </a:endParaRPr>
        </a:p>
      </dgm:t>
    </dgm:pt>
    <dgm:pt modelId="{DC568387-1DA6-4538-B294-944929AACB75}">
      <dgm:prSet custT="1"/>
      <dgm:spPr/>
      <dgm:t>
        <a:bodyPr/>
        <a:lstStyle/>
        <a:p>
          <a:r>
            <a:rPr lang="en-US" sz="1600" noProof="0" dirty="0" smtClean="0">
              <a:solidFill>
                <a:schemeClr val="tx1"/>
              </a:solidFill>
            </a:rPr>
            <a:t>Sony PlayStation vs. </a:t>
          </a:r>
          <a:r>
            <a:rPr lang="en-US" sz="1600" noProof="0" dirty="0" err="1" smtClean="0">
              <a:solidFill>
                <a:schemeClr val="tx1"/>
              </a:solidFill>
            </a:rPr>
            <a:t>xBox</a:t>
          </a:r>
          <a:r>
            <a:rPr lang="en-US" sz="1600" noProof="0" dirty="0" smtClean="0">
              <a:solidFill>
                <a:schemeClr val="tx1"/>
              </a:solidFill>
            </a:rPr>
            <a:t>. They must consider pricing, features, release dates.</a:t>
          </a:r>
          <a:endParaRPr lang="en-US" sz="1600" noProof="0" dirty="0">
            <a:solidFill>
              <a:schemeClr val="tx1"/>
            </a:solidFill>
          </a:endParaRPr>
        </a:p>
      </dgm:t>
    </dgm:pt>
    <dgm:pt modelId="{AF0A998A-F5A5-4433-8705-FEA4084512AA}" type="parTrans" cxnId="{8C44A8AE-46A0-46EF-99C0-CD24C84C7ADC}">
      <dgm:prSet/>
      <dgm:spPr/>
      <dgm:t>
        <a:bodyPr/>
        <a:lstStyle/>
        <a:p>
          <a:endParaRPr lang="en-US" sz="1600" noProof="0">
            <a:solidFill>
              <a:schemeClr val="tx1"/>
            </a:solidFill>
          </a:endParaRPr>
        </a:p>
      </dgm:t>
    </dgm:pt>
    <dgm:pt modelId="{BD168D05-CE03-47A2-9AAD-8E1EF9AE48A8}" type="sibTrans" cxnId="{8C44A8AE-46A0-46EF-99C0-CD24C84C7ADC}">
      <dgm:prSet/>
      <dgm:spPr/>
      <dgm:t>
        <a:bodyPr/>
        <a:lstStyle/>
        <a:p>
          <a:endParaRPr lang="en-US" sz="1600" noProof="0">
            <a:solidFill>
              <a:schemeClr val="tx1"/>
            </a:solidFill>
          </a:endParaRPr>
        </a:p>
      </dgm:t>
    </dgm:pt>
    <dgm:pt modelId="{C2F86BFC-123F-4305-B874-445771321075}">
      <dgm:prSet custT="1"/>
      <dgm:spPr/>
      <dgm:t>
        <a:bodyPr/>
        <a:lstStyle/>
        <a:p>
          <a:r>
            <a:rPr lang="en-US" altLang="zh-CN" sz="1600" noProof="0" dirty="0" smtClean="0">
              <a:solidFill>
                <a:schemeClr val="tx1"/>
              </a:solidFill>
              <a:ea typeface="宋体" pitchFamily="2" charset="-122"/>
              <a:cs typeface="Times New Roman" pitchFamily="18" charset="0"/>
            </a:rPr>
            <a:t>How does this equilibrium change with the number of firms and the type of actions firms may take?</a:t>
          </a:r>
          <a:endParaRPr lang="en-US" sz="1600" noProof="0" dirty="0">
            <a:solidFill>
              <a:schemeClr val="tx1"/>
            </a:solidFill>
          </a:endParaRPr>
        </a:p>
      </dgm:t>
    </dgm:pt>
    <dgm:pt modelId="{CDB909C0-3F76-44D9-9AC6-83CDC04F21B1}" type="parTrans" cxnId="{D401A38F-DA1D-4F56-95D7-2674AACE0161}">
      <dgm:prSet/>
      <dgm:spPr/>
      <dgm:t>
        <a:bodyPr/>
        <a:lstStyle/>
        <a:p>
          <a:endParaRPr lang="en-US" sz="1600" noProof="0"/>
        </a:p>
      </dgm:t>
    </dgm:pt>
    <dgm:pt modelId="{232CE71D-6CFE-46D3-B419-8970179B8559}" type="sibTrans" cxnId="{D401A38F-DA1D-4F56-95D7-2674AACE0161}">
      <dgm:prSet/>
      <dgm:spPr/>
      <dgm:t>
        <a:bodyPr/>
        <a:lstStyle/>
        <a:p>
          <a:endParaRPr lang="en-US" sz="1600" noProof="0"/>
        </a:p>
      </dgm:t>
    </dgm:pt>
    <dgm:pt modelId="{6C0EA2AE-D36A-4A39-87C0-9BFD18E42861}">
      <dgm:prSet custT="1"/>
      <dgm:spPr/>
      <dgm:t>
        <a:bodyPr/>
        <a:lstStyle/>
        <a:p>
          <a:r>
            <a:rPr lang="en-US" altLang="zh-CN" sz="1600" noProof="0" dirty="0" smtClean="0">
              <a:solidFill>
                <a:schemeClr val="tx1"/>
              </a:solidFill>
              <a:ea typeface="宋体" pitchFamily="2" charset="-122"/>
              <a:cs typeface="Times New Roman" pitchFamily="18" charset="0"/>
            </a:rPr>
            <a:t>Generally, oligopoly models predict that prices decrease with the number of firms, but the magnitude of the price decrease varies greatly depending on the assumptions.</a:t>
          </a:r>
        </a:p>
      </dgm:t>
    </dgm:pt>
    <dgm:pt modelId="{49E35A00-503B-4A3E-BE9B-94349C1A1DAA}" type="parTrans" cxnId="{4FFED94A-36FB-44AC-8173-14BBCA540186}">
      <dgm:prSet/>
      <dgm:spPr/>
      <dgm:t>
        <a:bodyPr/>
        <a:lstStyle/>
        <a:p>
          <a:endParaRPr lang="en-US" sz="1600" noProof="0"/>
        </a:p>
      </dgm:t>
    </dgm:pt>
    <dgm:pt modelId="{E07D5A77-5C5A-4D4E-B517-8356BE531540}" type="sibTrans" cxnId="{4FFED94A-36FB-44AC-8173-14BBCA540186}">
      <dgm:prSet/>
      <dgm:spPr/>
      <dgm:t>
        <a:bodyPr/>
        <a:lstStyle/>
        <a:p>
          <a:endParaRPr lang="en-US" sz="1600" noProof="0"/>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4"/>
      <dgm:spPr/>
      <dgm:t>
        <a:bodyPr/>
        <a:lstStyle/>
        <a:p>
          <a:endParaRPr lang="en-US"/>
        </a:p>
      </dgm:t>
    </dgm:pt>
    <dgm:pt modelId="{9514EDE9-45DB-A04D-93D4-CB8C956199C1}" type="pres">
      <dgm:prSet presAssocID="{53C38150-BFFA-964C-AB0F-91416B2E3117}" presName="parentText" presStyleLbl="node1" presStyleIdx="0" presStyleCnt="4" custScaleX="135318" custScaleY="113668"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4">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F7E4ECDA-2017-43F7-B5CF-B3B81DEAD2D5}" type="pres">
      <dgm:prSet presAssocID="{2DCA1D84-1BE0-47AE-989D-27BC39F6664C}" presName="parentLin" presStyleCnt="0"/>
      <dgm:spPr/>
    </dgm:pt>
    <dgm:pt modelId="{E3C0A4DD-2BE0-4836-B15F-CBB50E21F48A}" type="pres">
      <dgm:prSet presAssocID="{2DCA1D84-1BE0-47AE-989D-27BC39F6664C}" presName="parentLeftMargin" presStyleLbl="node1" presStyleIdx="0" presStyleCnt="4"/>
      <dgm:spPr/>
      <dgm:t>
        <a:bodyPr/>
        <a:lstStyle/>
        <a:p>
          <a:endParaRPr lang="es-AR"/>
        </a:p>
      </dgm:t>
    </dgm:pt>
    <dgm:pt modelId="{2C2F7CB2-2597-4FE4-AAA9-171E3101F3A2}" type="pres">
      <dgm:prSet presAssocID="{2DCA1D84-1BE0-47AE-989D-27BC39F6664C}" presName="parentText" presStyleLbl="node1" presStyleIdx="1" presStyleCnt="4" custScaleX="139178" custScaleY="121924">
        <dgm:presLayoutVars>
          <dgm:chMax val="0"/>
          <dgm:bulletEnabled val="1"/>
        </dgm:presLayoutVars>
      </dgm:prSet>
      <dgm:spPr/>
      <dgm:t>
        <a:bodyPr/>
        <a:lstStyle/>
        <a:p>
          <a:endParaRPr lang="es-AR"/>
        </a:p>
      </dgm:t>
    </dgm:pt>
    <dgm:pt modelId="{4809DE9E-388A-4C44-B788-06CAB4AE8E72}" type="pres">
      <dgm:prSet presAssocID="{2DCA1D84-1BE0-47AE-989D-27BC39F6664C}" presName="negativeSpace" presStyleCnt="0"/>
      <dgm:spPr/>
    </dgm:pt>
    <dgm:pt modelId="{6637BD94-8F18-4527-AD2B-1BC4755F55B7}" type="pres">
      <dgm:prSet presAssocID="{2DCA1D84-1BE0-47AE-989D-27BC39F6664C}" presName="childText" presStyleLbl="conFgAcc1" presStyleIdx="1" presStyleCnt="4">
        <dgm:presLayoutVars>
          <dgm:bulletEnabled val="1"/>
        </dgm:presLayoutVars>
      </dgm:prSet>
      <dgm:spPr/>
      <dgm:t>
        <a:bodyPr/>
        <a:lstStyle/>
        <a:p>
          <a:endParaRPr lang="en-US"/>
        </a:p>
      </dgm:t>
    </dgm:pt>
    <dgm:pt modelId="{0329132D-4F39-4217-80F6-A5E3E96B5C2B}" type="pres">
      <dgm:prSet presAssocID="{DA0F911B-8274-44B6-A251-6FDAC6217AC1}" presName="spaceBetweenRectangles" presStyleCnt="0"/>
      <dgm:spPr/>
    </dgm:pt>
    <dgm:pt modelId="{13FF88CD-E973-4F89-B34A-8A5F78CA27B3}" type="pres">
      <dgm:prSet presAssocID="{C2F86BFC-123F-4305-B874-445771321075}" presName="parentLin" presStyleCnt="0"/>
      <dgm:spPr/>
    </dgm:pt>
    <dgm:pt modelId="{07C74633-B7A9-4EE5-AFE9-7C2963FB8720}" type="pres">
      <dgm:prSet presAssocID="{C2F86BFC-123F-4305-B874-445771321075}" presName="parentLeftMargin" presStyleLbl="node1" presStyleIdx="1" presStyleCnt="4"/>
      <dgm:spPr/>
      <dgm:t>
        <a:bodyPr/>
        <a:lstStyle/>
        <a:p>
          <a:endParaRPr lang="es-AR"/>
        </a:p>
      </dgm:t>
    </dgm:pt>
    <dgm:pt modelId="{1401C937-5905-49C0-BA88-672CDEAB29ED}" type="pres">
      <dgm:prSet presAssocID="{C2F86BFC-123F-4305-B874-445771321075}" presName="parentText" presStyleLbl="node1" presStyleIdx="2" presStyleCnt="4" custScaleX="137967">
        <dgm:presLayoutVars>
          <dgm:chMax val="0"/>
          <dgm:bulletEnabled val="1"/>
        </dgm:presLayoutVars>
      </dgm:prSet>
      <dgm:spPr/>
      <dgm:t>
        <a:bodyPr/>
        <a:lstStyle/>
        <a:p>
          <a:endParaRPr lang="es-AR"/>
        </a:p>
      </dgm:t>
    </dgm:pt>
    <dgm:pt modelId="{6F85B6E4-91E3-43A3-9235-AFFFEC30708C}" type="pres">
      <dgm:prSet presAssocID="{C2F86BFC-123F-4305-B874-445771321075}" presName="negativeSpace" presStyleCnt="0"/>
      <dgm:spPr/>
    </dgm:pt>
    <dgm:pt modelId="{6A6D403B-44F3-4E04-B509-F69B24DA0F58}" type="pres">
      <dgm:prSet presAssocID="{C2F86BFC-123F-4305-B874-445771321075}" presName="childText" presStyleLbl="conFgAcc1" presStyleIdx="2" presStyleCnt="4" custLinFactNeighborX="-901" custLinFactNeighborY="-15903">
        <dgm:presLayoutVars>
          <dgm:bulletEnabled val="1"/>
        </dgm:presLayoutVars>
      </dgm:prSet>
      <dgm:spPr/>
      <dgm:t>
        <a:bodyPr/>
        <a:lstStyle/>
        <a:p>
          <a:endParaRPr lang="es-AR"/>
        </a:p>
      </dgm:t>
    </dgm:pt>
    <dgm:pt modelId="{BE660B9D-FF67-1C4B-BE75-046E234C577C}" type="pres">
      <dgm:prSet presAssocID="{232CE71D-6CFE-46D3-B419-8970179B8559}" presName="spaceBetweenRectangles" presStyleCnt="0"/>
      <dgm:spPr/>
    </dgm:pt>
    <dgm:pt modelId="{253D5099-2082-4D4A-AA7D-70B82FE5B8E5}" type="pres">
      <dgm:prSet presAssocID="{6C0EA2AE-D36A-4A39-87C0-9BFD18E42861}" presName="parentLin" presStyleCnt="0"/>
      <dgm:spPr/>
    </dgm:pt>
    <dgm:pt modelId="{63616241-ADE4-264A-9DE3-DC66AF8BA885}" type="pres">
      <dgm:prSet presAssocID="{6C0EA2AE-D36A-4A39-87C0-9BFD18E42861}" presName="parentLeftMargin" presStyleLbl="node1" presStyleIdx="2" presStyleCnt="4"/>
      <dgm:spPr/>
      <dgm:t>
        <a:bodyPr/>
        <a:lstStyle/>
        <a:p>
          <a:endParaRPr lang="en-US"/>
        </a:p>
      </dgm:t>
    </dgm:pt>
    <dgm:pt modelId="{CE3C9C09-F35E-ED43-A440-18D69EA3BD6B}" type="pres">
      <dgm:prSet presAssocID="{6C0EA2AE-D36A-4A39-87C0-9BFD18E42861}" presName="parentText" presStyleLbl="node1" presStyleIdx="3" presStyleCnt="4" custScaleX="157296" custScaleY="150106">
        <dgm:presLayoutVars>
          <dgm:chMax val="0"/>
          <dgm:bulletEnabled val="1"/>
        </dgm:presLayoutVars>
      </dgm:prSet>
      <dgm:spPr/>
      <dgm:t>
        <a:bodyPr/>
        <a:lstStyle/>
        <a:p>
          <a:endParaRPr lang="en-US"/>
        </a:p>
      </dgm:t>
    </dgm:pt>
    <dgm:pt modelId="{3724C139-FE84-0248-850C-DA28B169B562}" type="pres">
      <dgm:prSet presAssocID="{6C0EA2AE-D36A-4A39-87C0-9BFD18E42861}" presName="negativeSpace" presStyleCnt="0"/>
      <dgm:spPr/>
    </dgm:pt>
    <dgm:pt modelId="{C8DB36CD-E8E2-D24C-AD6B-8C9A6BCA6CA2}" type="pres">
      <dgm:prSet presAssocID="{6C0EA2AE-D36A-4A39-87C0-9BFD18E42861}" presName="childText" presStyleLbl="conFgAcc1" presStyleIdx="3" presStyleCnt="4">
        <dgm:presLayoutVars>
          <dgm:bulletEnabled val="1"/>
        </dgm:presLayoutVars>
      </dgm:prSet>
      <dgm:spPr/>
    </dgm:pt>
  </dgm:ptLst>
  <dgm:cxnLst>
    <dgm:cxn modelId="{CA6399E2-54F2-9749-810B-EEAB40519520}" srcId="{BE246436-190B-C043-B624-2367FFD151E1}" destId="{53C38150-BFFA-964C-AB0F-91416B2E3117}" srcOrd="0" destOrd="0" parTransId="{D6AFCB33-5E67-6840-B6E6-683747C6C7E8}" sibTransId="{90C83909-0064-0247-B714-12E3EBE790B9}"/>
    <dgm:cxn modelId="{AB513BE4-D827-0C4A-A894-B50B81894387}" type="presOf" srcId="{DC568387-1DA6-4538-B294-944929AACB75}" destId="{6637BD94-8F18-4527-AD2B-1BC4755F55B7}" srcOrd="0" destOrd="1" presId="urn:microsoft.com/office/officeart/2005/8/layout/list1"/>
    <dgm:cxn modelId="{36C6970A-5719-4656-A379-666105E48920}" type="presOf" srcId="{829542B5-2AFD-4438-AC3B-496C72C16744}" destId="{D15AFA3C-46C9-3E49-B115-304369B5D8C1}" srcOrd="0" destOrd="0" presId="urn:microsoft.com/office/officeart/2005/8/layout/list1"/>
    <dgm:cxn modelId="{31A124F4-D8D2-4B40-B843-D8EB8E3FF246}" type="presOf" srcId="{53C38150-BFFA-964C-AB0F-91416B2E3117}" destId="{7BFBB581-108E-624E-9A82-54FDCD3A7DF1}" srcOrd="0" destOrd="0" presId="urn:microsoft.com/office/officeart/2005/8/layout/list1"/>
    <dgm:cxn modelId="{4761D73F-BCF4-4537-A4C5-C5824A21A330}" srcId="{BE246436-190B-C043-B624-2367FFD151E1}" destId="{2DCA1D84-1BE0-47AE-989D-27BC39F6664C}" srcOrd="1" destOrd="0" parTransId="{2B906EC3-B033-4DA6-A86C-47A782C38134}" sibTransId="{DA0F911B-8274-44B6-A251-6FDAC6217AC1}"/>
    <dgm:cxn modelId="{4AB12968-1BD3-49EC-9575-480FAB430B87}" type="presOf" srcId="{53C38150-BFFA-964C-AB0F-91416B2E3117}" destId="{9514EDE9-45DB-A04D-93D4-CB8C956199C1}" srcOrd="1" destOrd="0" presId="urn:microsoft.com/office/officeart/2005/8/layout/list1"/>
    <dgm:cxn modelId="{FF55A903-968F-F14D-BE1D-7BBC58C2B1E8}" type="presOf" srcId="{6C0EA2AE-D36A-4A39-87C0-9BFD18E42861}" destId="{63616241-ADE4-264A-9DE3-DC66AF8BA885}" srcOrd="0" destOrd="0" presId="urn:microsoft.com/office/officeart/2005/8/layout/list1"/>
    <dgm:cxn modelId="{9DA32F79-E209-A446-A7B6-F2D95BAEE0CB}" type="presOf" srcId="{C2F86BFC-123F-4305-B874-445771321075}" destId="{1401C937-5905-49C0-BA88-672CDEAB29ED}" srcOrd="1" destOrd="0" presId="urn:microsoft.com/office/officeart/2005/8/layout/list1"/>
    <dgm:cxn modelId="{3A04C9E0-C5F6-EE47-9E12-0412E7A7761A}" type="presOf" srcId="{605CFEA4-B09D-43F6-B0D6-19083BA4C888}" destId="{6637BD94-8F18-4527-AD2B-1BC4755F55B7}" srcOrd="0" destOrd="0" presId="urn:microsoft.com/office/officeart/2005/8/layout/list1"/>
    <dgm:cxn modelId="{8C44A8AE-46A0-46EF-99C0-CD24C84C7ADC}" srcId="{2DCA1D84-1BE0-47AE-989D-27BC39F6664C}" destId="{DC568387-1DA6-4538-B294-944929AACB75}" srcOrd="1" destOrd="0" parTransId="{AF0A998A-F5A5-4433-8705-FEA4084512AA}" sibTransId="{BD168D05-CE03-47A2-9AAD-8E1EF9AE48A8}"/>
    <dgm:cxn modelId="{6429E755-1788-4D95-A472-5DFBD4FD5CAE}" type="presOf" srcId="{2DCA1D84-1BE0-47AE-989D-27BC39F6664C}" destId="{2C2F7CB2-2597-4FE4-AAA9-171E3101F3A2}" srcOrd="1" destOrd="0" presId="urn:microsoft.com/office/officeart/2005/8/layout/list1"/>
    <dgm:cxn modelId="{069F5403-24F2-4081-8219-93862115B5CD}" type="presOf" srcId="{BE246436-190B-C043-B624-2367FFD151E1}" destId="{AE5E0F38-F17C-2548-975F-7AA43CF5EFCC}" srcOrd="0" destOrd="0" presId="urn:microsoft.com/office/officeart/2005/8/layout/list1"/>
    <dgm:cxn modelId="{AED5B84B-313B-4EAA-B80D-D2E3DA8891EB}" srcId="{2DCA1D84-1BE0-47AE-989D-27BC39F6664C}" destId="{605CFEA4-B09D-43F6-B0D6-19083BA4C888}" srcOrd="0" destOrd="0" parTransId="{7054123F-7BA6-4310-B13E-4DA6EA51C513}" sibTransId="{B2C3A9DB-0E4B-4603-9446-6B02DAC004B6}"/>
    <dgm:cxn modelId="{223E7403-A7D0-D541-9621-CB3F7529C14E}" type="presOf" srcId="{C2F86BFC-123F-4305-B874-445771321075}" destId="{07C74633-B7A9-4EE5-AFE9-7C2963FB8720}" srcOrd="0" destOrd="0" presId="urn:microsoft.com/office/officeart/2005/8/layout/list1"/>
    <dgm:cxn modelId="{62542B4A-E3ED-4C9F-8C78-A9279FE040DD}" type="presOf" srcId="{2DCA1D84-1BE0-47AE-989D-27BC39F6664C}" destId="{E3C0A4DD-2BE0-4836-B15F-CBB50E21F48A}" srcOrd="0" destOrd="0" presId="urn:microsoft.com/office/officeart/2005/8/layout/list1"/>
    <dgm:cxn modelId="{4FFED94A-36FB-44AC-8173-14BBCA540186}" srcId="{BE246436-190B-C043-B624-2367FFD151E1}" destId="{6C0EA2AE-D36A-4A39-87C0-9BFD18E42861}" srcOrd="3" destOrd="0" parTransId="{49E35A00-503B-4A3E-BE9B-94349C1A1DAA}" sibTransId="{E07D5A77-5C5A-4D4E-B517-8356BE531540}"/>
    <dgm:cxn modelId="{B9A10B13-F4AE-BD47-947F-9709E7352872}" type="presOf" srcId="{6C0EA2AE-D36A-4A39-87C0-9BFD18E42861}" destId="{CE3C9C09-F35E-ED43-A440-18D69EA3BD6B}" srcOrd="1" destOrd="0" presId="urn:microsoft.com/office/officeart/2005/8/layout/list1"/>
    <dgm:cxn modelId="{6D0B1A78-2950-47A6-99AD-79F3ECC0E715}" srcId="{53C38150-BFFA-964C-AB0F-91416B2E3117}" destId="{829542B5-2AFD-4438-AC3B-496C72C16744}" srcOrd="0" destOrd="0" parTransId="{91508FC6-9471-4CDF-94DE-508858DC2D56}" sibTransId="{814251B3-D992-4E3E-8195-7965CB418880}"/>
    <dgm:cxn modelId="{D401A38F-DA1D-4F56-95D7-2674AACE0161}" srcId="{BE246436-190B-C043-B624-2367FFD151E1}" destId="{C2F86BFC-123F-4305-B874-445771321075}" srcOrd="2" destOrd="0" parTransId="{CDB909C0-3F76-44D9-9AC6-83CDC04F21B1}" sibTransId="{232CE71D-6CFE-46D3-B419-8970179B8559}"/>
    <dgm:cxn modelId="{C52FA087-89A0-4B16-ADD6-8A0CE73EB16E}" type="presParOf" srcId="{AE5E0F38-F17C-2548-975F-7AA43CF5EFCC}" destId="{8C139F1F-C693-FA4C-9C3F-82C925758D73}" srcOrd="0" destOrd="0" presId="urn:microsoft.com/office/officeart/2005/8/layout/list1"/>
    <dgm:cxn modelId="{FB7ACCEC-ED8A-4992-9245-F66BE38D9BA9}" type="presParOf" srcId="{8C139F1F-C693-FA4C-9C3F-82C925758D73}" destId="{7BFBB581-108E-624E-9A82-54FDCD3A7DF1}" srcOrd="0" destOrd="0" presId="urn:microsoft.com/office/officeart/2005/8/layout/list1"/>
    <dgm:cxn modelId="{9E4AED85-51B8-4C7B-86D8-5FFE44D3A2FC}" type="presParOf" srcId="{8C139F1F-C693-FA4C-9C3F-82C925758D73}" destId="{9514EDE9-45DB-A04D-93D4-CB8C956199C1}" srcOrd="1" destOrd="0" presId="urn:microsoft.com/office/officeart/2005/8/layout/list1"/>
    <dgm:cxn modelId="{B225D935-C005-46F2-A319-38328D6E6E7C}" type="presParOf" srcId="{AE5E0F38-F17C-2548-975F-7AA43CF5EFCC}" destId="{4EF86513-B7E8-C84C-9614-4891A667CC98}" srcOrd="1" destOrd="0" presId="urn:microsoft.com/office/officeart/2005/8/layout/list1"/>
    <dgm:cxn modelId="{BC4B1135-B1F4-4C8C-BAE8-937826864815}" type="presParOf" srcId="{AE5E0F38-F17C-2548-975F-7AA43CF5EFCC}" destId="{D15AFA3C-46C9-3E49-B115-304369B5D8C1}" srcOrd="2" destOrd="0" presId="urn:microsoft.com/office/officeart/2005/8/layout/list1"/>
    <dgm:cxn modelId="{13FABBE9-9DC3-4DD1-B456-BF9B84FBF437}" type="presParOf" srcId="{AE5E0F38-F17C-2548-975F-7AA43CF5EFCC}" destId="{99718E86-112B-8045-A7C9-6BFF9E7A051F}" srcOrd="3" destOrd="0" presId="urn:microsoft.com/office/officeart/2005/8/layout/list1"/>
    <dgm:cxn modelId="{92EBD778-37A3-478B-9CE7-0F161EAF9205}" type="presParOf" srcId="{AE5E0F38-F17C-2548-975F-7AA43CF5EFCC}" destId="{F7E4ECDA-2017-43F7-B5CF-B3B81DEAD2D5}" srcOrd="4" destOrd="0" presId="urn:microsoft.com/office/officeart/2005/8/layout/list1"/>
    <dgm:cxn modelId="{EF4A2BCE-9BE5-4B4A-98D6-5367B5BD7E67}" type="presParOf" srcId="{F7E4ECDA-2017-43F7-B5CF-B3B81DEAD2D5}" destId="{E3C0A4DD-2BE0-4836-B15F-CBB50E21F48A}" srcOrd="0" destOrd="0" presId="urn:microsoft.com/office/officeart/2005/8/layout/list1"/>
    <dgm:cxn modelId="{C373E976-8848-49FF-8DCB-8FE8DEFAD8A7}" type="presParOf" srcId="{F7E4ECDA-2017-43F7-B5CF-B3B81DEAD2D5}" destId="{2C2F7CB2-2597-4FE4-AAA9-171E3101F3A2}" srcOrd="1" destOrd="0" presId="urn:microsoft.com/office/officeart/2005/8/layout/list1"/>
    <dgm:cxn modelId="{307D021C-6EC4-4F79-95CB-6D530C4DAAF3}" type="presParOf" srcId="{AE5E0F38-F17C-2548-975F-7AA43CF5EFCC}" destId="{4809DE9E-388A-4C44-B788-06CAB4AE8E72}" srcOrd="5" destOrd="0" presId="urn:microsoft.com/office/officeart/2005/8/layout/list1"/>
    <dgm:cxn modelId="{68FA15FF-73B2-4164-8ABC-1745CE178C07}" type="presParOf" srcId="{AE5E0F38-F17C-2548-975F-7AA43CF5EFCC}" destId="{6637BD94-8F18-4527-AD2B-1BC4755F55B7}" srcOrd="6" destOrd="0" presId="urn:microsoft.com/office/officeart/2005/8/layout/list1"/>
    <dgm:cxn modelId="{064819F4-67C6-9740-B509-64CA923F59EF}" type="presParOf" srcId="{AE5E0F38-F17C-2548-975F-7AA43CF5EFCC}" destId="{0329132D-4F39-4217-80F6-A5E3E96B5C2B}" srcOrd="7" destOrd="0" presId="urn:microsoft.com/office/officeart/2005/8/layout/list1"/>
    <dgm:cxn modelId="{AF5ABDBB-3DA2-DF4E-A8BD-D65E1BEBB97B}" type="presParOf" srcId="{AE5E0F38-F17C-2548-975F-7AA43CF5EFCC}" destId="{13FF88CD-E973-4F89-B34A-8A5F78CA27B3}" srcOrd="8" destOrd="0" presId="urn:microsoft.com/office/officeart/2005/8/layout/list1"/>
    <dgm:cxn modelId="{4FF0D490-8E8E-404E-AAE6-C0AE831B38BC}" type="presParOf" srcId="{13FF88CD-E973-4F89-B34A-8A5F78CA27B3}" destId="{07C74633-B7A9-4EE5-AFE9-7C2963FB8720}" srcOrd="0" destOrd="0" presId="urn:microsoft.com/office/officeart/2005/8/layout/list1"/>
    <dgm:cxn modelId="{32D66D07-EBAF-124D-8C05-0EF82847C04C}" type="presParOf" srcId="{13FF88CD-E973-4F89-B34A-8A5F78CA27B3}" destId="{1401C937-5905-49C0-BA88-672CDEAB29ED}" srcOrd="1" destOrd="0" presId="urn:microsoft.com/office/officeart/2005/8/layout/list1"/>
    <dgm:cxn modelId="{A29BF967-F71E-E143-B37A-54F45B86034D}" type="presParOf" srcId="{AE5E0F38-F17C-2548-975F-7AA43CF5EFCC}" destId="{6F85B6E4-91E3-43A3-9235-AFFFEC30708C}" srcOrd="9" destOrd="0" presId="urn:microsoft.com/office/officeart/2005/8/layout/list1"/>
    <dgm:cxn modelId="{C1AF5E53-8825-DC46-8422-1B2059F01DE9}" type="presParOf" srcId="{AE5E0F38-F17C-2548-975F-7AA43CF5EFCC}" destId="{6A6D403B-44F3-4E04-B509-F69B24DA0F58}" srcOrd="10" destOrd="0" presId="urn:microsoft.com/office/officeart/2005/8/layout/list1"/>
    <dgm:cxn modelId="{2394F89A-FD66-0047-B896-968AB63F025E}" type="presParOf" srcId="{AE5E0F38-F17C-2548-975F-7AA43CF5EFCC}" destId="{BE660B9D-FF67-1C4B-BE75-046E234C577C}" srcOrd="11" destOrd="0" presId="urn:microsoft.com/office/officeart/2005/8/layout/list1"/>
    <dgm:cxn modelId="{BDBC194C-C010-FD49-9178-91F9AA50DCC7}" type="presParOf" srcId="{AE5E0F38-F17C-2548-975F-7AA43CF5EFCC}" destId="{253D5099-2082-4D4A-AA7D-70B82FE5B8E5}" srcOrd="12" destOrd="0" presId="urn:microsoft.com/office/officeart/2005/8/layout/list1"/>
    <dgm:cxn modelId="{C2719A1D-6730-7D40-981C-4B8CF1F2F06D}" type="presParOf" srcId="{253D5099-2082-4D4A-AA7D-70B82FE5B8E5}" destId="{63616241-ADE4-264A-9DE3-DC66AF8BA885}" srcOrd="0" destOrd="0" presId="urn:microsoft.com/office/officeart/2005/8/layout/list1"/>
    <dgm:cxn modelId="{BCEA2478-B17D-E244-955E-63F96F16AA69}" type="presParOf" srcId="{253D5099-2082-4D4A-AA7D-70B82FE5B8E5}" destId="{CE3C9C09-F35E-ED43-A440-18D69EA3BD6B}" srcOrd="1" destOrd="0" presId="urn:microsoft.com/office/officeart/2005/8/layout/list1"/>
    <dgm:cxn modelId="{CFF25FA3-1A2E-6D41-8978-991ADBAC1C41}" type="presParOf" srcId="{AE5E0F38-F17C-2548-975F-7AA43CF5EFCC}" destId="{3724C139-FE84-0248-850C-DA28B169B562}" srcOrd="13" destOrd="0" presId="urn:microsoft.com/office/officeart/2005/8/layout/list1"/>
    <dgm:cxn modelId="{EA74A91E-8319-F042-982D-AF82F56F94EA}" type="presParOf" srcId="{AE5E0F38-F17C-2548-975F-7AA43CF5EFCC}" destId="{C8DB36CD-E8E2-D24C-AD6B-8C9A6BCA6CA2}"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ea typeface="宋体" pitchFamily="2" charset="-122"/>
              <a:cs typeface="Times New Roman" pitchFamily="18" charset="0"/>
            </a:rPr>
            <a:t>Models assume that firms focus their conjectures on:</a:t>
          </a:r>
          <a:endParaRPr lang="en-US" sz="18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800">
            <a:solidFill>
              <a:schemeClr val="tx1"/>
            </a:solidFill>
          </a:endParaRPr>
        </a:p>
      </dgm:t>
    </dgm:pt>
    <dgm:pt modelId="{90C83909-0064-0247-B714-12E3EBE790B9}" type="sibTrans" cxnId="{CA6399E2-54F2-9749-810B-EEAB40519520}">
      <dgm:prSet/>
      <dgm:spPr/>
      <dgm:t>
        <a:bodyPr/>
        <a:lstStyle/>
        <a:p>
          <a:endParaRPr lang="en-US" sz="1800">
            <a:solidFill>
              <a:schemeClr val="tx1"/>
            </a:solidFill>
          </a:endParaRPr>
        </a:p>
      </dgm:t>
    </dgm:pt>
    <dgm:pt modelId="{A2230B3B-117C-41B2-8C78-DFCD67B7BF78}">
      <dgm:prSet custT="1"/>
      <dgm:spPr/>
      <dgm:t>
        <a:bodyPr/>
        <a:lstStyle/>
        <a:p>
          <a:r>
            <a:rPr lang="en-US" altLang="zh-CN" sz="1800" dirty="0" smtClean="0">
              <a:solidFill>
                <a:schemeClr val="tx1"/>
              </a:solidFill>
              <a:ea typeface="宋体" pitchFamily="2" charset="-122"/>
              <a:cs typeface="Times New Roman" pitchFamily="18" charset="0"/>
            </a:rPr>
            <a:t>Price—that is, </a:t>
          </a:r>
          <a:r>
            <a:rPr lang="en-US" altLang="zh-CN" sz="1800" dirty="0" smtClean="0">
              <a:solidFill>
                <a:schemeClr val="tx1"/>
              </a:solidFill>
              <a:ea typeface="宋体" pitchFamily="2" charset="-122"/>
              <a:cs typeface="Times New Roman" pitchFamily="18" charset="0"/>
            </a:rPr>
            <a:t>the announce </a:t>
          </a:r>
          <a:r>
            <a:rPr lang="en-US" altLang="zh-CN" sz="1800" dirty="0" smtClean="0">
              <a:solidFill>
                <a:schemeClr val="tx1"/>
              </a:solidFill>
              <a:ea typeface="宋体" pitchFamily="2" charset="-122"/>
              <a:cs typeface="Times New Roman" pitchFamily="18" charset="0"/>
            </a:rPr>
            <a:t>price and sell what people will buy at that price</a:t>
          </a:r>
          <a:r>
            <a:rPr lang="en-US" altLang="zh-CN" sz="1800" dirty="0" smtClean="0">
              <a:solidFill>
                <a:schemeClr val="tx1"/>
              </a:solidFill>
              <a:ea typeface="宋体" pitchFamily="2" charset="-122"/>
              <a:cs typeface="Times New Roman" pitchFamily="18" charset="0"/>
            </a:rPr>
            <a:t>. OR</a:t>
          </a:r>
          <a:endParaRPr lang="en-US" altLang="zh-CN" sz="1800" dirty="0" smtClean="0">
            <a:solidFill>
              <a:schemeClr val="tx1"/>
            </a:solidFill>
            <a:ea typeface="宋体" pitchFamily="2" charset="-122"/>
            <a:cs typeface="Times New Roman" pitchFamily="18" charset="0"/>
          </a:endParaRPr>
        </a:p>
      </dgm:t>
    </dgm:pt>
    <dgm:pt modelId="{9DE24D41-6966-44A7-85DD-B2AE67923140}" type="parTrans" cxnId="{E65D26B5-A5A5-4ECE-8A08-3CF8D7D05850}">
      <dgm:prSet/>
      <dgm:spPr/>
      <dgm:t>
        <a:bodyPr/>
        <a:lstStyle/>
        <a:p>
          <a:endParaRPr lang="es-AR" sz="1800">
            <a:solidFill>
              <a:schemeClr val="tx1"/>
            </a:solidFill>
          </a:endParaRPr>
        </a:p>
      </dgm:t>
    </dgm:pt>
    <dgm:pt modelId="{FF200C53-BAF5-4FD2-BB95-AF7E8757047B}" type="sibTrans" cxnId="{E65D26B5-A5A5-4ECE-8A08-3CF8D7D05850}">
      <dgm:prSet/>
      <dgm:spPr/>
      <dgm:t>
        <a:bodyPr/>
        <a:lstStyle/>
        <a:p>
          <a:endParaRPr lang="es-AR" sz="1800">
            <a:solidFill>
              <a:schemeClr val="tx1"/>
            </a:solidFill>
          </a:endParaRPr>
        </a:p>
      </dgm:t>
    </dgm:pt>
    <dgm:pt modelId="{1AF29590-3F3B-4BF2-A582-2F43A100ED42}">
      <dgm:prSet custT="1"/>
      <dgm:spPr/>
      <dgm:t>
        <a:bodyPr/>
        <a:lstStyle/>
        <a:p>
          <a:r>
            <a:rPr lang="en-US" altLang="zh-CN" sz="1800" dirty="0" smtClean="0">
              <a:solidFill>
                <a:schemeClr val="tx1"/>
              </a:solidFill>
              <a:ea typeface="宋体" pitchFamily="2" charset="-122"/>
              <a:cs typeface="Times New Roman" pitchFamily="18" charset="0"/>
            </a:rPr>
            <a:t>Quantity—that is, </a:t>
          </a:r>
          <a:r>
            <a:rPr lang="en-US" altLang="zh-CN" sz="1800" dirty="0" smtClean="0">
              <a:solidFill>
                <a:schemeClr val="tx1"/>
              </a:solidFill>
              <a:ea typeface="宋体" pitchFamily="2" charset="-122"/>
              <a:cs typeface="Times New Roman" pitchFamily="18" charset="0"/>
            </a:rPr>
            <a:t>the offer a quantity </a:t>
          </a:r>
          <a:r>
            <a:rPr lang="en-US" altLang="zh-CN" sz="1800" dirty="0" smtClean="0">
              <a:solidFill>
                <a:schemeClr val="tx1"/>
              </a:solidFill>
              <a:ea typeface="宋体" pitchFamily="2" charset="-122"/>
              <a:cs typeface="Times New Roman" pitchFamily="18" charset="0"/>
            </a:rPr>
            <a:t>and take whatever price </a:t>
          </a:r>
          <a:r>
            <a:rPr lang="en-US" altLang="zh-CN" sz="1800" dirty="0" smtClean="0">
              <a:solidFill>
                <a:schemeClr val="tx1"/>
              </a:solidFill>
              <a:ea typeface="宋体" pitchFamily="2" charset="-122"/>
              <a:cs typeface="Times New Roman" pitchFamily="18" charset="0"/>
            </a:rPr>
            <a:t>they can get </a:t>
          </a:r>
          <a:r>
            <a:rPr lang="en-US" altLang="zh-CN" sz="1800" dirty="0" smtClean="0">
              <a:solidFill>
                <a:schemeClr val="tx1"/>
              </a:solidFill>
              <a:ea typeface="宋体" pitchFamily="2" charset="-122"/>
              <a:cs typeface="Times New Roman" pitchFamily="18" charset="0"/>
            </a:rPr>
            <a:t>in the market to absorb that quantity.</a:t>
          </a:r>
        </a:p>
      </dgm:t>
    </dgm:pt>
    <dgm:pt modelId="{4952894C-B42D-4BC2-BB56-31516FC19875}" type="parTrans" cxnId="{17B7FB1B-0812-4601-A790-369C6198B49A}">
      <dgm:prSet/>
      <dgm:spPr/>
      <dgm:t>
        <a:bodyPr/>
        <a:lstStyle/>
        <a:p>
          <a:endParaRPr lang="es-AR" sz="1800">
            <a:solidFill>
              <a:schemeClr val="tx1"/>
            </a:solidFill>
          </a:endParaRPr>
        </a:p>
      </dgm:t>
    </dgm:pt>
    <dgm:pt modelId="{52DA6200-8746-40DF-8A5C-A77C2A822D44}" type="sibTrans" cxnId="{17B7FB1B-0812-4601-A790-369C6198B49A}">
      <dgm:prSet/>
      <dgm:spPr/>
      <dgm:t>
        <a:bodyPr/>
        <a:lstStyle/>
        <a:p>
          <a:endParaRPr lang="es-AR" sz="1800">
            <a:solidFill>
              <a:schemeClr val="tx1"/>
            </a:solidFill>
          </a:endParaRPr>
        </a:p>
      </dgm:t>
    </dgm:pt>
    <dgm:pt modelId="{2F90F9D4-CA21-4567-A8F4-44BDAB99805F}">
      <dgm:prSet custT="1"/>
      <dgm:spPr/>
      <dgm:t>
        <a:bodyPr/>
        <a:lstStyle/>
        <a:p>
          <a:r>
            <a:rPr lang="en-US" altLang="zh-CN" sz="1800" smtClean="0">
              <a:solidFill>
                <a:schemeClr val="tx1"/>
              </a:solidFill>
              <a:ea typeface="宋体" pitchFamily="2" charset="-122"/>
              <a:cs typeface="Times New Roman" pitchFamily="18" charset="0"/>
            </a:rPr>
            <a:t>Models assume something about timing:</a:t>
          </a:r>
          <a:endParaRPr lang="en-US" altLang="zh-CN" sz="1800" dirty="0" smtClean="0">
            <a:solidFill>
              <a:schemeClr val="tx1"/>
            </a:solidFill>
            <a:ea typeface="宋体" pitchFamily="2" charset="-122"/>
            <a:cs typeface="Times New Roman" pitchFamily="18" charset="0"/>
          </a:endParaRPr>
        </a:p>
      </dgm:t>
    </dgm:pt>
    <dgm:pt modelId="{E1B33E52-E27D-4D79-80B7-A979FBEB2D68}" type="parTrans" cxnId="{605F110A-CDAE-45AF-8859-A5C8CCEC95BB}">
      <dgm:prSet/>
      <dgm:spPr/>
      <dgm:t>
        <a:bodyPr/>
        <a:lstStyle/>
        <a:p>
          <a:endParaRPr lang="es-AR" sz="1800">
            <a:solidFill>
              <a:schemeClr val="tx1"/>
            </a:solidFill>
          </a:endParaRPr>
        </a:p>
      </dgm:t>
    </dgm:pt>
    <dgm:pt modelId="{0803A48B-FAB1-44FD-8212-D1E5323F4454}" type="sibTrans" cxnId="{605F110A-CDAE-45AF-8859-A5C8CCEC95BB}">
      <dgm:prSet/>
      <dgm:spPr/>
      <dgm:t>
        <a:bodyPr/>
        <a:lstStyle/>
        <a:p>
          <a:endParaRPr lang="es-AR" sz="1800">
            <a:solidFill>
              <a:schemeClr val="tx1"/>
            </a:solidFill>
          </a:endParaRPr>
        </a:p>
      </dgm:t>
    </dgm:pt>
    <dgm:pt modelId="{4833BFEE-1534-4FB9-B24D-C3C4CB9941C4}">
      <dgm:prSet custT="1"/>
      <dgm:spPr/>
      <dgm:t>
        <a:bodyPr/>
        <a:lstStyle/>
        <a:p>
          <a:r>
            <a:rPr lang="en-US" altLang="zh-CN" sz="1800" dirty="0" smtClean="0">
              <a:solidFill>
                <a:schemeClr val="tx1"/>
              </a:solidFill>
              <a:ea typeface="宋体" pitchFamily="2" charset="-122"/>
              <a:cs typeface="Times New Roman" pitchFamily="18" charset="0"/>
            </a:rPr>
            <a:t>Static—firms move simultaneously and the game is over in the blink of an eye; like deciding which way to move when two people are walking into each other on the sidewalk</a:t>
          </a:r>
          <a:r>
            <a:rPr lang="en-US" altLang="zh-CN" sz="1800" dirty="0" smtClean="0">
              <a:solidFill>
                <a:schemeClr val="tx1"/>
              </a:solidFill>
              <a:ea typeface="宋体" pitchFamily="2" charset="-122"/>
              <a:cs typeface="Times New Roman" pitchFamily="18" charset="0"/>
            </a:rPr>
            <a:t>. OR</a:t>
          </a:r>
          <a:endParaRPr lang="en-US" altLang="zh-CN" sz="1800" dirty="0" smtClean="0">
            <a:solidFill>
              <a:schemeClr val="tx1"/>
            </a:solidFill>
            <a:ea typeface="宋体" pitchFamily="2" charset="-122"/>
            <a:cs typeface="Times New Roman" pitchFamily="18" charset="0"/>
          </a:endParaRPr>
        </a:p>
      </dgm:t>
    </dgm:pt>
    <dgm:pt modelId="{AB7F7814-0DE6-4E3C-A486-ED8539FA641C}" type="parTrans" cxnId="{EA85FA9F-8AA6-4E9B-892F-3D5F7933C3F6}">
      <dgm:prSet/>
      <dgm:spPr/>
      <dgm:t>
        <a:bodyPr/>
        <a:lstStyle/>
        <a:p>
          <a:endParaRPr lang="es-AR" sz="1800">
            <a:solidFill>
              <a:schemeClr val="tx1"/>
            </a:solidFill>
          </a:endParaRPr>
        </a:p>
      </dgm:t>
    </dgm:pt>
    <dgm:pt modelId="{8EB21BCD-2DB2-42AD-B64E-12B7519541A0}" type="sibTrans" cxnId="{EA85FA9F-8AA6-4E9B-892F-3D5F7933C3F6}">
      <dgm:prSet/>
      <dgm:spPr/>
      <dgm:t>
        <a:bodyPr/>
        <a:lstStyle/>
        <a:p>
          <a:endParaRPr lang="es-AR" sz="1800">
            <a:solidFill>
              <a:schemeClr val="tx1"/>
            </a:solidFill>
          </a:endParaRPr>
        </a:p>
      </dgm:t>
    </dgm:pt>
    <dgm:pt modelId="{36C8CA29-6427-401C-A066-F67F875EF3A9}">
      <dgm:prSet custT="1"/>
      <dgm:spPr/>
      <dgm:t>
        <a:bodyPr/>
        <a:lstStyle/>
        <a:p>
          <a:r>
            <a:rPr lang="en-US" altLang="zh-CN" sz="1800" dirty="0" smtClean="0">
              <a:solidFill>
                <a:schemeClr val="tx1"/>
              </a:solidFill>
              <a:ea typeface="宋体" pitchFamily="2" charset="-122"/>
              <a:cs typeface="Times New Roman" pitchFamily="18" charset="0"/>
            </a:rPr>
            <a:t>Dynamic–firms move sequentially like in chess; models must assume who goes first. </a:t>
          </a:r>
          <a:endParaRPr lang="en-GB" sz="1800" dirty="0" smtClean="0">
            <a:solidFill>
              <a:schemeClr val="tx1"/>
            </a:solidFill>
            <a:latin typeface="Verdana" pitchFamily="34" charset="0"/>
          </a:endParaRPr>
        </a:p>
      </dgm:t>
    </dgm:pt>
    <dgm:pt modelId="{73C1F0FF-3BA7-4A9D-B793-38CF26BE1360}" type="parTrans" cxnId="{ADFF32AA-498D-42DD-AF53-2E1E0A4A9C78}">
      <dgm:prSet/>
      <dgm:spPr/>
      <dgm:t>
        <a:bodyPr/>
        <a:lstStyle/>
        <a:p>
          <a:endParaRPr lang="es-AR" sz="1800">
            <a:solidFill>
              <a:schemeClr val="tx1"/>
            </a:solidFill>
          </a:endParaRPr>
        </a:p>
      </dgm:t>
    </dgm:pt>
    <dgm:pt modelId="{459FD5B8-22E1-48BA-80FA-50EABA6DA9D4}" type="sibTrans" cxnId="{ADFF32AA-498D-42DD-AF53-2E1E0A4A9C78}">
      <dgm:prSet/>
      <dgm:spPr/>
      <dgm:t>
        <a:bodyPr/>
        <a:lstStyle/>
        <a:p>
          <a:endParaRPr lang="es-AR" sz="1800">
            <a:solidFill>
              <a:schemeClr val="tx1"/>
            </a:solidFill>
          </a:endParaRPr>
        </a:p>
      </dgm:t>
    </dgm:pt>
    <dgm:pt modelId="{33D6B5E4-B28B-4275-98BC-582C0E958505}">
      <dgm:prSet custT="1"/>
      <dgm:spPr/>
      <dgm:t>
        <a:bodyPr/>
        <a:lstStyle/>
        <a:p>
          <a:endParaRPr lang="en-US" altLang="zh-CN" sz="1800" dirty="0" smtClean="0">
            <a:solidFill>
              <a:schemeClr val="tx1"/>
            </a:solidFill>
            <a:ea typeface="宋体" pitchFamily="2" charset="-122"/>
            <a:cs typeface="Times New Roman" pitchFamily="18" charset="0"/>
          </a:endParaRPr>
        </a:p>
      </dgm:t>
    </dgm:pt>
    <dgm:pt modelId="{90913CD5-2A02-4669-BDFD-5F4E5441B082}" type="parTrans" cxnId="{626F6799-6E98-4C1C-B613-E02F55B7562D}">
      <dgm:prSet/>
      <dgm:spPr/>
      <dgm:t>
        <a:bodyPr/>
        <a:lstStyle/>
        <a:p>
          <a:endParaRPr lang="es-AR"/>
        </a:p>
      </dgm:t>
    </dgm:pt>
    <dgm:pt modelId="{F44D8C17-C8DD-4AF6-9726-355AB0948605}" type="sibTrans" cxnId="{626F6799-6E98-4C1C-B613-E02F55B7562D}">
      <dgm:prSet/>
      <dgm:spPr/>
      <dgm:t>
        <a:bodyPr/>
        <a:lstStyle/>
        <a:p>
          <a:endParaRPr lang="es-AR"/>
        </a:p>
      </dgm:t>
    </dgm:pt>
    <dgm:pt modelId="{8D8F3C00-7282-4E9C-93A5-12A1FA3855A5}">
      <dgm:prSet custT="1"/>
      <dgm:spPr/>
      <dgm:t>
        <a:bodyPr/>
        <a:lstStyle/>
        <a:p>
          <a:endParaRPr lang="en-US" altLang="zh-CN" sz="1800" dirty="0" smtClean="0">
            <a:solidFill>
              <a:schemeClr val="tx1"/>
            </a:solidFill>
            <a:ea typeface="宋体" pitchFamily="2" charset="-122"/>
            <a:cs typeface="Times New Roman" pitchFamily="18" charset="0"/>
          </a:endParaRPr>
        </a:p>
      </dgm:t>
    </dgm:pt>
    <dgm:pt modelId="{531A40CB-52F3-471C-ABD5-01D6116E758E}" type="parTrans" cxnId="{2DE99D99-2616-48EB-8B21-CAFC5655C205}">
      <dgm:prSet/>
      <dgm:spPr/>
      <dgm:t>
        <a:bodyPr/>
        <a:lstStyle/>
        <a:p>
          <a:endParaRPr lang="es-AR"/>
        </a:p>
      </dgm:t>
    </dgm:pt>
    <dgm:pt modelId="{6457AE4D-9AD8-4421-8F8D-35574DEFC5A5}" type="sibTrans" cxnId="{2DE99D99-2616-48EB-8B21-CAFC5655C205}">
      <dgm:prSet/>
      <dgm:spPr/>
      <dgm:t>
        <a:bodyPr/>
        <a:lstStyle/>
        <a:p>
          <a:endParaRPr lang="es-A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35318" custScaleY="88533"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8AB68725-5897-40D4-B5D7-7D6C03722B11}" type="pres">
      <dgm:prSet presAssocID="{2F90F9D4-CA21-4567-A8F4-44BDAB99805F}" presName="parentLin" presStyleCnt="0"/>
      <dgm:spPr/>
    </dgm:pt>
    <dgm:pt modelId="{5673CD84-1C51-4FB6-92C7-FE2AE76A45A0}" type="pres">
      <dgm:prSet presAssocID="{2F90F9D4-CA21-4567-A8F4-44BDAB99805F}" presName="parentLeftMargin" presStyleLbl="node1" presStyleIdx="0" presStyleCnt="2"/>
      <dgm:spPr/>
      <dgm:t>
        <a:bodyPr/>
        <a:lstStyle/>
        <a:p>
          <a:endParaRPr lang="es-AR"/>
        </a:p>
      </dgm:t>
    </dgm:pt>
    <dgm:pt modelId="{2783C150-57E4-48F4-95B4-6930F84213B4}" type="pres">
      <dgm:prSet presAssocID="{2F90F9D4-CA21-4567-A8F4-44BDAB99805F}" presName="parentText" presStyleLbl="node1" presStyleIdx="1" presStyleCnt="2" custScaleX="142857">
        <dgm:presLayoutVars>
          <dgm:chMax val="0"/>
          <dgm:bulletEnabled val="1"/>
        </dgm:presLayoutVars>
      </dgm:prSet>
      <dgm:spPr/>
      <dgm:t>
        <a:bodyPr/>
        <a:lstStyle/>
        <a:p>
          <a:endParaRPr lang="es-AR"/>
        </a:p>
      </dgm:t>
    </dgm:pt>
    <dgm:pt modelId="{84CF5382-95B8-4241-8DD9-0695BB73733E}" type="pres">
      <dgm:prSet presAssocID="{2F90F9D4-CA21-4567-A8F4-44BDAB99805F}" presName="negativeSpace" presStyleCnt="0"/>
      <dgm:spPr/>
    </dgm:pt>
    <dgm:pt modelId="{8C66CC32-49E6-4339-8692-AA4090BCF611}" type="pres">
      <dgm:prSet presAssocID="{2F90F9D4-CA21-4567-A8F4-44BDAB99805F}" presName="childText" presStyleLbl="conFgAcc1" presStyleIdx="1" presStyleCnt="2">
        <dgm:presLayoutVars>
          <dgm:bulletEnabled val="1"/>
        </dgm:presLayoutVars>
      </dgm:prSet>
      <dgm:spPr/>
      <dgm:t>
        <a:bodyPr/>
        <a:lstStyle/>
        <a:p>
          <a:endParaRPr lang="es-AR"/>
        </a:p>
      </dgm:t>
    </dgm:pt>
  </dgm:ptLst>
  <dgm:cxnLst>
    <dgm:cxn modelId="{ADFF32AA-498D-42DD-AF53-2E1E0A4A9C78}" srcId="{2F90F9D4-CA21-4567-A8F4-44BDAB99805F}" destId="{36C8CA29-6427-401C-A066-F67F875EF3A9}" srcOrd="2" destOrd="0" parTransId="{73C1F0FF-3BA7-4A9D-B793-38CF26BE1360}" sibTransId="{459FD5B8-22E1-48BA-80FA-50EABA6DA9D4}"/>
    <dgm:cxn modelId="{5A8F7F97-9D4E-4914-9A9F-B81C82EA5EA8}" type="presOf" srcId="{2F90F9D4-CA21-4567-A8F4-44BDAB99805F}" destId="{2783C150-57E4-48F4-95B4-6930F84213B4}" srcOrd="1" destOrd="0" presId="urn:microsoft.com/office/officeart/2005/8/layout/list1"/>
    <dgm:cxn modelId="{E65D26B5-A5A5-4ECE-8A08-3CF8D7D05850}" srcId="{53C38150-BFFA-964C-AB0F-91416B2E3117}" destId="{A2230B3B-117C-41B2-8C78-DFCD67B7BF78}" srcOrd="0" destOrd="0" parTransId="{9DE24D41-6966-44A7-85DD-B2AE67923140}" sibTransId="{FF200C53-BAF5-4FD2-BB95-AF7E8757047B}"/>
    <dgm:cxn modelId="{B0AC54D8-727D-4FF3-825D-31FE258BF929}" type="presOf" srcId="{4833BFEE-1534-4FB9-B24D-C3C4CB9941C4}" destId="{8C66CC32-49E6-4339-8692-AA4090BCF611}" srcOrd="0" destOrd="0" presId="urn:microsoft.com/office/officeart/2005/8/layout/list1"/>
    <dgm:cxn modelId="{605F110A-CDAE-45AF-8859-A5C8CCEC95BB}" srcId="{BE246436-190B-C043-B624-2367FFD151E1}" destId="{2F90F9D4-CA21-4567-A8F4-44BDAB99805F}" srcOrd="1" destOrd="0" parTransId="{E1B33E52-E27D-4D79-80B7-A979FBEB2D68}" sibTransId="{0803A48B-FAB1-44FD-8212-D1E5323F4454}"/>
    <dgm:cxn modelId="{2DE99D99-2616-48EB-8B21-CAFC5655C205}" srcId="{2F90F9D4-CA21-4567-A8F4-44BDAB99805F}" destId="{8D8F3C00-7282-4E9C-93A5-12A1FA3855A5}" srcOrd="1" destOrd="0" parTransId="{531A40CB-52F3-471C-ABD5-01D6116E758E}" sibTransId="{6457AE4D-9AD8-4421-8F8D-35574DEFC5A5}"/>
    <dgm:cxn modelId="{DC7A6F8F-BFA7-45D2-9802-1841B07C6FC2}" type="presOf" srcId="{BE246436-190B-C043-B624-2367FFD151E1}" destId="{AE5E0F38-F17C-2548-975F-7AA43CF5EFCC}" srcOrd="0" destOrd="0" presId="urn:microsoft.com/office/officeart/2005/8/layout/list1"/>
    <dgm:cxn modelId="{A6AE5D71-8DD9-40F4-8EF3-C1F583CF7967}" type="presOf" srcId="{36C8CA29-6427-401C-A066-F67F875EF3A9}" destId="{8C66CC32-49E6-4339-8692-AA4090BCF611}" srcOrd="0" destOrd="2" presId="urn:microsoft.com/office/officeart/2005/8/layout/list1"/>
    <dgm:cxn modelId="{839F85BC-F3E8-4239-B465-627C35F7114E}" type="presOf" srcId="{53C38150-BFFA-964C-AB0F-91416B2E3117}" destId="{9514EDE9-45DB-A04D-93D4-CB8C956199C1}" srcOrd="1" destOrd="0" presId="urn:microsoft.com/office/officeart/2005/8/layout/list1"/>
    <dgm:cxn modelId="{06649898-3F03-4479-8D9A-D05A1BD1724C}" type="presOf" srcId="{A2230B3B-117C-41B2-8C78-DFCD67B7BF78}" destId="{D15AFA3C-46C9-3E49-B115-304369B5D8C1}" srcOrd="0" destOrd="0" presId="urn:microsoft.com/office/officeart/2005/8/layout/list1"/>
    <dgm:cxn modelId="{97491528-54F5-4449-8411-042735C2CA05}" type="presOf" srcId="{2F90F9D4-CA21-4567-A8F4-44BDAB99805F}" destId="{5673CD84-1C51-4FB6-92C7-FE2AE76A45A0}" srcOrd="0" destOrd="0" presId="urn:microsoft.com/office/officeart/2005/8/layout/list1"/>
    <dgm:cxn modelId="{63084191-E05F-44B8-BBB8-54CF25FC0C6B}" type="presOf" srcId="{8D8F3C00-7282-4E9C-93A5-12A1FA3855A5}" destId="{8C66CC32-49E6-4339-8692-AA4090BCF611}" srcOrd="0" destOrd="1" presId="urn:microsoft.com/office/officeart/2005/8/layout/list1"/>
    <dgm:cxn modelId="{17B7FB1B-0812-4601-A790-369C6198B49A}" srcId="{53C38150-BFFA-964C-AB0F-91416B2E3117}" destId="{1AF29590-3F3B-4BF2-A582-2F43A100ED42}" srcOrd="2" destOrd="0" parTransId="{4952894C-B42D-4BC2-BB56-31516FC19875}" sibTransId="{52DA6200-8746-40DF-8A5C-A77C2A822D44}"/>
    <dgm:cxn modelId="{CA6399E2-54F2-9749-810B-EEAB40519520}" srcId="{BE246436-190B-C043-B624-2367FFD151E1}" destId="{53C38150-BFFA-964C-AB0F-91416B2E3117}" srcOrd="0" destOrd="0" parTransId="{D6AFCB33-5E67-6840-B6E6-683747C6C7E8}" sibTransId="{90C83909-0064-0247-B714-12E3EBE790B9}"/>
    <dgm:cxn modelId="{056BE060-83A2-4C38-A48C-785EA67480D0}" type="presOf" srcId="{53C38150-BFFA-964C-AB0F-91416B2E3117}" destId="{7BFBB581-108E-624E-9A82-54FDCD3A7DF1}" srcOrd="0" destOrd="0" presId="urn:microsoft.com/office/officeart/2005/8/layout/list1"/>
    <dgm:cxn modelId="{626F6799-6E98-4C1C-B613-E02F55B7562D}" srcId="{53C38150-BFFA-964C-AB0F-91416B2E3117}" destId="{33D6B5E4-B28B-4275-98BC-582C0E958505}" srcOrd="1" destOrd="0" parTransId="{90913CD5-2A02-4669-BDFD-5F4E5441B082}" sibTransId="{F44D8C17-C8DD-4AF6-9726-355AB0948605}"/>
    <dgm:cxn modelId="{EA85FA9F-8AA6-4E9B-892F-3D5F7933C3F6}" srcId="{2F90F9D4-CA21-4567-A8F4-44BDAB99805F}" destId="{4833BFEE-1534-4FB9-B24D-C3C4CB9941C4}" srcOrd="0" destOrd="0" parTransId="{AB7F7814-0DE6-4E3C-A486-ED8539FA641C}" sibTransId="{8EB21BCD-2DB2-42AD-B64E-12B7519541A0}"/>
    <dgm:cxn modelId="{A1B83A95-658F-4EB5-83E8-CBAD71BA0215}" type="presOf" srcId="{1AF29590-3F3B-4BF2-A582-2F43A100ED42}" destId="{D15AFA3C-46C9-3E49-B115-304369B5D8C1}" srcOrd="0" destOrd="2" presId="urn:microsoft.com/office/officeart/2005/8/layout/list1"/>
    <dgm:cxn modelId="{DE6152AE-3325-457D-86DA-07BC83465670}" type="presOf" srcId="{33D6B5E4-B28B-4275-98BC-582C0E958505}" destId="{D15AFA3C-46C9-3E49-B115-304369B5D8C1}" srcOrd="0" destOrd="1" presId="urn:microsoft.com/office/officeart/2005/8/layout/list1"/>
    <dgm:cxn modelId="{A44BA4E7-8BE5-4142-9F60-0DC823C58813}" type="presParOf" srcId="{AE5E0F38-F17C-2548-975F-7AA43CF5EFCC}" destId="{8C139F1F-C693-FA4C-9C3F-82C925758D73}" srcOrd="0" destOrd="0" presId="urn:microsoft.com/office/officeart/2005/8/layout/list1"/>
    <dgm:cxn modelId="{F1D27D87-4828-486E-9D33-BA66B6E4A3CD}" type="presParOf" srcId="{8C139F1F-C693-FA4C-9C3F-82C925758D73}" destId="{7BFBB581-108E-624E-9A82-54FDCD3A7DF1}" srcOrd="0" destOrd="0" presId="urn:microsoft.com/office/officeart/2005/8/layout/list1"/>
    <dgm:cxn modelId="{506C57B6-E7E4-4DF3-9020-3CB94C09D4F0}" type="presParOf" srcId="{8C139F1F-C693-FA4C-9C3F-82C925758D73}" destId="{9514EDE9-45DB-A04D-93D4-CB8C956199C1}" srcOrd="1" destOrd="0" presId="urn:microsoft.com/office/officeart/2005/8/layout/list1"/>
    <dgm:cxn modelId="{E96F3B84-2062-4F24-871C-E104E782F482}" type="presParOf" srcId="{AE5E0F38-F17C-2548-975F-7AA43CF5EFCC}" destId="{4EF86513-B7E8-C84C-9614-4891A667CC98}" srcOrd="1" destOrd="0" presId="urn:microsoft.com/office/officeart/2005/8/layout/list1"/>
    <dgm:cxn modelId="{C12038CC-E893-4321-A19C-9CC343C2174A}" type="presParOf" srcId="{AE5E0F38-F17C-2548-975F-7AA43CF5EFCC}" destId="{D15AFA3C-46C9-3E49-B115-304369B5D8C1}" srcOrd="2" destOrd="0" presId="urn:microsoft.com/office/officeart/2005/8/layout/list1"/>
    <dgm:cxn modelId="{BC6A6827-71D6-4991-B105-299DD4497894}" type="presParOf" srcId="{AE5E0F38-F17C-2548-975F-7AA43CF5EFCC}" destId="{99718E86-112B-8045-A7C9-6BFF9E7A051F}" srcOrd="3" destOrd="0" presId="urn:microsoft.com/office/officeart/2005/8/layout/list1"/>
    <dgm:cxn modelId="{753D3F65-9603-4C8C-BBB1-4065E231F73E}" type="presParOf" srcId="{AE5E0F38-F17C-2548-975F-7AA43CF5EFCC}" destId="{8AB68725-5897-40D4-B5D7-7D6C03722B11}" srcOrd="4" destOrd="0" presId="urn:microsoft.com/office/officeart/2005/8/layout/list1"/>
    <dgm:cxn modelId="{2874FE2C-6599-4CEF-8853-EAB51E73C83E}" type="presParOf" srcId="{8AB68725-5897-40D4-B5D7-7D6C03722B11}" destId="{5673CD84-1C51-4FB6-92C7-FE2AE76A45A0}" srcOrd="0" destOrd="0" presId="urn:microsoft.com/office/officeart/2005/8/layout/list1"/>
    <dgm:cxn modelId="{F5D2920F-5718-41E5-8ED5-C9C4DBD3CF6E}" type="presParOf" srcId="{8AB68725-5897-40D4-B5D7-7D6C03722B11}" destId="{2783C150-57E4-48F4-95B4-6930F84213B4}" srcOrd="1" destOrd="0" presId="urn:microsoft.com/office/officeart/2005/8/layout/list1"/>
    <dgm:cxn modelId="{416C233D-3695-47C2-918C-FA321CE018B0}" type="presParOf" srcId="{AE5E0F38-F17C-2548-975F-7AA43CF5EFCC}" destId="{84CF5382-95B8-4241-8DD9-0695BB73733E}" srcOrd="5" destOrd="0" presId="urn:microsoft.com/office/officeart/2005/8/layout/list1"/>
    <dgm:cxn modelId="{B4D1EB60-C832-4492-A82F-460CEF2E81F5}" type="presParOf" srcId="{AE5E0F38-F17C-2548-975F-7AA43CF5EFCC}" destId="{8C66CC32-49E6-4339-8692-AA4090BCF611}"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500" u="sng" dirty="0" smtClean="0">
              <a:solidFill>
                <a:schemeClr val="tx1"/>
              </a:solidFill>
              <a:ea typeface="宋体" pitchFamily="2" charset="-122"/>
              <a:cs typeface="Times New Roman" pitchFamily="18" charset="0"/>
            </a:rPr>
            <a:t>Two</a:t>
          </a:r>
          <a:r>
            <a:rPr lang="en-US" altLang="zh-CN" sz="1500" dirty="0" smtClean="0">
              <a:solidFill>
                <a:schemeClr val="tx1"/>
              </a:solidFill>
              <a:ea typeface="宋体" pitchFamily="2" charset="-122"/>
              <a:cs typeface="Times New Roman" pitchFamily="18" charset="0"/>
            </a:rPr>
            <a:t> firms in a market for a </a:t>
          </a:r>
          <a:r>
            <a:rPr lang="en-US" altLang="zh-CN" sz="1500" u="sng" dirty="0" smtClean="0">
              <a:solidFill>
                <a:schemeClr val="tx1"/>
              </a:solidFill>
              <a:ea typeface="宋体" pitchFamily="2" charset="-122"/>
              <a:cs typeface="Times New Roman" pitchFamily="18" charset="0"/>
            </a:rPr>
            <a:t>homogeneous</a:t>
          </a:r>
          <a:r>
            <a:rPr lang="en-US" altLang="zh-CN" sz="1500" dirty="0" smtClean="0">
              <a:solidFill>
                <a:schemeClr val="tx1"/>
              </a:solidFill>
              <a:ea typeface="宋体" pitchFamily="2" charset="-122"/>
              <a:cs typeface="Times New Roman" pitchFamily="18" charset="0"/>
            </a:rPr>
            <a:t> product (spring water)</a:t>
          </a:r>
          <a:endParaRPr lang="en-US" sz="1500" dirty="0">
            <a:solidFill>
              <a:schemeClr val="tx1"/>
            </a:solidFill>
            <a:latin typeface="Century Gothic"/>
            <a:cs typeface="Century Gothic"/>
          </a:endParaRPr>
        </a:p>
      </dgm:t>
    </dgm:pt>
    <dgm:pt modelId="{D6AFCB33-5E67-6840-B6E6-683747C6C7E8}" type="parTrans" cxnId="{CA6399E2-54F2-9749-810B-EEAB40519520}">
      <dgm:prSet/>
      <dgm:spPr/>
      <dgm:t>
        <a:bodyPr/>
        <a:lstStyle/>
        <a:p>
          <a:endParaRPr lang="en-US" sz="1500">
            <a:solidFill>
              <a:schemeClr val="tx1"/>
            </a:solidFill>
          </a:endParaRPr>
        </a:p>
      </dgm:t>
    </dgm:pt>
    <dgm:pt modelId="{90C83909-0064-0247-B714-12E3EBE790B9}" type="sibTrans" cxnId="{CA6399E2-54F2-9749-810B-EEAB40519520}">
      <dgm:prSet/>
      <dgm:spPr/>
      <dgm:t>
        <a:bodyPr/>
        <a:lstStyle/>
        <a:p>
          <a:endParaRPr lang="en-US" sz="1500">
            <a:solidFill>
              <a:schemeClr val="tx1"/>
            </a:solidFill>
          </a:endParaRPr>
        </a:p>
      </dgm:t>
    </dgm:pt>
    <dgm:pt modelId="{9790A1F2-8E96-46C4-9B78-07C5828D6C6B}">
      <dgm:prSet custT="1"/>
      <dgm:spPr/>
      <dgm:t>
        <a:bodyPr/>
        <a:lstStyle/>
        <a:p>
          <a:r>
            <a:rPr lang="en-US" altLang="zh-CN" sz="1500" dirty="0" smtClean="0">
              <a:solidFill>
                <a:schemeClr val="tx1"/>
              </a:solidFill>
              <a:ea typeface="宋体" pitchFamily="2" charset="-122"/>
            </a:rPr>
            <a:t>Firms make </a:t>
          </a:r>
          <a:r>
            <a:rPr lang="en-US" altLang="zh-CN" sz="1500" u="sng" dirty="0" smtClean="0">
              <a:solidFill>
                <a:schemeClr val="tx1"/>
              </a:solidFill>
              <a:ea typeface="宋体" pitchFamily="2" charset="-122"/>
            </a:rPr>
            <a:t>output</a:t>
          </a:r>
          <a:r>
            <a:rPr lang="en-US" altLang="zh-CN" sz="1500" dirty="0" smtClean="0">
              <a:solidFill>
                <a:schemeClr val="tx1"/>
              </a:solidFill>
              <a:ea typeface="宋体" pitchFamily="2" charset="-122"/>
            </a:rPr>
            <a:t> decisions </a:t>
          </a:r>
          <a:r>
            <a:rPr lang="en-US" altLang="zh-CN" sz="1500" u="sng" dirty="0" smtClean="0">
              <a:solidFill>
                <a:schemeClr val="tx1"/>
              </a:solidFill>
              <a:ea typeface="宋体" pitchFamily="2" charset="-122"/>
            </a:rPr>
            <a:t>simultaneously</a:t>
          </a:r>
          <a:r>
            <a:rPr lang="en-US" altLang="zh-CN" sz="1500" dirty="0" smtClean="0">
              <a:solidFill>
                <a:schemeClr val="tx1"/>
              </a:solidFill>
              <a:ea typeface="宋体" pitchFamily="2" charset="-122"/>
            </a:rPr>
            <a:t> instead of choosing prices.</a:t>
          </a:r>
          <a:endParaRPr lang="en-GB" sz="1500" dirty="0" smtClean="0">
            <a:solidFill>
              <a:schemeClr val="tx1"/>
            </a:solidFill>
            <a:cs typeface="Times New Roman" pitchFamily="18" charset="0"/>
          </a:endParaRPr>
        </a:p>
      </dgm:t>
    </dgm:pt>
    <dgm:pt modelId="{27EA87AA-4184-4B5E-BB57-55E44A7401B7}" type="parTrans" cxnId="{E831DB4A-884D-4139-9B84-2810A46F5191}">
      <dgm:prSet/>
      <dgm:spPr/>
      <dgm:t>
        <a:bodyPr/>
        <a:lstStyle/>
        <a:p>
          <a:endParaRPr lang="es-AR" sz="1500">
            <a:solidFill>
              <a:schemeClr val="tx1"/>
            </a:solidFill>
          </a:endParaRPr>
        </a:p>
      </dgm:t>
    </dgm:pt>
    <dgm:pt modelId="{6525E165-802F-43A2-9350-4B330A7C2C5E}" type="sibTrans" cxnId="{E831DB4A-884D-4139-9B84-2810A46F5191}">
      <dgm:prSet/>
      <dgm:spPr/>
      <dgm:t>
        <a:bodyPr/>
        <a:lstStyle/>
        <a:p>
          <a:endParaRPr lang="es-AR" sz="1500">
            <a:solidFill>
              <a:schemeClr val="tx1"/>
            </a:solidFill>
          </a:endParaRPr>
        </a:p>
      </dgm:t>
    </dgm:pt>
    <dgm:pt modelId="{256D6697-F1ED-4920-8EF3-B8458FDB2C1E}">
      <dgm:prSet custT="1"/>
      <dgm:spPr/>
      <dgm:t>
        <a:bodyPr/>
        <a:lstStyle/>
        <a:p>
          <a:r>
            <a:rPr lang="en-US" altLang="zh-CN" sz="1500" dirty="0" smtClean="0">
              <a:solidFill>
                <a:schemeClr val="tx1"/>
              </a:solidFill>
              <a:ea typeface="宋体" pitchFamily="2" charset="-122"/>
            </a:rPr>
            <a:t>Each firm independently attempts to maximize profits by choosing its output based on its conjecture about the other firm’s choice</a:t>
          </a:r>
        </a:p>
      </dgm:t>
    </dgm:pt>
    <dgm:pt modelId="{252CFC11-5BC5-45AB-88D8-F95931455729}" type="parTrans" cxnId="{AA0959C2-9883-4659-8386-9FE9717795EC}">
      <dgm:prSet/>
      <dgm:spPr/>
      <dgm:t>
        <a:bodyPr/>
        <a:lstStyle/>
        <a:p>
          <a:endParaRPr lang="es-AR" sz="1500">
            <a:solidFill>
              <a:schemeClr val="tx1"/>
            </a:solidFill>
          </a:endParaRPr>
        </a:p>
      </dgm:t>
    </dgm:pt>
    <dgm:pt modelId="{3746D9C7-6E25-46E0-8579-18585AB77C38}" type="sibTrans" cxnId="{AA0959C2-9883-4659-8386-9FE9717795EC}">
      <dgm:prSet/>
      <dgm:spPr/>
      <dgm:t>
        <a:bodyPr/>
        <a:lstStyle/>
        <a:p>
          <a:endParaRPr lang="es-AR" sz="1500">
            <a:solidFill>
              <a:schemeClr val="tx1"/>
            </a:solidFill>
          </a:endParaRPr>
        </a:p>
      </dgm:t>
    </dgm:pt>
    <dgm:pt modelId="{C778695F-B64F-426A-BAD0-E966A4B73F48}">
      <dgm:prSet custT="1"/>
      <dgm:spPr/>
      <dgm:t>
        <a:bodyPr/>
        <a:lstStyle/>
        <a:p>
          <a:r>
            <a:rPr lang="en-US" altLang="zh-CN" sz="1500" smtClean="0">
              <a:solidFill>
                <a:schemeClr val="tx1"/>
              </a:solidFill>
              <a:ea typeface="宋体" pitchFamily="2" charset="-122"/>
            </a:rPr>
            <a:t>Linear market demand and constant marginal cost as shown.</a:t>
          </a:r>
          <a:endParaRPr lang="en-GB" sz="1500" dirty="0" smtClean="0">
            <a:solidFill>
              <a:schemeClr val="tx1"/>
            </a:solidFill>
            <a:cs typeface="Times New Roman" pitchFamily="18" charset="0"/>
          </a:endParaRPr>
        </a:p>
      </dgm:t>
    </dgm:pt>
    <dgm:pt modelId="{8FD58605-2463-410D-A025-BB1BB6F5406F}" type="parTrans" cxnId="{60DB567D-E31F-4CEC-B409-29DF031BBFBD}">
      <dgm:prSet/>
      <dgm:spPr/>
      <dgm:t>
        <a:bodyPr/>
        <a:lstStyle/>
        <a:p>
          <a:endParaRPr lang="es-AR" sz="1500">
            <a:solidFill>
              <a:schemeClr val="tx1"/>
            </a:solidFill>
          </a:endParaRPr>
        </a:p>
      </dgm:t>
    </dgm:pt>
    <dgm:pt modelId="{6B93A7D8-79E0-449E-BA7C-95276C150564}" type="sibTrans" cxnId="{60DB567D-E31F-4CEC-B409-29DF031BBFBD}">
      <dgm:prSet/>
      <dgm:spPr/>
      <dgm:t>
        <a:bodyPr/>
        <a:lstStyle/>
        <a:p>
          <a:endParaRPr lang="es-AR" sz="15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4"/>
      <dgm:spPr/>
      <dgm:t>
        <a:bodyPr/>
        <a:lstStyle/>
        <a:p>
          <a:endParaRPr lang="en-US"/>
        </a:p>
      </dgm:t>
    </dgm:pt>
    <dgm:pt modelId="{9514EDE9-45DB-A04D-93D4-CB8C956199C1}" type="pres">
      <dgm:prSet presAssocID="{53C38150-BFFA-964C-AB0F-91416B2E3117}" presName="parentText" presStyleLbl="node1" presStyleIdx="0" presStyleCnt="4" custScaleX="135318" custScaleY="102035"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4">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2FC2AEE9-D380-40A7-B55F-19904A4614B0}" type="pres">
      <dgm:prSet presAssocID="{9790A1F2-8E96-46C4-9B78-07C5828D6C6B}" presName="parentLin" presStyleCnt="0"/>
      <dgm:spPr/>
    </dgm:pt>
    <dgm:pt modelId="{0BDAE8F7-D052-4A1E-929A-83C2179244DF}" type="pres">
      <dgm:prSet presAssocID="{9790A1F2-8E96-46C4-9B78-07C5828D6C6B}" presName="parentLeftMargin" presStyleLbl="node1" presStyleIdx="0" presStyleCnt="4"/>
      <dgm:spPr/>
      <dgm:t>
        <a:bodyPr/>
        <a:lstStyle/>
        <a:p>
          <a:endParaRPr lang="es-AR"/>
        </a:p>
      </dgm:t>
    </dgm:pt>
    <dgm:pt modelId="{71EB473D-B772-42FE-A18A-05C28EEC9E1C}" type="pres">
      <dgm:prSet presAssocID="{9790A1F2-8E96-46C4-9B78-07C5828D6C6B}" presName="parentText" presStyleLbl="node1" presStyleIdx="1" presStyleCnt="4" custScaleX="139171">
        <dgm:presLayoutVars>
          <dgm:chMax val="0"/>
          <dgm:bulletEnabled val="1"/>
        </dgm:presLayoutVars>
      </dgm:prSet>
      <dgm:spPr/>
      <dgm:t>
        <a:bodyPr/>
        <a:lstStyle/>
        <a:p>
          <a:endParaRPr lang="es-AR"/>
        </a:p>
      </dgm:t>
    </dgm:pt>
    <dgm:pt modelId="{3193E9F7-CD58-4DC4-8CD4-15B92B571B9A}" type="pres">
      <dgm:prSet presAssocID="{9790A1F2-8E96-46C4-9B78-07C5828D6C6B}" presName="negativeSpace" presStyleCnt="0"/>
      <dgm:spPr/>
    </dgm:pt>
    <dgm:pt modelId="{3E9F348A-C3F0-4ED4-ABEA-EBF28360F13F}" type="pres">
      <dgm:prSet presAssocID="{9790A1F2-8E96-46C4-9B78-07C5828D6C6B}" presName="childText" presStyleLbl="conFgAcc1" presStyleIdx="1" presStyleCnt="4">
        <dgm:presLayoutVars>
          <dgm:bulletEnabled val="1"/>
        </dgm:presLayoutVars>
      </dgm:prSet>
      <dgm:spPr/>
    </dgm:pt>
    <dgm:pt modelId="{02AFCB1F-4637-4456-AE7B-A13B9D49D90B}" type="pres">
      <dgm:prSet presAssocID="{6525E165-802F-43A2-9350-4B330A7C2C5E}" presName="spaceBetweenRectangles" presStyleCnt="0"/>
      <dgm:spPr/>
    </dgm:pt>
    <dgm:pt modelId="{AFE5CD67-EA9E-4A4A-87F1-7B9B8E3405AE}" type="pres">
      <dgm:prSet presAssocID="{256D6697-F1ED-4920-8EF3-B8458FDB2C1E}" presName="parentLin" presStyleCnt="0"/>
      <dgm:spPr/>
    </dgm:pt>
    <dgm:pt modelId="{B5AC6142-3281-44C7-8002-FA2FB320D143}" type="pres">
      <dgm:prSet presAssocID="{256D6697-F1ED-4920-8EF3-B8458FDB2C1E}" presName="parentLeftMargin" presStyleLbl="node1" presStyleIdx="1" presStyleCnt="4"/>
      <dgm:spPr/>
      <dgm:t>
        <a:bodyPr/>
        <a:lstStyle/>
        <a:p>
          <a:endParaRPr lang="es-AR"/>
        </a:p>
      </dgm:t>
    </dgm:pt>
    <dgm:pt modelId="{BDB45B6A-B942-448E-81E0-749F91856630}" type="pres">
      <dgm:prSet presAssocID="{256D6697-F1ED-4920-8EF3-B8458FDB2C1E}" presName="parentText" presStyleLbl="node1" presStyleIdx="2" presStyleCnt="4" custScaleX="142857" custScaleY="127477">
        <dgm:presLayoutVars>
          <dgm:chMax val="0"/>
          <dgm:bulletEnabled val="1"/>
        </dgm:presLayoutVars>
      </dgm:prSet>
      <dgm:spPr/>
      <dgm:t>
        <a:bodyPr/>
        <a:lstStyle/>
        <a:p>
          <a:endParaRPr lang="es-AR"/>
        </a:p>
      </dgm:t>
    </dgm:pt>
    <dgm:pt modelId="{BD45DBBE-584E-41EA-8385-FA30AA271065}" type="pres">
      <dgm:prSet presAssocID="{256D6697-F1ED-4920-8EF3-B8458FDB2C1E}" presName="negativeSpace" presStyleCnt="0"/>
      <dgm:spPr/>
    </dgm:pt>
    <dgm:pt modelId="{6815BE5B-A9A7-4E4E-A32B-285AAE5CCA51}" type="pres">
      <dgm:prSet presAssocID="{256D6697-F1ED-4920-8EF3-B8458FDB2C1E}" presName="childText" presStyleLbl="conFgAcc1" presStyleIdx="2" presStyleCnt="4">
        <dgm:presLayoutVars>
          <dgm:bulletEnabled val="1"/>
        </dgm:presLayoutVars>
      </dgm:prSet>
      <dgm:spPr/>
    </dgm:pt>
    <dgm:pt modelId="{E953F59F-05E3-440C-8333-C48E9EA1E628}" type="pres">
      <dgm:prSet presAssocID="{3746D9C7-6E25-46E0-8579-18585AB77C38}" presName="spaceBetweenRectangles" presStyleCnt="0"/>
      <dgm:spPr/>
    </dgm:pt>
    <dgm:pt modelId="{12C41CA8-7C44-40CE-95EC-CB561858BC49}" type="pres">
      <dgm:prSet presAssocID="{C778695F-B64F-426A-BAD0-E966A4B73F48}" presName="parentLin" presStyleCnt="0"/>
      <dgm:spPr/>
    </dgm:pt>
    <dgm:pt modelId="{AC7CDD6D-9B36-4514-8DFA-F9010F05E7F1}" type="pres">
      <dgm:prSet presAssocID="{C778695F-B64F-426A-BAD0-E966A4B73F48}" presName="parentLeftMargin" presStyleLbl="node1" presStyleIdx="2" presStyleCnt="4"/>
      <dgm:spPr/>
      <dgm:t>
        <a:bodyPr/>
        <a:lstStyle/>
        <a:p>
          <a:endParaRPr lang="es-AR"/>
        </a:p>
      </dgm:t>
    </dgm:pt>
    <dgm:pt modelId="{7345A1F3-E3B6-495B-8D8B-E16AE3B3D1FE}" type="pres">
      <dgm:prSet presAssocID="{C778695F-B64F-426A-BAD0-E966A4B73F48}" presName="parentText" presStyleLbl="node1" presStyleIdx="3" presStyleCnt="4" custScaleX="139171">
        <dgm:presLayoutVars>
          <dgm:chMax val="0"/>
          <dgm:bulletEnabled val="1"/>
        </dgm:presLayoutVars>
      </dgm:prSet>
      <dgm:spPr/>
      <dgm:t>
        <a:bodyPr/>
        <a:lstStyle/>
        <a:p>
          <a:endParaRPr lang="es-AR"/>
        </a:p>
      </dgm:t>
    </dgm:pt>
    <dgm:pt modelId="{22B16CE0-1DA5-48B2-8811-D6D9A6C2E860}" type="pres">
      <dgm:prSet presAssocID="{C778695F-B64F-426A-BAD0-E966A4B73F48}" presName="negativeSpace" presStyleCnt="0"/>
      <dgm:spPr/>
    </dgm:pt>
    <dgm:pt modelId="{20BE5FF5-522B-4F5C-8503-BB4339258089}" type="pres">
      <dgm:prSet presAssocID="{C778695F-B64F-426A-BAD0-E966A4B73F48}" presName="childText" presStyleLbl="conFgAcc1" presStyleIdx="3" presStyleCnt="4">
        <dgm:presLayoutVars>
          <dgm:bulletEnabled val="1"/>
        </dgm:presLayoutVars>
      </dgm:prSet>
      <dgm:spPr/>
    </dgm:pt>
  </dgm:ptLst>
  <dgm:cxnLst>
    <dgm:cxn modelId="{7391E112-A685-43BD-A290-B88E7BC0B670}" type="presOf" srcId="{256D6697-F1ED-4920-8EF3-B8458FDB2C1E}" destId="{BDB45B6A-B942-448E-81E0-749F91856630}" srcOrd="1" destOrd="0" presId="urn:microsoft.com/office/officeart/2005/8/layout/list1"/>
    <dgm:cxn modelId="{E7BE4545-4EE1-4EB5-8EEC-F786E82D9A9D}" type="presOf" srcId="{BE246436-190B-C043-B624-2367FFD151E1}" destId="{AE5E0F38-F17C-2548-975F-7AA43CF5EFCC}" srcOrd="0" destOrd="0" presId="urn:microsoft.com/office/officeart/2005/8/layout/list1"/>
    <dgm:cxn modelId="{6945BBAB-C195-44BF-B35D-E19E50B5669E}" type="presOf" srcId="{C778695F-B64F-426A-BAD0-E966A4B73F48}" destId="{AC7CDD6D-9B36-4514-8DFA-F9010F05E7F1}" srcOrd="0" destOrd="0" presId="urn:microsoft.com/office/officeart/2005/8/layout/list1"/>
    <dgm:cxn modelId="{0446077D-9B41-4791-8936-E3845E7363F6}" type="presOf" srcId="{53C38150-BFFA-964C-AB0F-91416B2E3117}" destId="{9514EDE9-45DB-A04D-93D4-CB8C956199C1}" srcOrd="1" destOrd="0" presId="urn:microsoft.com/office/officeart/2005/8/layout/list1"/>
    <dgm:cxn modelId="{9A41EFDC-7E35-421B-B14E-7D19AC429D1E}" type="presOf" srcId="{53C38150-BFFA-964C-AB0F-91416B2E3117}" destId="{7BFBB581-108E-624E-9A82-54FDCD3A7DF1}" srcOrd="0" destOrd="0" presId="urn:microsoft.com/office/officeart/2005/8/layout/list1"/>
    <dgm:cxn modelId="{60DB567D-E31F-4CEC-B409-29DF031BBFBD}" srcId="{BE246436-190B-C043-B624-2367FFD151E1}" destId="{C778695F-B64F-426A-BAD0-E966A4B73F48}" srcOrd="3" destOrd="0" parTransId="{8FD58605-2463-410D-A025-BB1BB6F5406F}" sibTransId="{6B93A7D8-79E0-449E-BA7C-95276C150564}"/>
    <dgm:cxn modelId="{FCB6BF8F-96C5-4680-B065-64A33B35C379}" type="presOf" srcId="{9790A1F2-8E96-46C4-9B78-07C5828D6C6B}" destId="{71EB473D-B772-42FE-A18A-05C28EEC9E1C}" srcOrd="1" destOrd="0" presId="urn:microsoft.com/office/officeart/2005/8/layout/list1"/>
    <dgm:cxn modelId="{0FE66215-B482-449C-8E12-0556AB073B31}" type="presOf" srcId="{256D6697-F1ED-4920-8EF3-B8458FDB2C1E}" destId="{B5AC6142-3281-44C7-8002-FA2FB320D143}" srcOrd="0" destOrd="0" presId="urn:microsoft.com/office/officeart/2005/8/layout/list1"/>
    <dgm:cxn modelId="{AA0959C2-9883-4659-8386-9FE9717795EC}" srcId="{BE246436-190B-C043-B624-2367FFD151E1}" destId="{256D6697-F1ED-4920-8EF3-B8458FDB2C1E}" srcOrd="2" destOrd="0" parTransId="{252CFC11-5BC5-45AB-88D8-F95931455729}" sibTransId="{3746D9C7-6E25-46E0-8579-18585AB77C38}"/>
    <dgm:cxn modelId="{CA6399E2-54F2-9749-810B-EEAB40519520}" srcId="{BE246436-190B-C043-B624-2367FFD151E1}" destId="{53C38150-BFFA-964C-AB0F-91416B2E3117}" srcOrd="0" destOrd="0" parTransId="{D6AFCB33-5E67-6840-B6E6-683747C6C7E8}" sibTransId="{90C83909-0064-0247-B714-12E3EBE790B9}"/>
    <dgm:cxn modelId="{1FFDA143-D97A-4757-83A1-1ECB79B146B0}" type="presOf" srcId="{9790A1F2-8E96-46C4-9B78-07C5828D6C6B}" destId="{0BDAE8F7-D052-4A1E-929A-83C2179244DF}" srcOrd="0" destOrd="0" presId="urn:microsoft.com/office/officeart/2005/8/layout/list1"/>
    <dgm:cxn modelId="{8C891A90-0B95-441E-87CD-8695C9EC2C1E}" type="presOf" srcId="{C778695F-B64F-426A-BAD0-E966A4B73F48}" destId="{7345A1F3-E3B6-495B-8D8B-E16AE3B3D1FE}" srcOrd="1" destOrd="0" presId="urn:microsoft.com/office/officeart/2005/8/layout/list1"/>
    <dgm:cxn modelId="{E831DB4A-884D-4139-9B84-2810A46F5191}" srcId="{BE246436-190B-C043-B624-2367FFD151E1}" destId="{9790A1F2-8E96-46C4-9B78-07C5828D6C6B}" srcOrd="1" destOrd="0" parTransId="{27EA87AA-4184-4B5E-BB57-55E44A7401B7}" sibTransId="{6525E165-802F-43A2-9350-4B330A7C2C5E}"/>
    <dgm:cxn modelId="{1D5B21DA-48C1-4055-8E83-083AB569CF56}" type="presParOf" srcId="{AE5E0F38-F17C-2548-975F-7AA43CF5EFCC}" destId="{8C139F1F-C693-FA4C-9C3F-82C925758D73}" srcOrd="0" destOrd="0" presId="urn:microsoft.com/office/officeart/2005/8/layout/list1"/>
    <dgm:cxn modelId="{27D21380-F9C5-4080-96DA-2FBFE81F2A1F}" type="presParOf" srcId="{8C139F1F-C693-FA4C-9C3F-82C925758D73}" destId="{7BFBB581-108E-624E-9A82-54FDCD3A7DF1}" srcOrd="0" destOrd="0" presId="urn:microsoft.com/office/officeart/2005/8/layout/list1"/>
    <dgm:cxn modelId="{38795DB4-61EA-4BC2-9668-101813E3B277}" type="presParOf" srcId="{8C139F1F-C693-FA4C-9C3F-82C925758D73}" destId="{9514EDE9-45DB-A04D-93D4-CB8C956199C1}" srcOrd="1" destOrd="0" presId="urn:microsoft.com/office/officeart/2005/8/layout/list1"/>
    <dgm:cxn modelId="{8CCA62A4-9973-4026-956E-F19643BE84DC}" type="presParOf" srcId="{AE5E0F38-F17C-2548-975F-7AA43CF5EFCC}" destId="{4EF86513-B7E8-C84C-9614-4891A667CC98}" srcOrd="1" destOrd="0" presId="urn:microsoft.com/office/officeart/2005/8/layout/list1"/>
    <dgm:cxn modelId="{10B69129-34BD-42B0-8528-EC76894E920C}" type="presParOf" srcId="{AE5E0F38-F17C-2548-975F-7AA43CF5EFCC}" destId="{D15AFA3C-46C9-3E49-B115-304369B5D8C1}" srcOrd="2" destOrd="0" presId="urn:microsoft.com/office/officeart/2005/8/layout/list1"/>
    <dgm:cxn modelId="{3DB27BF7-B11E-4C12-9394-69CABFEA1E3D}" type="presParOf" srcId="{AE5E0F38-F17C-2548-975F-7AA43CF5EFCC}" destId="{99718E86-112B-8045-A7C9-6BFF9E7A051F}" srcOrd="3" destOrd="0" presId="urn:microsoft.com/office/officeart/2005/8/layout/list1"/>
    <dgm:cxn modelId="{6D0D0F3D-3164-42E7-8E97-4ECC99EDDD30}" type="presParOf" srcId="{AE5E0F38-F17C-2548-975F-7AA43CF5EFCC}" destId="{2FC2AEE9-D380-40A7-B55F-19904A4614B0}" srcOrd="4" destOrd="0" presId="urn:microsoft.com/office/officeart/2005/8/layout/list1"/>
    <dgm:cxn modelId="{ADBB82BC-BE28-429B-A3DB-A3B301661B78}" type="presParOf" srcId="{2FC2AEE9-D380-40A7-B55F-19904A4614B0}" destId="{0BDAE8F7-D052-4A1E-929A-83C2179244DF}" srcOrd="0" destOrd="0" presId="urn:microsoft.com/office/officeart/2005/8/layout/list1"/>
    <dgm:cxn modelId="{ADC646BF-AF17-46EA-9D1F-3FE70AA17194}" type="presParOf" srcId="{2FC2AEE9-D380-40A7-B55F-19904A4614B0}" destId="{71EB473D-B772-42FE-A18A-05C28EEC9E1C}" srcOrd="1" destOrd="0" presId="urn:microsoft.com/office/officeart/2005/8/layout/list1"/>
    <dgm:cxn modelId="{7BB424C5-1973-43B3-98D7-2DCB1907A973}" type="presParOf" srcId="{AE5E0F38-F17C-2548-975F-7AA43CF5EFCC}" destId="{3193E9F7-CD58-4DC4-8CD4-15B92B571B9A}" srcOrd="5" destOrd="0" presId="urn:microsoft.com/office/officeart/2005/8/layout/list1"/>
    <dgm:cxn modelId="{3194357F-343D-4EFC-A80D-0874A2FE0A96}" type="presParOf" srcId="{AE5E0F38-F17C-2548-975F-7AA43CF5EFCC}" destId="{3E9F348A-C3F0-4ED4-ABEA-EBF28360F13F}" srcOrd="6" destOrd="0" presId="urn:microsoft.com/office/officeart/2005/8/layout/list1"/>
    <dgm:cxn modelId="{AA8D1578-F2CB-4EE5-AC96-5746F8F1C2E8}" type="presParOf" srcId="{AE5E0F38-F17C-2548-975F-7AA43CF5EFCC}" destId="{02AFCB1F-4637-4456-AE7B-A13B9D49D90B}" srcOrd="7" destOrd="0" presId="urn:microsoft.com/office/officeart/2005/8/layout/list1"/>
    <dgm:cxn modelId="{304E0B50-4159-4977-956A-448E5E68D289}" type="presParOf" srcId="{AE5E0F38-F17C-2548-975F-7AA43CF5EFCC}" destId="{AFE5CD67-EA9E-4A4A-87F1-7B9B8E3405AE}" srcOrd="8" destOrd="0" presId="urn:microsoft.com/office/officeart/2005/8/layout/list1"/>
    <dgm:cxn modelId="{2F47B85E-A5C8-4717-9B50-E1DD5A0F5B61}" type="presParOf" srcId="{AFE5CD67-EA9E-4A4A-87F1-7B9B8E3405AE}" destId="{B5AC6142-3281-44C7-8002-FA2FB320D143}" srcOrd="0" destOrd="0" presId="urn:microsoft.com/office/officeart/2005/8/layout/list1"/>
    <dgm:cxn modelId="{E9ABE881-8D51-4774-B3F4-DE2A5FC7FB27}" type="presParOf" srcId="{AFE5CD67-EA9E-4A4A-87F1-7B9B8E3405AE}" destId="{BDB45B6A-B942-448E-81E0-749F91856630}" srcOrd="1" destOrd="0" presId="urn:microsoft.com/office/officeart/2005/8/layout/list1"/>
    <dgm:cxn modelId="{FEBE6E84-27CE-4412-B7C1-C437DAD94FB4}" type="presParOf" srcId="{AE5E0F38-F17C-2548-975F-7AA43CF5EFCC}" destId="{BD45DBBE-584E-41EA-8385-FA30AA271065}" srcOrd="9" destOrd="0" presId="urn:microsoft.com/office/officeart/2005/8/layout/list1"/>
    <dgm:cxn modelId="{4307FDB2-0FA1-4492-B103-BF4C3243E33E}" type="presParOf" srcId="{AE5E0F38-F17C-2548-975F-7AA43CF5EFCC}" destId="{6815BE5B-A9A7-4E4E-A32B-285AAE5CCA51}" srcOrd="10" destOrd="0" presId="urn:microsoft.com/office/officeart/2005/8/layout/list1"/>
    <dgm:cxn modelId="{4E015A0A-E343-4B4F-999D-68F4AEDFDB26}" type="presParOf" srcId="{AE5E0F38-F17C-2548-975F-7AA43CF5EFCC}" destId="{E953F59F-05E3-440C-8333-C48E9EA1E628}" srcOrd="11" destOrd="0" presId="urn:microsoft.com/office/officeart/2005/8/layout/list1"/>
    <dgm:cxn modelId="{BDF85EC7-A07C-4C46-9694-EA9DA69F619D}" type="presParOf" srcId="{AE5E0F38-F17C-2548-975F-7AA43CF5EFCC}" destId="{12C41CA8-7C44-40CE-95EC-CB561858BC49}" srcOrd="12" destOrd="0" presId="urn:microsoft.com/office/officeart/2005/8/layout/list1"/>
    <dgm:cxn modelId="{217B198A-2E65-4785-B5A0-0BB8A243168F}" type="presParOf" srcId="{12C41CA8-7C44-40CE-95EC-CB561858BC49}" destId="{AC7CDD6D-9B36-4514-8DFA-F9010F05E7F1}" srcOrd="0" destOrd="0" presId="urn:microsoft.com/office/officeart/2005/8/layout/list1"/>
    <dgm:cxn modelId="{AD075C1A-9B2E-401D-990B-5C8148B8F666}" type="presParOf" srcId="{12C41CA8-7C44-40CE-95EC-CB561858BC49}" destId="{7345A1F3-E3B6-495B-8D8B-E16AE3B3D1FE}" srcOrd="1" destOrd="0" presId="urn:microsoft.com/office/officeart/2005/8/layout/list1"/>
    <dgm:cxn modelId="{1B3D135D-B735-4F49-A841-60D30E8D6DE9}" type="presParOf" srcId="{AE5E0F38-F17C-2548-975F-7AA43CF5EFCC}" destId="{22B16CE0-1DA5-48B2-8811-D6D9A6C2E860}" srcOrd="13" destOrd="0" presId="urn:microsoft.com/office/officeart/2005/8/layout/list1"/>
    <dgm:cxn modelId="{666108CE-7B9E-432A-AD86-01106FD5D09D}" type="presParOf" srcId="{AE5E0F38-F17C-2548-975F-7AA43CF5EFCC}" destId="{20BE5FF5-522B-4F5C-8503-BB4339258089}"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latin typeface="+mj-lt"/>
              <a:ea typeface="宋体" pitchFamily="2" charset="-122"/>
              <a:cs typeface="Times New Roman" pitchFamily="18" charset="0"/>
            </a:rPr>
            <a:t>If Firm A believes Firm B will produce q</a:t>
          </a:r>
          <a:r>
            <a:rPr lang="en-US" altLang="zh-CN" sz="1800" baseline="30000" dirty="0" smtClean="0">
              <a:solidFill>
                <a:schemeClr val="tx1"/>
              </a:solidFill>
              <a:latin typeface="+mj-lt"/>
              <a:ea typeface="宋体" pitchFamily="2" charset="-122"/>
              <a:cs typeface="Times New Roman" pitchFamily="18" charset="0"/>
            </a:rPr>
            <a:t>1</a:t>
          </a:r>
          <a:r>
            <a:rPr lang="en-US" altLang="zh-CN" sz="1800" baseline="-30000" dirty="0" smtClean="0">
              <a:solidFill>
                <a:schemeClr val="tx1"/>
              </a:solidFill>
              <a:latin typeface="+mj-lt"/>
              <a:ea typeface="宋体" pitchFamily="2" charset="-122"/>
              <a:cs typeface="Times New Roman" pitchFamily="18" charset="0"/>
            </a:rPr>
            <a:t>B </a:t>
          </a:r>
          <a:r>
            <a:rPr lang="en-US" altLang="zh-CN" sz="1800" dirty="0" smtClean="0">
              <a:solidFill>
                <a:schemeClr val="tx1"/>
              </a:solidFill>
              <a:latin typeface="+mj-lt"/>
              <a:ea typeface="宋体" pitchFamily="2" charset="-122"/>
              <a:cs typeface="Times New Roman" pitchFamily="18" charset="0"/>
            </a:rPr>
            <a:t>,</a:t>
          </a:r>
          <a:r>
            <a:rPr lang="en-US" altLang="zh-CN" sz="1800" b="1" dirty="0" smtClean="0">
              <a:solidFill>
                <a:schemeClr val="tx1"/>
              </a:solidFill>
              <a:latin typeface="+mj-lt"/>
              <a:ea typeface="宋体" pitchFamily="2" charset="-122"/>
              <a:cs typeface="Times New Roman" pitchFamily="18" charset="0"/>
            </a:rPr>
            <a:t>what is Firm A’s optimal quantity?</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124DA279-0F36-4B20-B89F-8C599F18C54A}">
      <dgm:prSet custT="1"/>
      <dgm:spPr/>
      <dgm:t>
        <a:bodyPr/>
        <a:lstStyle/>
        <a:p>
          <a:r>
            <a:rPr lang="en-US" altLang="zh-CN" sz="1800" dirty="0" smtClean="0">
              <a:solidFill>
                <a:schemeClr val="tx1"/>
              </a:solidFill>
              <a:latin typeface="+mj-lt"/>
              <a:ea typeface="宋体" pitchFamily="2" charset="-122"/>
              <a:cs typeface="Times New Roman" pitchFamily="18" charset="0"/>
            </a:rPr>
            <a:t>If Firm B produces q</a:t>
          </a:r>
          <a:r>
            <a:rPr lang="en-US" altLang="zh-CN" sz="1800" baseline="30000" dirty="0" smtClean="0">
              <a:solidFill>
                <a:schemeClr val="tx1"/>
              </a:solidFill>
              <a:latin typeface="+mj-lt"/>
              <a:ea typeface="宋体" pitchFamily="2" charset="-122"/>
              <a:cs typeface="Times New Roman" pitchFamily="18" charset="0"/>
            </a:rPr>
            <a:t>1</a:t>
          </a:r>
          <a:r>
            <a:rPr lang="en-US" altLang="zh-CN" sz="1800" baseline="-30000" dirty="0" smtClean="0">
              <a:solidFill>
                <a:schemeClr val="tx1"/>
              </a:solidFill>
              <a:latin typeface="+mj-lt"/>
              <a:ea typeface="宋体" pitchFamily="2" charset="-122"/>
              <a:cs typeface="Times New Roman" pitchFamily="18" charset="0"/>
            </a:rPr>
            <a:t>B </a:t>
          </a:r>
          <a:r>
            <a:rPr lang="en-US" altLang="zh-CN" sz="1800" dirty="0" smtClean="0">
              <a:solidFill>
                <a:schemeClr val="tx1"/>
              </a:solidFill>
              <a:latin typeface="+mj-lt"/>
              <a:ea typeface="宋体" pitchFamily="2" charset="-122"/>
              <a:cs typeface="Times New Roman" pitchFamily="18" charset="0"/>
            </a:rPr>
            <a:t>, Firm A will be facing a “</a:t>
          </a:r>
          <a:r>
            <a:rPr lang="en-US" altLang="zh-CN" sz="1800" b="1" i="1" dirty="0" smtClean="0">
              <a:solidFill>
                <a:schemeClr val="tx1"/>
              </a:solidFill>
              <a:latin typeface="+mj-lt"/>
              <a:ea typeface="宋体" pitchFamily="2" charset="-122"/>
              <a:cs typeface="Times New Roman" pitchFamily="18" charset="0"/>
            </a:rPr>
            <a:t>residual demand</a:t>
          </a:r>
          <a:r>
            <a:rPr lang="en-US" altLang="zh-CN" sz="1800" dirty="0" smtClean="0">
              <a:solidFill>
                <a:schemeClr val="tx1"/>
              </a:solidFill>
              <a:latin typeface="+mj-lt"/>
              <a:ea typeface="宋体" pitchFamily="2" charset="-122"/>
              <a:cs typeface="Times New Roman" pitchFamily="18" charset="0"/>
            </a:rPr>
            <a:t>” </a:t>
          </a:r>
          <a:r>
            <a:rPr lang="en-US" altLang="zh-CN" sz="1800" dirty="0" err="1" smtClean="0">
              <a:solidFill>
                <a:schemeClr val="tx1"/>
              </a:solidFill>
              <a:latin typeface="+mj-lt"/>
              <a:ea typeface="宋体" pitchFamily="2" charset="-122"/>
              <a:cs typeface="Times New Roman" pitchFamily="18" charset="0"/>
            </a:rPr>
            <a:t>d</a:t>
          </a:r>
          <a:r>
            <a:rPr lang="en-US" altLang="zh-CN" sz="1800" baseline="-30000" dirty="0" err="1" smtClean="0">
              <a:solidFill>
                <a:schemeClr val="tx1"/>
              </a:solidFill>
              <a:latin typeface="+mj-lt"/>
              <a:ea typeface="宋体" pitchFamily="2" charset="-122"/>
              <a:cs typeface="Times New Roman" pitchFamily="18" charset="0"/>
            </a:rPr>
            <a:t>A</a:t>
          </a:r>
          <a:r>
            <a:rPr lang="en-US" altLang="zh-CN" sz="1800" dirty="0" smtClean="0">
              <a:solidFill>
                <a:schemeClr val="tx1"/>
              </a:solidFill>
              <a:latin typeface="+mj-lt"/>
              <a:ea typeface="宋体" pitchFamily="2" charset="-122"/>
              <a:cs typeface="Times New Roman" pitchFamily="18" charset="0"/>
            </a:rPr>
            <a:t>(</a:t>
          </a:r>
          <a:r>
            <a:rPr lang="en-US" altLang="zh-CN" sz="1800" dirty="0" err="1" smtClean="0">
              <a:solidFill>
                <a:schemeClr val="tx1"/>
              </a:solidFill>
              <a:latin typeface="+mj-lt"/>
              <a:ea typeface="宋体" pitchFamily="2" charset="-122"/>
              <a:cs typeface="Times New Roman" pitchFamily="18" charset="0"/>
            </a:rPr>
            <a:t>q</a:t>
          </a:r>
          <a:r>
            <a:rPr lang="en-US" altLang="zh-CN" sz="1800" baseline="-30000" dirty="0" err="1" smtClean="0">
              <a:solidFill>
                <a:schemeClr val="tx1"/>
              </a:solidFill>
              <a:latin typeface="+mj-lt"/>
              <a:ea typeface="宋体" pitchFamily="2" charset="-122"/>
              <a:cs typeface="Times New Roman" pitchFamily="18" charset="0"/>
            </a:rPr>
            <a:t>B</a:t>
          </a:r>
          <a:r>
            <a:rPr lang="en-US" altLang="zh-CN" sz="1800" dirty="0" smtClean="0">
              <a:solidFill>
                <a:schemeClr val="tx1"/>
              </a:solidFill>
              <a:latin typeface="+mj-lt"/>
              <a:ea typeface="宋体" pitchFamily="2" charset="-122"/>
              <a:cs typeface="Times New Roman" pitchFamily="18" charset="0"/>
            </a:rPr>
            <a:t>)=D(p)- q</a:t>
          </a:r>
          <a:r>
            <a:rPr lang="en-US" altLang="zh-CN" sz="1800" baseline="30000" dirty="0" smtClean="0">
              <a:solidFill>
                <a:schemeClr val="tx1"/>
              </a:solidFill>
              <a:latin typeface="+mj-lt"/>
              <a:ea typeface="宋体" pitchFamily="2" charset="-122"/>
              <a:cs typeface="Times New Roman" pitchFamily="18" charset="0"/>
            </a:rPr>
            <a:t>1</a:t>
          </a:r>
          <a:r>
            <a:rPr lang="en-US" altLang="zh-CN" sz="1800" baseline="-30000" dirty="0" smtClean="0">
              <a:solidFill>
                <a:schemeClr val="tx1"/>
              </a:solidFill>
              <a:latin typeface="+mj-lt"/>
              <a:ea typeface="宋体" pitchFamily="2" charset="-122"/>
              <a:cs typeface="Times New Roman" pitchFamily="18" charset="0"/>
            </a:rPr>
            <a:t>B</a:t>
          </a:r>
          <a:r>
            <a:rPr lang="en-US" altLang="zh-CN" sz="1800" dirty="0" smtClean="0">
              <a:solidFill>
                <a:schemeClr val="tx1"/>
              </a:solidFill>
              <a:latin typeface="+mj-lt"/>
              <a:ea typeface="宋体" pitchFamily="2" charset="-122"/>
              <a:cs typeface="Times New Roman" pitchFamily="18" charset="0"/>
            </a:rPr>
            <a:t> </a:t>
          </a:r>
          <a:endParaRPr lang="en-GB" sz="1800" dirty="0" smtClean="0">
            <a:solidFill>
              <a:schemeClr val="tx1"/>
            </a:solidFill>
            <a:latin typeface="+mj-lt"/>
            <a:cs typeface="Times New Roman" pitchFamily="18" charset="0"/>
          </a:endParaRPr>
        </a:p>
      </dgm:t>
    </dgm:pt>
    <dgm:pt modelId="{07E3DE06-D3DA-46CA-9492-7CE8DF198E7A}" type="parTrans" cxnId="{A02CEB30-75C1-4488-91D3-36A594A16267}">
      <dgm:prSet/>
      <dgm:spPr/>
      <dgm:t>
        <a:bodyPr/>
        <a:lstStyle/>
        <a:p>
          <a:endParaRPr lang="es-AR" sz="1800">
            <a:solidFill>
              <a:schemeClr val="tx1"/>
            </a:solidFill>
            <a:latin typeface="+mj-lt"/>
          </a:endParaRPr>
        </a:p>
      </dgm:t>
    </dgm:pt>
    <dgm:pt modelId="{4E3D9FAE-FB9B-4EA5-AA49-2C9AB1E68EAF}" type="sibTrans" cxnId="{A02CEB30-75C1-4488-91D3-36A594A16267}">
      <dgm:prSet/>
      <dgm:spPr/>
      <dgm:t>
        <a:bodyPr/>
        <a:lstStyle/>
        <a:p>
          <a:endParaRPr lang="es-AR" sz="180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35318" custScaleY="102035"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AA1444FF-BD8A-423F-84EE-D7FB7C8FA6CE}" type="pres">
      <dgm:prSet presAssocID="{124DA279-0F36-4B20-B89F-8C599F18C54A}" presName="parentLin" presStyleCnt="0"/>
      <dgm:spPr/>
    </dgm:pt>
    <dgm:pt modelId="{124E38C5-FD3A-4BE8-BD0A-15979B5218DC}" type="pres">
      <dgm:prSet presAssocID="{124DA279-0F36-4B20-B89F-8C599F18C54A}" presName="parentLeftMargin" presStyleLbl="node1" presStyleIdx="0" presStyleCnt="2"/>
      <dgm:spPr/>
      <dgm:t>
        <a:bodyPr/>
        <a:lstStyle/>
        <a:p>
          <a:endParaRPr lang="es-AR"/>
        </a:p>
      </dgm:t>
    </dgm:pt>
    <dgm:pt modelId="{E751582F-3BDE-488E-BFC6-7AD125FA93EB}" type="pres">
      <dgm:prSet presAssocID="{124DA279-0F36-4B20-B89F-8C599F18C54A}" presName="parentText" presStyleLbl="node1" presStyleIdx="1" presStyleCnt="2" custScaleX="139171">
        <dgm:presLayoutVars>
          <dgm:chMax val="0"/>
          <dgm:bulletEnabled val="1"/>
        </dgm:presLayoutVars>
      </dgm:prSet>
      <dgm:spPr/>
      <dgm:t>
        <a:bodyPr/>
        <a:lstStyle/>
        <a:p>
          <a:endParaRPr lang="es-AR"/>
        </a:p>
      </dgm:t>
    </dgm:pt>
    <dgm:pt modelId="{4521B8F0-A91D-4222-A288-866E0109D2DA}" type="pres">
      <dgm:prSet presAssocID="{124DA279-0F36-4B20-B89F-8C599F18C54A}" presName="negativeSpace" presStyleCnt="0"/>
      <dgm:spPr/>
    </dgm:pt>
    <dgm:pt modelId="{27B063AF-E218-4D11-91B3-B9334AD49CF0}" type="pres">
      <dgm:prSet presAssocID="{124DA279-0F36-4B20-B89F-8C599F18C54A}" presName="childText" presStyleLbl="conFgAcc1" presStyleIdx="1" presStyleCnt="2">
        <dgm:presLayoutVars>
          <dgm:bulletEnabled val="1"/>
        </dgm:presLayoutVars>
      </dgm:prSet>
      <dgm:spPr/>
    </dgm:pt>
  </dgm:ptLst>
  <dgm:cxnLst>
    <dgm:cxn modelId="{D53FAFDC-99C7-48C6-925E-3865BAD22CD5}" type="presOf" srcId="{53C38150-BFFA-964C-AB0F-91416B2E3117}" destId="{7BFBB581-108E-624E-9A82-54FDCD3A7DF1}" srcOrd="0" destOrd="0" presId="urn:microsoft.com/office/officeart/2005/8/layout/list1"/>
    <dgm:cxn modelId="{23DC5636-94CD-48C3-AE37-B2C3D2566FE8}" type="presOf" srcId="{53C38150-BFFA-964C-AB0F-91416B2E3117}" destId="{9514EDE9-45DB-A04D-93D4-CB8C956199C1}" srcOrd="1" destOrd="0" presId="urn:microsoft.com/office/officeart/2005/8/layout/list1"/>
    <dgm:cxn modelId="{8F111309-92F7-46EB-A23D-0D57A7E99B84}" type="presOf" srcId="{124DA279-0F36-4B20-B89F-8C599F18C54A}" destId="{E751582F-3BDE-488E-BFC6-7AD125FA93EB}" srcOrd="1" destOrd="0" presId="urn:microsoft.com/office/officeart/2005/8/layout/list1"/>
    <dgm:cxn modelId="{E05F3E58-9E0F-4444-9690-B4B79FEFF44A}" type="presOf" srcId="{124DA279-0F36-4B20-B89F-8C599F18C54A}" destId="{124E38C5-FD3A-4BE8-BD0A-15979B5218DC}" srcOrd="0" destOrd="0" presId="urn:microsoft.com/office/officeart/2005/8/layout/list1"/>
    <dgm:cxn modelId="{9D630E5B-BA62-428F-B6EC-73C68068BF39}" type="presOf" srcId="{BE246436-190B-C043-B624-2367FFD151E1}" destId="{AE5E0F38-F17C-2548-975F-7AA43CF5EFCC}" srcOrd="0" destOrd="0" presId="urn:microsoft.com/office/officeart/2005/8/layout/list1"/>
    <dgm:cxn modelId="{A02CEB30-75C1-4488-91D3-36A594A16267}" srcId="{BE246436-190B-C043-B624-2367FFD151E1}" destId="{124DA279-0F36-4B20-B89F-8C599F18C54A}" srcOrd="1" destOrd="0" parTransId="{07E3DE06-D3DA-46CA-9492-7CE8DF198E7A}" sibTransId="{4E3D9FAE-FB9B-4EA5-AA49-2C9AB1E68EAF}"/>
    <dgm:cxn modelId="{CA6399E2-54F2-9749-810B-EEAB40519520}" srcId="{BE246436-190B-C043-B624-2367FFD151E1}" destId="{53C38150-BFFA-964C-AB0F-91416B2E3117}" srcOrd="0" destOrd="0" parTransId="{D6AFCB33-5E67-6840-B6E6-683747C6C7E8}" sibTransId="{90C83909-0064-0247-B714-12E3EBE790B9}"/>
    <dgm:cxn modelId="{22B81C28-9234-444A-B247-408479856298}" type="presParOf" srcId="{AE5E0F38-F17C-2548-975F-7AA43CF5EFCC}" destId="{8C139F1F-C693-FA4C-9C3F-82C925758D73}" srcOrd="0" destOrd="0" presId="urn:microsoft.com/office/officeart/2005/8/layout/list1"/>
    <dgm:cxn modelId="{424A85AF-EA06-4A8E-B6B2-C4DC32E09C36}" type="presParOf" srcId="{8C139F1F-C693-FA4C-9C3F-82C925758D73}" destId="{7BFBB581-108E-624E-9A82-54FDCD3A7DF1}" srcOrd="0" destOrd="0" presId="urn:microsoft.com/office/officeart/2005/8/layout/list1"/>
    <dgm:cxn modelId="{6B2348CE-9775-4706-B64B-3A72E0FFFEE2}" type="presParOf" srcId="{8C139F1F-C693-FA4C-9C3F-82C925758D73}" destId="{9514EDE9-45DB-A04D-93D4-CB8C956199C1}" srcOrd="1" destOrd="0" presId="urn:microsoft.com/office/officeart/2005/8/layout/list1"/>
    <dgm:cxn modelId="{B90351A9-6E2E-4B93-A165-750A95CA17D2}" type="presParOf" srcId="{AE5E0F38-F17C-2548-975F-7AA43CF5EFCC}" destId="{4EF86513-B7E8-C84C-9614-4891A667CC98}" srcOrd="1" destOrd="0" presId="urn:microsoft.com/office/officeart/2005/8/layout/list1"/>
    <dgm:cxn modelId="{9D7F022F-064C-4C50-894C-AA04018D6074}" type="presParOf" srcId="{AE5E0F38-F17C-2548-975F-7AA43CF5EFCC}" destId="{D15AFA3C-46C9-3E49-B115-304369B5D8C1}" srcOrd="2" destOrd="0" presId="urn:microsoft.com/office/officeart/2005/8/layout/list1"/>
    <dgm:cxn modelId="{22BF0865-DE1F-4DAD-BD80-819B3C866FE2}" type="presParOf" srcId="{AE5E0F38-F17C-2548-975F-7AA43CF5EFCC}" destId="{99718E86-112B-8045-A7C9-6BFF9E7A051F}" srcOrd="3" destOrd="0" presId="urn:microsoft.com/office/officeart/2005/8/layout/list1"/>
    <dgm:cxn modelId="{DDC85EB4-0787-414C-A617-0C26D98DDC25}" type="presParOf" srcId="{AE5E0F38-F17C-2548-975F-7AA43CF5EFCC}" destId="{AA1444FF-BD8A-423F-84EE-D7FB7C8FA6CE}" srcOrd="4" destOrd="0" presId="urn:microsoft.com/office/officeart/2005/8/layout/list1"/>
    <dgm:cxn modelId="{92583E42-2607-4DA9-87B7-8FBCC1FF253C}" type="presParOf" srcId="{AA1444FF-BD8A-423F-84EE-D7FB7C8FA6CE}" destId="{124E38C5-FD3A-4BE8-BD0A-15979B5218DC}" srcOrd="0" destOrd="0" presId="urn:microsoft.com/office/officeart/2005/8/layout/list1"/>
    <dgm:cxn modelId="{9A2D58D8-8BD4-449F-9D54-957FF56B78E7}" type="presParOf" srcId="{AA1444FF-BD8A-423F-84EE-D7FB7C8FA6CE}" destId="{E751582F-3BDE-488E-BFC6-7AD125FA93EB}" srcOrd="1" destOrd="0" presId="urn:microsoft.com/office/officeart/2005/8/layout/list1"/>
    <dgm:cxn modelId="{BECFD2EA-86E5-4C10-B7A6-E995CE20CB6C}" type="presParOf" srcId="{AE5E0F38-F17C-2548-975F-7AA43CF5EFCC}" destId="{4521B8F0-A91D-4222-A288-866E0109D2DA}" srcOrd="5" destOrd="0" presId="urn:microsoft.com/office/officeart/2005/8/layout/list1"/>
    <dgm:cxn modelId="{63B015C4-FD82-4CC6-95B5-0C01DD9F4E7A}" type="presParOf" srcId="{AE5E0F38-F17C-2548-975F-7AA43CF5EFCC}" destId="{27B063AF-E218-4D11-91B3-B9334AD49CF0}"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smtClean="0">
              <a:solidFill>
                <a:schemeClr val="tx1"/>
              </a:solidFill>
              <a:ea typeface="宋体" pitchFamily="2" charset="-122"/>
              <a:cs typeface="Times New Roman" pitchFamily="18" charset="0"/>
            </a:rPr>
            <a:t>Firm A will set marginal revenue equal to marginal cost, given residual demand </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384AD31E-9408-4341-B41B-A393BF013897}">
      <dgm:prSet custT="1"/>
      <dgm:spPr/>
      <dgm:t>
        <a:bodyPr/>
        <a:lstStyle/>
        <a:p>
          <a:r>
            <a:rPr lang="en-US" altLang="zh-CN" sz="1800" smtClean="0">
              <a:solidFill>
                <a:schemeClr val="tx1"/>
              </a:solidFill>
              <a:ea typeface="宋体" pitchFamily="2" charset="-122"/>
              <a:cs typeface="Times New Roman" pitchFamily="18" charset="0"/>
            </a:rPr>
            <a:t>If Firm B produces </a:t>
          </a:r>
          <a:r>
            <a:rPr lang="en-US" altLang="zh-CN" sz="1800" smtClean="0">
              <a:solidFill>
                <a:schemeClr val="tx1"/>
              </a:solidFill>
              <a:latin typeface="Arial" charset="0"/>
              <a:ea typeface="宋体" pitchFamily="2" charset="-122"/>
              <a:cs typeface="Times New Roman" pitchFamily="18" charset="0"/>
            </a:rPr>
            <a:t>q</a:t>
          </a:r>
          <a:r>
            <a:rPr lang="en-US" altLang="zh-CN" sz="1800" baseline="30000" smtClean="0">
              <a:solidFill>
                <a:schemeClr val="tx1"/>
              </a:solidFill>
              <a:latin typeface="Arial" charset="0"/>
              <a:ea typeface="宋体" pitchFamily="2" charset="-122"/>
              <a:cs typeface="Times New Roman" pitchFamily="18" charset="0"/>
            </a:rPr>
            <a:t>1</a:t>
          </a:r>
          <a:r>
            <a:rPr lang="en-US" altLang="zh-CN" sz="1800" baseline="-30000" smtClean="0">
              <a:solidFill>
                <a:schemeClr val="tx1"/>
              </a:solidFill>
              <a:latin typeface="Arial" charset="0"/>
              <a:ea typeface="宋体" pitchFamily="2" charset="-122"/>
              <a:cs typeface="Times New Roman" pitchFamily="18" charset="0"/>
            </a:rPr>
            <a:t>B</a:t>
          </a:r>
          <a:r>
            <a:rPr lang="en-US" altLang="zh-CN" sz="1800" smtClean="0">
              <a:solidFill>
                <a:schemeClr val="tx1"/>
              </a:solidFill>
              <a:ea typeface="宋体" pitchFamily="2" charset="-122"/>
              <a:cs typeface="Times New Roman" pitchFamily="18" charset="0"/>
            </a:rPr>
            <a:t> then Firm A’s profit maximizing output is </a:t>
          </a:r>
          <a:r>
            <a:rPr lang="en-US" altLang="zh-CN" sz="1800" b="1" smtClean="0">
              <a:solidFill>
                <a:schemeClr val="tx1"/>
              </a:solidFill>
              <a:latin typeface="Arial" charset="0"/>
              <a:ea typeface="宋体" pitchFamily="2" charset="-122"/>
              <a:cs typeface="Times New Roman" pitchFamily="18" charset="0"/>
            </a:rPr>
            <a:t>q</a:t>
          </a:r>
          <a:r>
            <a:rPr lang="en-US" altLang="zh-CN" sz="1800" b="1" baseline="30000" smtClean="0">
              <a:solidFill>
                <a:schemeClr val="tx1"/>
              </a:solidFill>
              <a:latin typeface="Arial" charset="0"/>
              <a:ea typeface="宋体" pitchFamily="2" charset="-122"/>
              <a:cs typeface="Times New Roman" pitchFamily="18" charset="0"/>
            </a:rPr>
            <a:t>1</a:t>
          </a:r>
          <a:r>
            <a:rPr lang="en-US" altLang="zh-CN" sz="1800" b="1" baseline="-30000" smtClean="0">
              <a:solidFill>
                <a:schemeClr val="tx1"/>
              </a:solidFill>
              <a:latin typeface="Arial" charset="0"/>
              <a:ea typeface="宋体" pitchFamily="2" charset="-122"/>
              <a:cs typeface="Times New Roman" pitchFamily="18" charset="0"/>
            </a:rPr>
            <a:t>A</a:t>
          </a:r>
          <a:endParaRPr lang="en-GB" sz="1800" b="1" dirty="0" smtClean="0">
            <a:solidFill>
              <a:schemeClr val="tx1"/>
            </a:solidFill>
            <a:latin typeface="Arial" charset="0"/>
            <a:ea typeface="宋体" pitchFamily="2" charset="-122"/>
            <a:cs typeface="Times New Roman" pitchFamily="18" charset="0"/>
          </a:endParaRPr>
        </a:p>
      </dgm:t>
    </dgm:pt>
    <dgm:pt modelId="{0AD749EB-667F-41EC-999B-9623DDB61BC6}" type="parTrans" cxnId="{C1611DAE-C7D0-4B37-BB19-277970270DFE}">
      <dgm:prSet/>
      <dgm:spPr/>
      <dgm:t>
        <a:bodyPr/>
        <a:lstStyle/>
        <a:p>
          <a:endParaRPr lang="es-AR" sz="1800">
            <a:solidFill>
              <a:schemeClr val="tx1"/>
            </a:solidFill>
          </a:endParaRPr>
        </a:p>
      </dgm:t>
    </dgm:pt>
    <dgm:pt modelId="{B685D424-2603-4908-B31E-94CE3693FC33}" type="sibTrans" cxnId="{C1611DAE-C7D0-4B37-BB19-277970270DFE}">
      <dgm:prSet/>
      <dgm:spPr/>
      <dgm:t>
        <a:bodyPr/>
        <a:lstStyle/>
        <a:p>
          <a:endParaRPr lang="es-AR" sz="1800">
            <a:solidFill>
              <a:schemeClr val="tx1"/>
            </a:solidFill>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35318" custScaleY="102035"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9B59134B-B935-4A14-B4C6-DADA9F657C4C}" type="pres">
      <dgm:prSet presAssocID="{384AD31E-9408-4341-B41B-A393BF013897}" presName="parentLin" presStyleCnt="0"/>
      <dgm:spPr/>
    </dgm:pt>
    <dgm:pt modelId="{ADAC1796-5969-40E8-82F4-18690AC85D88}" type="pres">
      <dgm:prSet presAssocID="{384AD31E-9408-4341-B41B-A393BF013897}" presName="parentLeftMargin" presStyleLbl="node1" presStyleIdx="0" presStyleCnt="2"/>
      <dgm:spPr/>
      <dgm:t>
        <a:bodyPr/>
        <a:lstStyle/>
        <a:p>
          <a:endParaRPr lang="es-AR"/>
        </a:p>
      </dgm:t>
    </dgm:pt>
    <dgm:pt modelId="{A293CCF2-561D-483C-A9D0-585CC7846583}" type="pres">
      <dgm:prSet presAssocID="{384AD31E-9408-4341-B41B-A393BF013897}" presName="parentText" presStyleLbl="node1" presStyleIdx="1" presStyleCnt="2" custScaleX="139084">
        <dgm:presLayoutVars>
          <dgm:chMax val="0"/>
          <dgm:bulletEnabled val="1"/>
        </dgm:presLayoutVars>
      </dgm:prSet>
      <dgm:spPr/>
      <dgm:t>
        <a:bodyPr/>
        <a:lstStyle/>
        <a:p>
          <a:endParaRPr lang="es-AR"/>
        </a:p>
      </dgm:t>
    </dgm:pt>
    <dgm:pt modelId="{95106517-CDF7-4F27-BEAF-05B0597DA04A}" type="pres">
      <dgm:prSet presAssocID="{384AD31E-9408-4341-B41B-A393BF013897}" presName="negativeSpace" presStyleCnt="0"/>
      <dgm:spPr/>
    </dgm:pt>
    <dgm:pt modelId="{A99D9909-F908-4605-820C-10CF08130A87}" type="pres">
      <dgm:prSet presAssocID="{384AD31E-9408-4341-B41B-A393BF013897}" presName="childText" presStyleLbl="conFgAcc1" presStyleIdx="1" presStyleCnt="2">
        <dgm:presLayoutVars>
          <dgm:bulletEnabled val="1"/>
        </dgm:presLayoutVars>
      </dgm:prSet>
      <dgm:spPr/>
    </dgm:pt>
  </dgm:ptLst>
  <dgm:cxnLst>
    <dgm:cxn modelId="{A785C8DF-90E2-47C5-A220-D620DE9D2303}" type="presOf" srcId="{53C38150-BFFA-964C-AB0F-91416B2E3117}" destId="{9514EDE9-45DB-A04D-93D4-CB8C956199C1}" srcOrd="1" destOrd="0" presId="urn:microsoft.com/office/officeart/2005/8/layout/list1"/>
    <dgm:cxn modelId="{EF974250-8857-4044-843B-2CB15F73F3F4}" type="presOf" srcId="{BE246436-190B-C043-B624-2367FFD151E1}" destId="{AE5E0F38-F17C-2548-975F-7AA43CF5EFCC}" srcOrd="0" destOrd="0" presId="urn:microsoft.com/office/officeart/2005/8/layout/list1"/>
    <dgm:cxn modelId="{1539152D-CF2E-48B1-8BA1-B97E48AD27D3}" type="presOf" srcId="{53C38150-BFFA-964C-AB0F-91416B2E3117}" destId="{7BFBB581-108E-624E-9A82-54FDCD3A7DF1}" srcOrd="0" destOrd="0" presId="urn:microsoft.com/office/officeart/2005/8/layout/list1"/>
    <dgm:cxn modelId="{7928EC0A-D7E1-4B04-A05C-5E17DDC47D4A}" type="presOf" srcId="{384AD31E-9408-4341-B41B-A393BF013897}" destId="{ADAC1796-5969-40E8-82F4-18690AC85D88}"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C1611DAE-C7D0-4B37-BB19-277970270DFE}" srcId="{BE246436-190B-C043-B624-2367FFD151E1}" destId="{384AD31E-9408-4341-B41B-A393BF013897}" srcOrd="1" destOrd="0" parTransId="{0AD749EB-667F-41EC-999B-9623DDB61BC6}" sibTransId="{B685D424-2603-4908-B31E-94CE3693FC33}"/>
    <dgm:cxn modelId="{FAD68319-A4B0-4CFD-ADE8-A83823E86C79}" type="presOf" srcId="{384AD31E-9408-4341-B41B-A393BF013897}" destId="{A293CCF2-561D-483C-A9D0-585CC7846583}" srcOrd="1" destOrd="0" presId="urn:microsoft.com/office/officeart/2005/8/layout/list1"/>
    <dgm:cxn modelId="{E95CA08C-88F4-493A-88D3-6AE6160880A1}" type="presParOf" srcId="{AE5E0F38-F17C-2548-975F-7AA43CF5EFCC}" destId="{8C139F1F-C693-FA4C-9C3F-82C925758D73}" srcOrd="0" destOrd="0" presId="urn:microsoft.com/office/officeart/2005/8/layout/list1"/>
    <dgm:cxn modelId="{CE98D7CA-2038-4291-952A-E977E7DCE40F}" type="presParOf" srcId="{8C139F1F-C693-FA4C-9C3F-82C925758D73}" destId="{7BFBB581-108E-624E-9A82-54FDCD3A7DF1}" srcOrd="0" destOrd="0" presId="urn:microsoft.com/office/officeart/2005/8/layout/list1"/>
    <dgm:cxn modelId="{F8103216-0462-46CB-80BA-251D21A80A27}" type="presParOf" srcId="{8C139F1F-C693-FA4C-9C3F-82C925758D73}" destId="{9514EDE9-45DB-A04D-93D4-CB8C956199C1}" srcOrd="1" destOrd="0" presId="urn:microsoft.com/office/officeart/2005/8/layout/list1"/>
    <dgm:cxn modelId="{60EFA85C-5324-4D51-BC6A-23B28B0F582B}" type="presParOf" srcId="{AE5E0F38-F17C-2548-975F-7AA43CF5EFCC}" destId="{4EF86513-B7E8-C84C-9614-4891A667CC98}" srcOrd="1" destOrd="0" presId="urn:microsoft.com/office/officeart/2005/8/layout/list1"/>
    <dgm:cxn modelId="{0E74C7DF-19E7-4612-9CC9-338050F22049}" type="presParOf" srcId="{AE5E0F38-F17C-2548-975F-7AA43CF5EFCC}" destId="{D15AFA3C-46C9-3E49-B115-304369B5D8C1}" srcOrd="2" destOrd="0" presId="urn:microsoft.com/office/officeart/2005/8/layout/list1"/>
    <dgm:cxn modelId="{E81D4A86-61F5-4A5D-8BB5-6B5B84846809}" type="presParOf" srcId="{AE5E0F38-F17C-2548-975F-7AA43CF5EFCC}" destId="{99718E86-112B-8045-A7C9-6BFF9E7A051F}" srcOrd="3" destOrd="0" presId="urn:microsoft.com/office/officeart/2005/8/layout/list1"/>
    <dgm:cxn modelId="{B9F56069-EE1B-4D1D-921E-C771A498D678}" type="presParOf" srcId="{AE5E0F38-F17C-2548-975F-7AA43CF5EFCC}" destId="{9B59134B-B935-4A14-B4C6-DADA9F657C4C}" srcOrd="4" destOrd="0" presId="urn:microsoft.com/office/officeart/2005/8/layout/list1"/>
    <dgm:cxn modelId="{D64383E2-B17E-4DE9-807E-E0663536F511}" type="presParOf" srcId="{9B59134B-B935-4A14-B4C6-DADA9F657C4C}" destId="{ADAC1796-5969-40E8-82F4-18690AC85D88}" srcOrd="0" destOrd="0" presId="urn:microsoft.com/office/officeart/2005/8/layout/list1"/>
    <dgm:cxn modelId="{A3B72114-8EF7-496F-9BB3-8F4622B11705}" type="presParOf" srcId="{9B59134B-B935-4A14-B4C6-DADA9F657C4C}" destId="{A293CCF2-561D-483C-A9D0-585CC7846583}" srcOrd="1" destOrd="0" presId="urn:microsoft.com/office/officeart/2005/8/layout/list1"/>
    <dgm:cxn modelId="{461DE98F-A82F-438D-8C13-D1618810B619}" type="presParOf" srcId="{AE5E0F38-F17C-2548-975F-7AA43CF5EFCC}" destId="{95106517-CDF7-4F27-BEAF-05B0597DA04A}" srcOrd="5" destOrd="0" presId="urn:microsoft.com/office/officeart/2005/8/layout/list1"/>
    <dgm:cxn modelId="{86DF3C00-12C7-4EF9-87E0-E3CFA3CBD2B2}" type="presParOf" srcId="{AE5E0F38-F17C-2548-975F-7AA43CF5EFCC}" destId="{A99D9909-F908-4605-820C-10CF08130A8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E246436-190B-C043-B624-2367FFD151E1}"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53C38150-BFFA-964C-AB0F-91416B2E3117}">
      <dgm:prSet custT="1"/>
      <dgm:spPr/>
      <dgm:t>
        <a:bodyPr/>
        <a:lstStyle/>
        <a:p>
          <a:pPr rtl="0"/>
          <a:r>
            <a:rPr lang="en-US" altLang="zh-CN" sz="1800" dirty="0" smtClean="0">
              <a:solidFill>
                <a:schemeClr val="tx1"/>
              </a:solidFill>
              <a:latin typeface="+mj-lt"/>
              <a:ea typeface="宋体" pitchFamily="2" charset="-122"/>
              <a:cs typeface="Times New Roman" pitchFamily="18" charset="0"/>
            </a:rPr>
            <a:t>Note that when </a:t>
          </a:r>
          <a:r>
            <a:rPr lang="en-US" altLang="zh-CN" sz="1800" dirty="0" err="1" smtClean="0">
              <a:solidFill>
                <a:schemeClr val="tx1"/>
              </a:solidFill>
              <a:latin typeface="+mj-lt"/>
              <a:ea typeface="宋体" pitchFamily="2" charset="-122"/>
              <a:cs typeface="Times New Roman" pitchFamily="18" charset="0"/>
            </a:rPr>
            <a:t>q</a:t>
          </a:r>
          <a:r>
            <a:rPr lang="en-US" altLang="zh-CN" sz="1800" baseline="-30000" dirty="0" err="1" smtClean="0">
              <a:solidFill>
                <a:schemeClr val="tx1"/>
              </a:solidFill>
              <a:latin typeface="+mj-lt"/>
              <a:ea typeface="宋体" pitchFamily="2" charset="-122"/>
              <a:cs typeface="Times New Roman" pitchFamily="18" charset="0"/>
            </a:rPr>
            <a:t>B</a:t>
          </a:r>
          <a:r>
            <a:rPr lang="en-US" altLang="zh-CN" sz="1800" dirty="0" smtClean="0">
              <a:solidFill>
                <a:schemeClr val="tx1"/>
              </a:solidFill>
              <a:latin typeface="+mj-lt"/>
              <a:ea typeface="宋体" pitchFamily="2" charset="-122"/>
              <a:cs typeface="Times New Roman" pitchFamily="18" charset="0"/>
            </a:rPr>
            <a:t>=0, the residual demand for Firm A equals the market demand </a:t>
          </a:r>
          <a:endParaRPr lang="en-US" sz="1800" dirty="0">
            <a:solidFill>
              <a:schemeClr val="tx1"/>
            </a:solidFill>
            <a:latin typeface="+mj-lt"/>
            <a:cs typeface="Century Gothic"/>
          </a:endParaRPr>
        </a:p>
      </dgm:t>
    </dgm:pt>
    <dgm:pt modelId="{D6AFCB33-5E67-6840-B6E6-683747C6C7E8}" type="parTrans" cxnId="{CA6399E2-54F2-9749-810B-EEAB40519520}">
      <dgm:prSet/>
      <dgm:spPr/>
      <dgm:t>
        <a:bodyPr/>
        <a:lstStyle/>
        <a:p>
          <a:endParaRPr lang="en-US" sz="1800">
            <a:solidFill>
              <a:schemeClr val="tx1"/>
            </a:solidFill>
            <a:latin typeface="+mj-lt"/>
          </a:endParaRPr>
        </a:p>
      </dgm:t>
    </dgm:pt>
    <dgm:pt modelId="{90C83909-0064-0247-B714-12E3EBE790B9}" type="sibTrans" cxnId="{CA6399E2-54F2-9749-810B-EEAB40519520}">
      <dgm:prSet/>
      <dgm:spPr/>
      <dgm:t>
        <a:bodyPr/>
        <a:lstStyle/>
        <a:p>
          <a:endParaRPr lang="en-US" sz="1800">
            <a:solidFill>
              <a:schemeClr val="tx1"/>
            </a:solidFill>
            <a:latin typeface="+mj-lt"/>
          </a:endParaRPr>
        </a:p>
      </dgm:t>
    </dgm:pt>
    <dgm:pt modelId="{F85269F8-03E0-440E-A1EE-35601CCDB4F8}">
      <dgm:prSet custT="1"/>
      <dgm:spPr/>
      <dgm:t>
        <a:bodyPr/>
        <a:lstStyle/>
        <a:p>
          <a:r>
            <a:rPr lang="en-US" altLang="zh-CN" sz="1800" dirty="0" smtClean="0">
              <a:solidFill>
                <a:schemeClr val="tx1"/>
              </a:solidFill>
              <a:latin typeface="+mj-lt"/>
              <a:ea typeface="宋体" pitchFamily="2" charset="-122"/>
              <a:cs typeface="Times New Roman" pitchFamily="18" charset="0"/>
            </a:rPr>
            <a:t>Hence, the optimal quantity chosen by Firm A is that of a monopolist: </a:t>
          </a:r>
          <a:r>
            <a:rPr lang="en-US" altLang="zh-CN" sz="1800" b="1" dirty="0" err="1" smtClean="0">
              <a:solidFill>
                <a:schemeClr val="tx1"/>
              </a:solidFill>
              <a:latin typeface="+mj-lt"/>
              <a:ea typeface="宋体" pitchFamily="2" charset="-122"/>
              <a:cs typeface="Times New Roman" pitchFamily="18" charset="0"/>
            </a:rPr>
            <a:t>q</a:t>
          </a:r>
          <a:r>
            <a:rPr lang="en-US" altLang="zh-CN" sz="1800" b="1" baseline="30000" dirty="0" err="1" smtClean="0">
              <a:solidFill>
                <a:schemeClr val="tx1"/>
              </a:solidFill>
              <a:latin typeface="+mj-lt"/>
              <a:ea typeface="宋体" pitchFamily="2" charset="-122"/>
              <a:cs typeface="Times New Roman" pitchFamily="18" charset="0"/>
            </a:rPr>
            <a:t>M</a:t>
          </a:r>
          <a:r>
            <a:rPr lang="en-US" altLang="zh-CN" sz="1800" b="1" baseline="-30000" dirty="0" err="1" smtClean="0">
              <a:solidFill>
                <a:schemeClr val="tx1"/>
              </a:solidFill>
              <a:latin typeface="+mj-lt"/>
              <a:ea typeface="宋体" pitchFamily="2" charset="-122"/>
              <a:cs typeface="Times New Roman" pitchFamily="18" charset="0"/>
            </a:rPr>
            <a:t>A</a:t>
          </a:r>
          <a:r>
            <a:rPr lang="en-GB" sz="1800" b="1" dirty="0" smtClean="0">
              <a:solidFill>
                <a:schemeClr val="tx1"/>
              </a:solidFill>
              <a:latin typeface="+mj-lt"/>
            </a:rPr>
            <a:t> </a:t>
          </a:r>
        </a:p>
      </dgm:t>
    </dgm:pt>
    <dgm:pt modelId="{0AE8C325-097F-4DAB-BBCB-EB7C8A83E3E1}" type="parTrans" cxnId="{367B4E44-3E9D-4736-AA1E-77C587DBA835}">
      <dgm:prSet/>
      <dgm:spPr/>
      <dgm:t>
        <a:bodyPr/>
        <a:lstStyle/>
        <a:p>
          <a:endParaRPr lang="es-AR" sz="1800">
            <a:solidFill>
              <a:schemeClr val="tx1"/>
            </a:solidFill>
            <a:latin typeface="+mj-lt"/>
          </a:endParaRPr>
        </a:p>
      </dgm:t>
    </dgm:pt>
    <dgm:pt modelId="{FBEC618B-0FE6-4A33-AEC9-DC360D99BF13}" type="sibTrans" cxnId="{367B4E44-3E9D-4736-AA1E-77C587DBA835}">
      <dgm:prSet/>
      <dgm:spPr/>
      <dgm:t>
        <a:bodyPr/>
        <a:lstStyle/>
        <a:p>
          <a:endParaRPr lang="es-AR" sz="1800">
            <a:solidFill>
              <a:schemeClr val="tx1"/>
            </a:solidFill>
            <a:latin typeface="+mj-lt"/>
          </a:endParaRPr>
        </a:p>
      </dgm:t>
    </dgm:pt>
    <dgm:pt modelId="{AE5E0F38-F17C-2548-975F-7AA43CF5EFCC}" type="pres">
      <dgm:prSet presAssocID="{BE246436-190B-C043-B624-2367FFD151E1}" presName="linear" presStyleCnt="0">
        <dgm:presLayoutVars>
          <dgm:dir/>
          <dgm:animLvl val="lvl"/>
          <dgm:resizeHandles val="exact"/>
        </dgm:presLayoutVars>
      </dgm:prSet>
      <dgm:spPr/>
      <dgm:t>
        <a:bodyPr/>
        <a:lstStyle/>
        <a:p>
          <a:endParaRPr lang="en-US"/>
        </a:p>
      </dgm:t>
    </dgm:pt>
    <dgm:pt modelId="{8C139F1F-C693-FA4C-9C3F-82C925758D73}" type="pres">
      <dgm:prSet presAssocID="{53C38150-BFFA-964C-AB0F-91416B2E3117}" presName="parentLin" presStyleCnt="0"/>
      <dgm:spPr/>
    </dgm:pt>
    <dgm:pt modelId="{7BFBB581-108E-624E-9A82-54FDCD3A7DF1}" type="pres">
      <dgm:prSet presAssocID="{53C38150-BFFA-964C-AB0F-91416B2E3117}" presName="parentLeftMargin" presStyleLbl="node1" presStyleIdx="0" presStyleCnt="2"/>
      <dgm:spPr/>
      <dgm:t>
        <a:bodyPr/>
        <a:lstStyle/>
        <a:p>
          <a:endParaRPr lang="en-US"/>
        </a:p>
      </dgm:t>
    </dgm:pt>
    <dgm:pt modelId="{9514EDE9-45DB-A04D-93D4-CB8C956199C1}" type="pres">
      <dgm:prSet presAssocID="{53C38150-BFFA-964C-AB0F-91416B2E3117}" presName="parentText" presStyleLbl="node1" presStyleIdx="0" presStyleCnt="2" custScaleX="135318" custScaleY="81242" custLinFactNeighborX="26126" custLinFactNeighborY="-414">
        <dgm:presLayoutVars>
          <dgm:chMax val="0"/>
          <dgm:bulletEnabled val="1"/>
        </dgm:presLayoutVars>
      </dgm:prSet>
      <dgm:spPr/>
      <dgm:t>
        <a:bodyPr/>
        <a:lstStyle/>
        <a:p>
          <a:endParaRPr lang="en-US"/>
        </a:p>
      </dgm:t>
    </dgm:pt>
    <dgm:pt modelId="{4EF86513-B7E8-C84C-9614-4891A667CC98}" type="pres">
      <dgm:prSet presAssocID="{53C38150-BFFA-964C-AB0F-91416B2E3117}" presName="negativeSpace" presStyleCnt="0"/>
      <dgm:spPr/>
    </dgm:pt>
    <dgm:pt modelId="{D15AFA3C-46C9-3E49-B115-304369B5D8C1}" type="pres">
      <dgm:prSet presAssocID="{53C38150-BFFA-964C-AB0F-91416B2E3117}" presName="childText" presStyleLbl="conFgAcc1" presStyleIdx="0" presStyleCnt="2">
        <dgm:presLayoutVars>
          <dgm:bulletEnabled val="1"/>
        </dgm:presLayoutVars>
      </dgm:prSet>
      <dgm:spPr/>
      <dgm:t>
        <a:bodyPr/>
        <a:lstStyle/>
        <a:p>
          <a:endParaRPr lang="en-US"/>
        </a:p>
      </dgm:t>
    </dgm:pt>
    <dgm:pt modelId="{99718E86-112B-8045-A7C9-6BFF9E7A051F}" type="pres">
      <dgm:prSet presAssocID="{90C83909-0064-0247-B714-12E3EBE790B9}" presName="spaceBetweenRectangles" presStyleCnt="0"/>
      <dgm:spPr/>
    </dgm:pt>
    <dgm:pt modelId="{E69FC59B-F5F5-4C84-8F4B-C0A68612F06D}" type="pres">
      <dgm:prSet presAssocID="{F85269F8-03E0-440E-A1EE-35601CCDB4F8}" presName="parentLin" presStyleCnt="0"/>
      <dgm:spPr/>
    </dgm:pt>
    <dgm:pt modelId="{F6AAF494-FC0A-441D-92E9-4D037C067BCC}" type="pres">
      <dgm:prSet presAssocID="{F85269F8-03E0-440E-A1EE-35601CCDB4F8}" presName="parentLeftMargin" presStyleLbl="node1" presStyleIdx="0" presStyleCnt="2"/>
      <dgm:spPr/>
      <dgm:t>
        <a:bodyPr/>
        <a:lstStyle/>
        <a:p>
          <a:endParaRPr lang="es-AR"/>
        </a:p>
      </dgm:t>
    </dgm:pt>
    <dgm:pt modelId="{865EE72B-3B56-4FAB-90D6-33DEB0BA4E10}" type="pres">
      <dgm:prSet presAssocID="{F85269F8-03E0-440E-A1EE-35601CCDB4F8}" presName="parentText" presStyleLbl="node1" presStyleIdx="1" presStyleCnt="2" custScaleX="142857">
        <dgm:presLayoutVars>
          <dgm:chMax val="0"/>
          <dgm:bulletEnabled val="1"/>
        </dgm:presLayoutVars>
      </dgm:prSet>
      <dgm:spPr/>
      <dgm:t>
        <a:bodyPr/>
        <a:lstStyle/>
        <a:p>
          <a:endParaRPr lang="es-AR"/>
        </a:p>
      </dgm:t>
    </dgm:pt>
    <dgm:pt modelId="{2F587FFC-6047-4241-9355-158D51A808A2}" type="pres">
      <dgm:prSet presAssocID="{F85269F8-03E0-440E-A1EE-35601CCDB4F8}" presName="negativeSpace" presStyleCnt="0"/>
      <dgm:spPr/>
    </dgm:pt>
    <dgm:pt modelId="{BDDE8841-4E00-46BF-829C-35986CC1A906}" type="pres">
      <dgm:prSet presAssocID="{F85269F8-03E0-440E-A1EE-35601CCDB4F8}" presName="childText" presStyleLbl="conFgAcc1" presStyleIdx="1" presStyleCnt="2">
        <dgm:presLayoutVars>
          <dgm:bulletEnabled val="1"/>
        </dgm:presLayoutVars>
      </dgm:prSet>
      <dgm:spPr/>
    </dgm:pt>
  </dgm:ptLst>
  <dgm:cxnLst>
    <dgm:cxn modelId="{501C6A0A-7266-4406-B427-2D43AAB42E12}" type="presOf" srcId="{53C38150-BFFA-964C-AB0F-91416B2E3117}" destId="{9514EDE9-45DB-A04D-93D4-CB8C956199C1}" srcOrd="1" destOrd="0" presId="urn:microsoft.com/office/officeart/2005/8/layout/list1"/>
    <dgm:cxn modelId="{D1BE2659-52F0-4F32-BEAE-DA951974B0C5}" type="presOf" srcId="{BE246436-190B-C043-B624-2367FFD151E1}" destId="{AE5E0F38-F17C-2548-975F-7AA43CF5EFCC}" srcOrd="0" destOrd="0" presId="urn:microsoft.com/office/officeart/2005/8/layout/list1"/>
    <dgm:cxn modelId="{367B4E44-3E9D-4736-AA1E-77C587DBA835}" srcId="{BE246436-190B-C043-B624-2367FFD151E1}" destId="{F85269F8-03E0-440E-A1EE-35601CCDB4F8}" srcOrd="1" destOrd="0" parTransId="{0AE8C325-097F-4DAB-BBCB-EB7C8A83E3E1}" sibTransId="{FBEC618B-0FE6-4A33-AEC9-DC360D99BF13}"/>
    <dgm:cxn modelId="{8C8A6DCC-9B95-4750-A539-946BF86B652A}" type="presOf" srcId="{F85269F8-03E0-440E-A1EE-35601CCDB4F8}" destId="{F6AAF494-FC0A-441D-92E9-4D037C067BCC}" srcOrd="0" destOrd="0" presId="urn:microsoft.com/office/officeart/2005/8/layout/list1"/>
    <dgm:cxn modelId="{CA6399E2-54F2-9749-810B-EEAB40519520}" srcId="{BE246436-190B-C043-B624-2367FFD151E1}" destId="{53C38150-BFFA-964C-AB0F-91416B2E3117}" srcOrd="0" destOrd="0" parTransId="{D6AFCB33-5E67-6840-B6E6-683747C6C7E8}" sibTransId="{90C83909-0064-0247-B714-12E3EBE790B9}"/>
    <dgm:cxn modelId="{E2F2EC8D-2493-48FD-9AAD-84319C9FA96E}" type="presOf" srcId="{F85269F8-03E0-440E-A1EE-35601CCDB4F8}" destId="{865EE72B-3B56-4FAB-90D6-33DEB0BA4E10}" srcOrd="1" destOrd="0" presId="urn:microsoft.com/office/officeart/2005/8/layout/list1"/>
    <dgm:cxn modelId="{97657830-C620-43DE-B66A-B4D8D86E2078}" type="presOf" srcId="{53C38150-BFFA-964C-AB0F-91416B2E3117}" destId="{7BFBB581-108E-624E-9A82-54FDCD3A7DF1}" srcOrd="0" destOrd="0" presId="urn:microsoft.com/office/officeart/2005/8/layout/list1"/>
    <dgm:cxn modelId="{03F8DC32-4E89-4A44-A19E-5AFAE9E60D94}" type="presParOf" srcId="{AE5E0F38-F17C-2548-975F-7AA43CF5EFCC}" destId="{8C139F1F-C693-FA4C-9C3F-82C925758D73}" srcOrd="0" destOrd="0" presId="urn:microsoft.com/office/officeart/2005/8/layout/list1"/>
    <dgm:cxn modelId="{FEDD0767-5013-4572-AA14-AF01B86C6448}" type="presParOf" srcId="{8C139F1F-C693-FA4C-9C3F-82C925758D73}" destId="{7BFBB581-108E-624E-9A82-54FDCD3A7DF1}" srcOrd="0" destOrd="0" presId="urn:microsoft.com/office/officeart/2005/8/layout/list1"/>
    <dgm:cxn modelId="{48739D0B-BD2A-4FD3-9005-73F4891843F9}" type="presParOf" srcId="{8C139F1F-C693-FA4C-9C3F-82C925758D73}" destId="{9514EDE9-45DB-A04D-93D4-CB8C956199C1}" srcOrd="1" destOrd="0" presId="urn:microsoft.com/office/officeart/2005/8/layout/list1"/>
    <dgm:cxn modelId="{AAFEF8AD-08A8-48DC-8FD5-022F83B9D0A2}" type="presParOf" srcId="{AE5E0F38-F17C-2548-975F-7AA43CF5EFCC}" destId="{4EF86513-B7E8-C84C-9614-4891A667CC98}" srcOrd="1" destOrd="0" presId="urn:microsoft.com/office/officeart/2005/8/layout/list1"/>
    <dgm:cxn modelId="{CDAF7A3F-2E5C-44F0-9C46-4A0DF361B052}" type="presParOf" srcId="{AE5E0F38-F17C-2548-975F-7AA43CF5EFCC}" destId="{D15AFA3C-46C9-3E49-B115-304369B5D8C1}" srcOrd="2" destOrd="0" presId="urn:microsoft.com/office/officeart/2005/8/layout/list1"/>
    <dgm:cxn modelId="{CF196835-E94F-4199-90AA-541B31EAEBA9}" type="presParOf" srcId="{AE5E0F38-F17C-2548-975F-7AA43CF5EFCC}" destId="{99718E86-112B-8045-A7C9-6BFF9E7A051F}" srcOrd="3" destOrd="0" presId="urn:microsoft.com/office/officeart/2005/8/layout/list1"/>
    <dgm:cxn modelId="{43BB5FB5-2BE9-4E33-86AE-0BDE3D4895F1}" type="presParOf" srcId="{AE5E0F38-F17C-2548-975F-7AA43CF5EFCC}" destId="{E69FC59B-F5F5-4C84-8F4B-C0A68612F06D}" srcOrd="4" destOrd="0" presId="urn:microsoft.com/office/officeart/2005/8/layout/list1"/>
    <dgm:cxn modelId="{5F246138-976A-413B-A240-FCA9E755F699}" type="presParOf" srcId="{E69FC59B-F5F5-4C84-8F4B-C0A68612F06D}" destId="{F6AAF494-FC0A-441D-92E9-4D037C067BCC}" srcOrd="0" destOrd="0" presId="urn:microsoft.com/office/officeart/2005/8/layout/list1"/>
    <dgm:cxn modelId="{F7F16040-3F32-41D5-8BC1-D9D7BB63E9D8}" type="presParOf" srcId="{E69FC59B-F5F5-4C84-8F4B-C0A68612F06D}" destId="{865EE72B-3B56-4FAB-90D6-33DEB0BA4E10}" srcOrd="1" destOrd="0" presId="urn:microsoft.com/office/officeart/2005/8/layout/list1"/>
    <dgm:cxn modelId="{24F61B6F-E242-4236-A4FF-85E0BDF87385}" type="presParOf" srcId="{AE5E0F38-F17C-2548-975F-7AA43CF5EFCC}" destId="{2F587FFC-6047-4241-9355-158D51A808A2}" srcOrd="5" destOrd="0" presId="urn:microsoft.com/office/officeart/2005/8/layout/list1"/>
    <dgm:cxn modelId="{165A093B-A046-4C04-86F4-E61345FBB13B}" type="presParOf" srcId="{AE5E0F38-F17C-2548-975F-7AA43CF5EFCC}" destId="{BDDE8841-4E00-46BF-829C-35986CC1A906}"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447180"/>
          <a:ext cx="8305800" cy="705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97453" y="37437"/>
          <a:ext cx="7908346" cy="81960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9758" tIns="0" rIns="219758"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latin typeface="+mj-lt"/>
              <a:ea typeface="宋体" pitchFamily="2" charset="-122"/>
              <a:cs typeface="Times New Roman" pitchFamily="18" charset="0"/>
            </a:rPr>
            <a:t>For each value of q</a:t>
          </a:r>
          <a:r>
            <a:rPr lang="en-US" altLang="zh-CN" sz="1800" kern="1200" baseline="-30000" smtClean="0">
              <a:solidFill>
                <a:schemeClr val="tx1"/>
              </a:solidFill>
              <a:latin typeface="+mj-lt"/>
              <a:ea typeface="宋体" pitchFamily="2" charset="-122"/>
              <a:cs typeface="Times New Roman" pitchFamily="18" charset="0"/>
            </a:rPr>
            <a:t>B</a:t>
          </a:r>
          <a:r>
            <a:rPr lang="en-US" altLang="zh-CN" sz="1800" kern="1200" smtClean="0">
              <a:solidFill>
                <a:schemeClr val="tx1"/>
              </a:solidFill>
              <a:latin typeface="+mj-lt"/>
              <a:ea typeface="宋体" pitchFamily="2" charset="-122"/>
              <a:cs typeface="Times New Roman" pitchFamily="18" charset="0"/>
            </a:rPr>
            <a:t>, Firm A has a </a:t>
          </a:r>
          <a:r>
            <a:rPr lang="en-US" altLang="zh-CN" sz="1800" u="sng" kern="1200" smtClean="0">
              <a:solidFill>
                <a:schemeClr val="tx1"/>
              </a:solidFill>
              <a:latin typeface="+mj-lt"/>
              <a:ea typeface="宋体" pitchFamily="2" charset="-122"/>
              <a:cs typeface="Times New Roman" pitchFamily="18" charset="0"/>
            </a:rPr>
            <a:t>Best Response</a:t>
          </a:r>
          <a:r>
            <a:rPr lang="en-US" altLang="zh-CN" sz="1800" kern="1200" smtClean="0">
              <a:solidFill>
                <a:schemeClr val="tx1"/>
              </a:solidFill>
              <a:latin typeface="+mj-lt"/>
              <a:ea typeface="宋体" pitchFamily="2" charset="-122"/>
              <a:cs typeface="Times New Roman" pitchFamily="18" charset="0"/>
            </a:rPr>
            <a:t> based on its maximizing profits rule.</a:t>
          </a:r>
          <a:endParaRPr lang="en-US" sz="1800" kern="1200" dirty="0">
            <a:solidFill>
              <a:schemeClr val="tx1"/>
            </a:solidFill>
            <a:latin typeface="+mj-lt"/>
            <a:cs typeface="Century Gothic"/>
          </a:endParaRPr>
        </a:p>
      </dsp:txBody>
      <dsp:txXfrm>
        <a:off x="437463" y="77447"/>
        <a:ext cx="7828326" cy="739580"/>
      </dsp:txXfrm>
    </dsp:sp>
    <dsp:sp modelId="{BA99F512-E124-4FB9-9EAF-58EC0389B694}">
      <dsp:nvSpPr>
        <dsp:cNvPr id="0" name=""/>
        <dsp:cNvSpPr/>
      </dsp:nvSpPr>
      <dsp:spPr>
        <a:xfrm>
          <a:off x="0" y="1717260"/>
          <a:ext cx="8305800" cy="705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BF7F8DE-249A-4B42-AD29-33C3F6261D7E}">
      <dsp:nvSpPr>
        <dsp:cNvPr id="0" name=""/>
        <dsp:cNvSpPr/>
      </dsp:nvSpPr>
      <dsp:spPr>
        <a:xfrm>
          <a:off x="395417" y="1303980"/>
          <a:ext cx="7908346" cy="8265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9758" tIns="0" rIns="219758"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latin typeface="+mj-lt"/>
              <a:ea typeface="宋体" pitchFamily="2" charset="-122"/>
            </a:rPr>
            <a:t>We can write down a schedule of these “best responses” for Firm A for every possible output by </a:t>
          </a:r>
          <a:r>
            <a:rPr lang="en-US" altLang="zh-CN" sz="1800" kern="1200" smtClean="0">
              <a:solidFill>
                <a:schemeClr val="tx1"/>
              </a:solidFill>
              <a:latin typeface="+mj-lt"/>
              <a:ea typeface="宋体" pitchFamily="2" charset="-122"/>
            </a:rPr>
            <a:t>Firm B. </a:t>
          </a:r>
          <a:r>
            <a:rPr lang="en-US" altLang="zh-CN" sz="1800" kern="1200" dirty="0" smtClean="0">
              <a:solidFill>
                <a:schemeClr val="tx1"/>
              </a:solidFill>
              <a:latin typeface="+mj-lt"/>
              <a:ea typeface="宋体" pitchFamily="2" charset="-122"/>
            </a:rPr>
            <a:t>This is called Firm A’s  “</a:t>
          </a:r>
          <a:r>
            <a:rPr lang="en-US" altLang="zh-CN" sz="1800" u="sng" kern="1200" dirty="0" smtClean="0">
              <a:solidFill>
                <a:schemeClr val="tx1"/>
              </a:solidFill>
              <a:latin typeface="+mj-lt"/>
              <a:ea typeface="宋体" pitchFamily="2" charset="-122"/>
            </a:rPr>
            <a:t>Reaction Function</a:t>
          </a:r>
          <a:r>
            <a:rPr lang="en-US" altLang="zh-CN" sz="1800" kern="1200" dirty="0" smtClean="0">
              <a:solidFill>
                <a:schemeClr val="tx1"/>
              </a:solidFill>
              <a:latin typeface="+mj-lt"/>
              <a:ea typeface="宋体" pitchFamily="2" charset="-122"/>
            </a:rPr>
            <a:t>” or “</a:t>
          </a:r>
          <a:r>
            <a:rPr lang="en-US" altLang="zh-CN" sz="1800" u="sng" kern="1200" dirty="0" smtClean="0">
              <a:solidFill>
                <a:schemeClr val="tx1"/>
              </a:solidFill>
              <a:latin typeface="+mj-lt"/>
              <a:ea typeface="宋体" pitchFamily="2" charset="-122"/>
            </a:rPr>
            <a:t>Best Response Function</a:t>
          </a:r>
          <a:r>
            <a:rPr lang="en-US" altLang="zh-CN" sz="1800" kern="1200" dirty="0" smtClean="0">
              <a:solidFill>
                <a:schemeClr val="tx1"/>
              </a:solidFill>
              <a:latin typeface="+mj-lt"/>
              <a:ea typeface="宋体" pitchFamily="2" charset="-122"/>
            </a:rPr>
            <a:t>”.</a:t>
          </a:r>
          <a:endParaRPr lang="en-GB" sz="1800" kern="1200" dirty="0" smtClean="0">
            <a:solidFill>
              <a:schemeClr val="tx1"/>
            </a:solidFill>
            <a:latin typeface="+mj-lt"/>
            <a:cs typeface="Times New Roman" pitchFamily="18" charset="0"/>
          </a:endParaRPr>
        </a:p>
      </dsp:txBody>
      <dsp:txXfrm>
        <a:off x="435766" y="1344329"/>
        <a:ext cx="7827648" cy="745862"/>
      </dsp:txXfrm>
    </dsp:sp>
    <dsp:sp modelId="{E57BD017-332E-4AAE-9100-6B262A782018}">
      <dsp:nvSpPr>
        <dsp:cNvPr id="0" name=""/>
        <dsp:cNvSpPr/>
      </dsp:nvSpPr>
      <dsp:spPr>
        <a:xfrm>
          <a:off x="0" y="2987340"/>
          <a:ext cx="8305800" cy="705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9BAEBDB-9867-46CE-8E64-2272DE8712A3}">
      <dsp:nvSpPr>
        <dsp:cNvPr id="0" name=""/>
        <dsp:cNvSpPr/>
      </dsp:nvSpPr>
      <dsp:spPr>
        <a:xfrm>
          <a:off x="395823" y="2574060"/>
          <a:ext cx="7901938" cy="8265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9758" tIns="0" rIns="219758" bIns="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latin typeface="+mj-lt"/>
            </a:rPr>
            <a:t>The reaction function is key for analyzing the equilibrium decisions of oligopoly firms.</a:t>
          </a:r>
          <a:endParaRPr lang="en-GB" sz="1800" kern="1200" dirty="0" smtClean="0">
            <a:solidFill>
              <a:schemeClr val="tx1"/>
            </a:solidFill>
            <a:latin typeface="+mj-lt"/>
            <a:cs typeface="Times New Roman" pitchFamily="18" charset="0"/>
          </a:endParaRPr>
        </a:p>
      </dsp:txBody>
      <dsp:txXfrm>
        <a:off x="436172" y="2614409"/>
        <a:ext cx="7821240" cy="74586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476683"/>
          <a:ext cx="8305800" cy="806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97453" y="8406"/>
          <a:ext cx="7908346" cy="93668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9758" tIns="0" rIns="219758"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latin typeface="+mj-lt"/>
              <a:ea typeface="宋体" pitchFamily="2" charset="-122"/>
              <a:cs typeface="Times New Roman" pitchFamily="18" charset="0"/>
            </a:rPr>
            <a:t>For a linear demand function and constant marginal cost, the reaction function will also be linear.</a:t>
          </a:r>
          <a:r>
            <a:rPr lang="en-GB" sz="1800" kern="1200" dirty="0" smtClean="0">
              <a:solidFill>
                <a:schemeClr val="tx1"/>
              </a:solidFill>
              <a:latin typeface="+mj-lt"/>
            </a:rPr>
            <a:t> </a:t>
          </a:r>
          <a:endParaRPr lang="en-US" sz="1800" kern="1200" dirty="0">
            <a:solidFill>
              <a:schemeClr val="tx1"/>
            </a:solidFill>
            <a:latin typeface="+mj-lt"/>
            <a:cs typeface="Century Gothic"/>
          </a:endParaRPr>
        </a:p>
      </dsp:txBody>
      <dsp:txXfrm>
        <a:off x="443178" y="54131"/>
        <a:ext cx="7816896" cy="84523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661855"/>
          <a:ext cx="4191000" cy="1083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200549" y="32608"/>
          <a:ext cx="3990450" cy="125867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887" tIns="0" rIns="110887"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latin typeface="+mj-lt"/>
              <a:ea typeface="宋体" pitchFamily="2" charset="-122"/>
              <a:cs typeface="Times New Roman" pitchFamily="18" charset="0"/>
            </a:rPr>
            <a:t>Firm B has a similar reaction function that shows its best response, given what Firm A chooses. </a:t>
          </a:r>
          <a:endParaRPr lang="en-US" sz="1800" kern="1200" dirty="0">
            <a:solidFill>
              <a:schemeClr val="tx1"/>
            </a:solidFill>
            <a:latin typeface="+mj-lt"/>
            <a:cs typeface="Century Gothic"/>
          </a:endParaRPr>
        </a:p>
      </dsp:txBody>
      <dsp:txXfrm>
        <a:off x="261992" y="94051"/>
        <a:ext cx="3867564" cy="1135785"/>
      </dsp:txXfrm>
    </dsp:sp>
    <dsp:sp modelId="{647FEBED-5F9B-4706-BC7B-C4850EFA65ED}">
      <dsp:nvSpPr>
        <dsp:cNvPr id="0" name=""/>
        <dsp:cNvSpPr/>
      </dsp:nvSpPr>
      <dsp:spPr>
        <a:xfrm>
          <a:off x="0" y="2612335"/>
          <a:ext cx="4191000" cy="1083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D46EB6D-0F48-4E48-B571-57A74827D729}">
      <dsp:nvSpPr>
        <dsp:cNvPr id="0" name=""/>
        <dsp:cNvSpPr/>
      </dsp:nvSpPr>
      <dsp:spPr>
        <a:xfrm>
          <a:off x="199522" y="1977655"/>
          <a:ext cx="3990450" cy="12693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0887" tIns="0" rIns="110887"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latin typeface="+mj-lt"/>
              <a:ea typeface="宋体" pitchFamily="2" charset="-122"/>
              <a:cs typeface="Times New Roman" pitchFamily="18" charset="0"/>
            </a:rPr>
            <a:t>Under the assumption that both firms have the same marginal cost Firm B’s reaction function will be identical to Firm A’s.</a:t>
          </a:r>
          <a:endParaRPr lang="en-GB" sz="1800" kern="1200" dirty="0" smtClean="0">
            <a:solidFill>
              <a:schemeClr val="tx1"/>
            </a:solidFill>
            <a:latin typeface="+mj-lt"/>
            <a:ea typeface="宋体" pitchFamily="2" charset="-122"/>
            <a:cs typeface="Times New Roman" pitchFamily="18" charset="0"/>
          </a:endParaRPr>
        </a:p>
      </dsp:txBody>
      <dsp:txXfrm>
        <a:off x="261487" y="2039620"/>
        <a:ext cx="3866520" cy="114543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496854"/>
          <a:ext cx="3962400" cy="244125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7526" tIns="645668" rIns="307526" bIns="106680" numCol="1" spcCol="1270" anchor="t" anchorCtr="0">
          <a:noAutofit/>
        </a:bodyPr>
        <a:lstStyle/>
        <a:p>
          <a:pPr marL="114300" lvl="1" indent="-114300" algn="l" defTabSz="666750">
            <a:lnSpc>
              <a:spcPct val="90000"/>
            </a:lnSpc>
            <a:spcBef>
              <a:spcPct val="0"/>
            </a:spcBef>
            <a:spcAft>
              <a:spcPct val="15000"/>
            </a:spcAft>
            <a:buChar char="••"/>
          </a:pPr>
          <a:r>
            <a:rPr lang="en-US" altLang="zh-CN" sz="1500" kern="1200" dirty="0" smtClean="0">
              <a:solidFill>
                <a:schemeClr val="tx1"/>
              </a:solidFill>
              <a:latin typeface="+mj-lt"/>
              <a:ea typeface="宋体" pitchFamily="2" charset="-122"/>
              <a:cs typeface="Times New Roman" pitchFamily="18" charset="0"/>
            </a:rPr>
            <a:t>Each firm has chosen the profit-maximizing quantity given their conjecture about what the other firm is doing (so the equilibrium is on the reaction functions);</a:t>
          </a:r>
        </a:p>
        <a:p>
          <a:pPr marL="114300" lvl="1" indent="-114300" algn="l" defTabSz="666750">
            <a:lnSpc>
              <a:spcPct val="90000"/>
            </a:lnSpc>
            <a:spcBef>
              <a:spcPct val="0"/>
            </a:spcBef>
            <a:spcAft>
              <a:spcPct val="15000"/>
            </a:spcAft>
            <a:buChar char="••"/>
          </a:pPr>
          <a:r>
            <a:rPr lang="en-US" altLang="zh-CN" sz="1500" kern="1200" dirty="0" smtClean="0">
              <a:solidFill>
                <a:schemeClr val="tx1"/>
              </a:solidFill>
              <a:latin typeface="+mj-lt"/>
              <a:ea typeface="宋体" pitchFamily="2" charset="-122"/>
              <a:cs typeface="Times New Roman" pitchFamily="18" charset="0"/>
            </a:rPr>
            <a:t>Each conjecture is right in that each firm correctly anticipates what the other does. </a:t>
          </a:r>
        </a:p>
      </dsp:txBody>
      <dsp:txXfrm>
        <a:off x="0" y="496854"/>
        <a:ext cx="3962400" cy="2441250"/>
      </dsp:txXfrm>
    </dsp:sp>
    <dsp:sp modelId="{9514EDE9-45DB-A04D-93D4-CB8C956199C1}">
      <dsp:nvSpPr>
        <dsp:cNvPr id="0" name=""/>
        <dsp:cNvSpPr/>
      </dsp:nvSpPr>
      <dsp:spPr>
        <a:xfrm>
          <a:off x="189610" y="43210"/>
          <a:ext cx="3772789" cy="907414"/>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4839" tIns="0" rIns="104839" bIns="0" numCol="1" spcCol="1270" anchor="ctr" anchorCtr="0">
          <a:noAutofit/>
        </a:bodyPr>
        <a:lstStyle/>
        <a:p>
          <a:pPr lvl="0" algn="l" defTabSz="666750" rtl="0">
            <a:lnSpc>
              <a:spcPct val="90000"/>
            </a:lnSpc>
            <a:spcBef>
              <a:spcPct val="0"/>
            </a:spcBef>
            <a:spcAft>
              <a:spcPct val="35000"/>
            </a:spcAft>
          </a:pPr>
          <a:r>
            <a:rPr lang="en-US" altLang="zh-CN" sz="1500" kern="1200" dirty="0" smtClean="0">
              <a:solidFill>
                <a:schemeClr val="tx1"/>
              </a:solidFill>
              <a:latin typeface="+mj-lt"/>
              <a:ea typeface="宋体" pitchFamily="2" charset="-122"/>
              <a:cs typeface="Times New Roman" pitchFamily="18" charset="0"/>
            </a:rPr>
            <a:t>The “equilibrium” </a:t>
          </a:r>
          <a:r>
            <a:rPr lang="en-GB" sz="1500" kern="1200" dirty="0" smtClean="0">
              <a:solidFill>
                <a:schemeClr val="tx1"/>
              </a:solidFill>
              <a:latin typeface="+mj-lt"/>
            </a:rPr>
            <a:t>is at the intersection of the two reaction functions and </a:t>
          </a:r>
          <a:r>
            <a:rPr lang="en-US" altLang="zh-CN" sz="1500" kern="1200" dirty="0" smtClean="0">
              <a:solidFill>
                <a:schemeClr val="tx1"/>
              </a:solidFill>
              <a:latin typeface="+mj-lt"/>
              <a:ea typeface="宋体" pitchFamily="2" charset="-122"/>
              <a:cs typeface="Times New Roman" pitchFamily="18" charset="0"/>
            </a:rPr>
            <a:t>where:</a:t>
          </a:r>
          <a:endParaRPr lang="en-US" sz="1500" kern="1200" dirty="0">
            <a:solidFill>
              <a:schemeClr val="tx1"/>
            </a:solidFill>
            <a:latin typeface="+mj-lt"/>
            <a:cs typeface="Century Gothic"/>
          </a:endParaRPr>
        </a:p>
      </dsp:txBody>
      <dsp:txXfrm>
        <a:off x="233906" y="87506"/>
        <a:ext cx="3684197" cy="818822"/>
      </dsp:txXfrm>
    </dsp:sp>
    <dsp:sp modelId="{944C9357-A5C6-49B5-970F-20DB1A083059}">
      <dsp:nvSpPr>
        <dsp:cNvPr id="0" name=""/>
        <dsp:cNvSpPr/>
      </dsp:nvSpPr>
      <dsp:spPr>
        <a:xfrm>
          <a:off x="0" y="3743800"/>
          <a:ext cx="3962400" cy="781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2188D48-B873-4DD4-88EE-E73F0731C9DF}">
      <dsp:nvSpPr>
        <dsp:cNvPr id="0" name=""/>
        <dsp:cNvSpPr/>
      </dsp:nvSpPr>
      <dsp:spPr>
        <a:xfrm>
          <a:off x="188639" y="3105504"/>
          <a:ext cx="3772789" cy="109585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4839" tIns="0" rIns="104839" bIns="0" numCol="1" spcCol="1270" anchor="ctr" anchorCtr="0">
          <a:noAutofit/>
        </a:bodyPr>
        <a:lstStyle/>
        <a:p>
          <a:pPr lvl="0" algn="l" defTabSz="666750">
            <a:lnSpc>
              <a:spcPct val="90000"/>
            </a:lnSpc>
            <a:spcBef>
              <a:spcPct val="0"/>
            </a:spcBef>
            <a:spcAft>
              <a:spcPct val="35000"/>
            </a:spcAft>
          </a:pPr>
          <a:r>
            <a:rPr lang="en-GB" sz="1500" u="sng" kern="1200" dirty="0" smtClean="0">
              <a:solidFill>
                <a:schemeClr val="tx1"/>
              </a:solidFill>
              <a:latin typeface="+mj-lt"/>
            </a:rPr>
            <a:t>Proof</a:t>
          </a:r>
          <a:r>
            <a:rPr lang="en-GB" sz="1500" kern="1200" dirty="0" smtClean="0">
              <a:solidFill>
                <a:schemeClr val="tx1"/>
              </a:solidFill>
              <a:latin typeface="+mj-lt"/>
            </a:rPr>
            <a:t>: At any other point on the reaction functions at least one firm is wrongly anticipating what the other will do.</a:t>
          </a:r>
          <a:endParaRPr lang="en-GB" sz="1500" kern="1200" dirty="0">
            <a:solidFill>
              <a:schemeClr val="tx1"/>
            </a:solidFill>
            <a:latin typeface="+mj-lt"/>
          </a:endParaRPr>
        </a:p>
      </dsp:txBody>
      <dsp:txXfrm>
        <a:off x="242134" y="3158999"/>
        <a:ext cx="3665799" cy="98886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910775"/>
          <a:ext cx="3962400" cy="831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189610" y="33311"/>
          <a:ext cx="3772789" cy="136051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4839" tIns="0" rIns="104839" bIns="0" numCol="1" spcCol="1270" anchor="ctr" anchorCtr="0">
          <a:noAutofit/>
        </a:bodyPr>
        <a:lstStyle/>
        <a:p>
          <a:pPr lvl="0" algn="l" defTabSz="711200" rtl="0">
            <a:lnSpc>
              <a:spcPct val="90000"/>
            </a:lnSpc>
            <a:spcBef>
              <a:spcPct val="0"/>
            </a:spcBef>
            <a:spcAft>
              <a:spcPct val="35000"/>
            </a:spcAft>
          </a:pPr>
          <a:r>
            <a:rPr lang="en-GB" sz="1600" kern="1200" dirty="0" smtClean="0">
              <a:solidFill>
                <a:schemeClr val="tx1"/>
              </a:solidFill>
              <a:latin typeface="+mj-lt"/>
            </a:rPr>
            <a:t>In </a:t>
          </a:r>
          <a:r>
            <a:rPr lang="en-GB" sz="1600" kern="1200" dirty="0" err="1" smtClean="0">
              <a:solidFill>
                <a:schemeClr val="tx1"/>
              </a:solidFill>
              <a:latin typeface="+mj-lt"/>
            </a:rPr>
            <a:t>Cournot</a:t>
          </a:r>
          <a:r>
            <a:rPr lang="en-GB" sz="1600" kern="1200" dirty="0" smtClean="0">
              <a:solidFill>
                <a:schemeClr val="tx1"/>
              </a:solidFill>
              <a:latin typeface="+mj-lt"/>
            </a:rPr>
            <a:t> equilibrium, market  price is lower than what a monopolist would charge but higher than the competitive one.</a:t>
          </a:r>
          <a:endParaRPr lang="en-US" sz="1600" kern="1200" dirty="0">
            <a:solidFill>
              <a:schemeClr val="tx1"/>
            </a:solidFill>
            <a:latin typeface="+mj-lt"/>
            <a:cs typeface="Century Gothic"/>
          </a:endParaRPr>
        </a:p>
      </dsp:txBody>
      <dsp:txXfrm>
        <a:off x="256025" y="99726"/>
        <a:ext cx="3639959" cy="1227681"/>
      </dsp:txXfrm>
    </dsp:sp>
    <dsp:sp modelId="{71E8693E-0B12-4800-BDD8-197A0CA92D41}">
      <dsp:nvSpPr>
        <dsp:cNvPr id="0" name=""/>
        <dsp:cNvSpPr/>
      </dsp:nvSpPr>
      <dsp:spPr>
        <a:xfrm>
          <a:off x="0" y="2407655"/>
          <a:ext cx="3962400" cy="831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D2785B1-ECBF-4AAB-A731-83F9E05606CB}">
      <dsp:nvSpPr>
        <dsp:cNvPr id="0" name=""/>
        <dsp:cNvSpPr/>
      </dsp:nvSpPr>
      <dsp:spPr>
        <a:xfrm>
          <a:off x="188639" y="1920575"/>
          <a:ext cx="3772789" cy="9741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4839" tIns="0" rIns="104839" bIns="0" numCol="1" spcCol="1270" anchor="ctr" anchorCtr="0">
          <a:noAutofit/>
        </a:bodyPr>
        <a:lstStyle/>
        <a:p>
          <a:pPr lvl="0" algn="l" defTabSz="711200">
            <a:lnSpc>
              <a:spcPct val="90000"/>
            </a:lnSpc>
            <a:spcBef>
              <a:spcPct val="0"/>
            </a:spcBef>
            <a:spcAft>
              <a:spcPct val="35000"/>
            </a:spcAft>
          </a:pPr>
          <a:r>
            <a:rPr lang="en-GB" sz="1600" kern="1200" smtClean="0">
              <a:solidFill>
                <a:schemeClr val="tx1"/>
              </a:solidFill>
              <a:latin typeface="+mj-lt"/>
            </a:rPr>
            <a:t>Deadweight loss is also lower than that in the monopoly case in the same market, but still positive.</a:t>
          </a:r>
          <a:endParaRPr lang="en-GB" sz="1600" kern="1200" dirty="0">
            <a:solidFill>
              <a:schemeClr val="tx1"/>
            </a:solidFill>
            <a:latin typeface="+mj-lt"/>
          </a:endParaRPr>
        </a:p>
      </dsp:txBody>
      <dsp:txXfrm>
        <a:off x="236194" y="1968130"/>
        <a:ext cx="3677679" cy="87905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1115594"/>
          <a:ext cx="8382000" cy="756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401099" y="32983"/>
          <a:ext cx="7980900" cy="1521744"/>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1774" tIns="0" rIns="221774"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Forty-five years after the publication of </a:t>
          </a:r>
          <a:r>
            <a:rPr lang="en-US" altLang="zh-CN" sz="1800" kern="1200" dirty="0" err="1" smtClean="0">
              <a:solidFill>
                <a:schemeClr val="tx1"/>
              </a:solidFill>
              <a:ea typeface="宋体" pitchFamily="2" charset="-122"/>
              <a:cs typeface="Times New Roman" pitchFamily="18" charset="0"/>
            </a:rPr>
            <a:t>Cournot’s</a:t>
          </a:r>
          <a:r>
            <a:rPr lang="en-US" altLang="zh-CN" sz="1800" kern="1200" dirty="0" smtClean="0">
              <a:solidFill>
                <a:schemeClr val="tx1"/>
              </a:solidFill>
              <a:ea typeface="宋体" pitchFamily="2" charset="-122"/>
              <a:cs typeface="Times New Roman" pitchFamily="18" charset="0"/>
            </a:rPr>
            <a:t> book, </a:t>
          </a:r>
          <a:r>
            <a:rPr lang="en-US" altLang="zh-CN" sz="1800" u="sng" kern="1200" dirty="0" smtClean="0">
              <a:solidFill>
                <a:schemeClr val="tx1"/>
              </a:solidFill>
              <a:ea typeface="宋体" pitchFamily="2" charset="-122"/>
              <a:cs typeface="Times New Roman" pitchFamily="18" charset="0"/>
            </a:rPr>
            <a:t>Joseph Bertrand</a:t>
          </a:r>
          <a:r>
            <a:rPr lang="en-US" altLang="zh-CN" sz="1800" kern="1200" dirty="0" smtClean="0">
              <a:solidFill>
                <a:schemeClr val="tx1"/>
              </a:solidFill>
              <a:ea typeface="宋体" pitchFamily="2" charset="-122"/>
              <a:cs typeface="Times New Roman" pitchFamily="18" charset="0"/>
            </a:rPr>
            <a:t> (1</a:t>
          </a:r>
          <a:r>
            <a:rPr lang="en-GB" sz="1800" kern="1200" dirty="0" smtClean="0">
              <a:solidFill>
                <a:schemeClr val="tx1"/>
              </a:solidFill>
              <a:cs typeface="Arial" charset="0"/>
            </a:rPr>
            <a:t>874-1900) </a:t>
          </a:r>
          <a:r>
            <a:rPr lang="en-US" altLang="zh-CN" sz="1800" kern="1200" dirty="0" smtClean="0">
              <a:solidFill>
                <a:schemeClr val="tx1"/>
              </a:solidFill>
              <a:ea typeface="宋体" pitchFamily="2" charset="-122"/>
            </a:rPr>
            <a:t>observed that  </a:t>
          </a:r>
          <a:r>
            <a:rPr lang="en-US" altLang="zh-CN" sz="1800" kern="1200" dirty="0" err="1" smtClean="0">
              <a:solidFill>
                <a:schemeClr val="tx1"/>
              </a:solidFill>
              <a:ea typeface="宋体" pitchFamily="2" charset="-122"/>
            </a:rPr>
            <a:t>Cournot’s</a:t>
          </a:r>
          <a:r>
            <a:rPr lang="en-US" altLang="zh-CN" sz="1800" kern="1200" dirty="0" smtClean="0">
              <a:solidFill>
                <a:schemeClr val="tx1"/>
              </a:solidFill>
              <a:ea typeface="宋体" pitchFamily="2" charset="-122"/>
            </a:rPr>
            <a:t> results depended on the assumption that firms compete over quantities. [ See </a:t>
          </a:r>
          <a:r>
            <a:rPr lang="en-GB" sz="1800" kern="1200" dirty="0" smtClean="0">
              <a:solidFill>
                <a:schemeClr val="tx1"/>
              </a:solidFill>
            </a:rPr>
            <a:t>Bertrand, J. "</a:t>
          </a:r>
          <a:r>
            <a:rPr lang="en-GB" sz="1800" kern="1200" dirty="0" err="1" smtClean="0">
              <a:solidFill>
                <a:schemeClr val="tx1"/>
              </a:solidFill>
            </a:rPr>
            <a:t>Theorie</a:t>
          </a:r>
          <a:r>
            <a:rPr lang="en-GB" sz="1800" kern="1200" dirty="0" smtClean="0">
              <a:solidFill>
                <a:schemeClr val="tx1"/>
              </a:solidFill>
            </a:rPr>
            <a:t> </a:t>
          </a:r>
          <a:r>
            <a:rPr lang="en-GB" sz="1800" kern="1200" dirty="0" err="1" smtClean="0">
              <a:solidFill>
                <a:schemeClr val="tx1"/>
              </a:solidFill>
            </a:rPr>
            <a:t>Mathematique</a:t>
          </a:r>
          <a:r>
            <a:rPr lang="en-GB" sz="1800" kern="1200" dirty="0" smtClean="0">
              <a:solidFill>
                <a:schemeClr val="tx1"/>
              </a:solidFill>
            </a:rPr>
            <a:t> de la </a:t>
          </a:r>
          <a:r>
            <a:rPr lang="en-GB" sz="1800" kern="1200" dirty="0" err="1" smtClean="0">
              <a:solidFill>
                <a:schemeClr val="tx1"/>
              </a:solidFill>
            </a:rPr>
            <a:t>Richesse</a:t>
          </a:r>
          <a:r>
            <a:rPr lang="en-GB" sz="1800" kern="1200" dirty="0" smtClean="0">
              <a:solidFill>
                <a:schemeClr val="tx1"/>
              </a:solidFill>
            </a:rPr>
            <a:t> </a:t>
          </a:r>
          <a:r>
            <a:rPr lang="en-GB" sz="1800" kern="1200" dirty="0" err="1" smtClean="0">
              <a:solidFill>
                <a:schemeClr val="tx1"/>
              </a:solidFill>
            </a:rPr>
            <a:t>Sociale</a:t>
          </a:r>
          <a:r>
            <a:rPr lang="en-GB" sz="1800" kern="1200" dirty="0" smtClean="0">
              <a:solidFill>
                <a:schemeClr val="tx1"/>
              </a:solidFill>
            </a:rPr>
            <a:t>," </a:t>
          </a:r>
          <a:r>
            <a:rPr lang="en-GB" sz="1800" i="1" kern="1200" dirty="0" smtClean="0">
              <a:solidFill>
                <a:schemeClr val="tx1"/>
              </a:solidFill>
            </a:rPr>
            <a:t>Journal des Savants</a:t>
          </a:r>
          <a:r>
            <a:rPr lang="en-GB" sz="1800" kern="1200" dirty="0" smtClean="0">
              <a:solidFill>
                <a:schemeClr val="tx1"/>
              </a:solidFill>
            </a:rPr>
            <a:t>, 67, 1883, pp. 499-508]</a:t>
          </a:r>
          <a:endParaRPr lang="en-US" sz="1800" kern="1200" dirty="0">
            <a:solidFill>
              <a:schemeClr val="tx1"/>
            </a:solidFill>
            <a:latin typeface="+mj-lt"/>
            <a:cs typeface="Century Gothic"/>
          </a:endParaRPr>
        </a:p>
      </dsp:txBody>
      <dsp:txXfrm>
        <a:off x="475384" y="107268"/>
        <a:ext cx="7832330" cy="1373174"/>
      </dsp:txXfrm>
    </dsp:sp>
    <dsp:sp modelId="{22E4AC50-5050-4526-9862-DBBF84889BA9}">
      <dsp:nvSpPr>
        <dsp:cNvPr id="0" name=""/>
        <dsp:cNvSpPr/>
      </dsp:nvSpPr>
      <dsp:spPr>
        <a:xfrm>
          <a:off x="0" y="2799549"/>
          <a:ext cx="8382000" cy="756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673D924-E9F7-4D94-86CA-4A5C3623944B}">
      <dsp:nvSpPr>
        <dsp:cNvPr id="0" name=""/>
        <dsp:cNvSpPr/>
      </dsp:nvSpPr>
      <dsp:spPr>
        <a:xfrm>
          <a:off x="406003" y="2033594"/>
          <a:ext cx="7972439" cy="120875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1774" tIns="0" rIns="221774"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rPr>
            <a:t>Bertrand considers what happens if the firms’ “strategic variable” consists of </a:t>
          </a:r>
          <a:r>
            <a:rPr lang="en-US" altLang="zh-CN" sz="1800" i="1" kern="1200" dirty="0" smtClean="0">
              <a:solidFill>
                <a:schemeClr val="tx1"/>
              </a:solidFill>
              <a:ea typeface="宋体" pitchFamily="2" charset="-122"/>
            </a:rPr>
            <a:t>prices</a:t>
          </a:r>
          <a:r>
            <a:rPr lang="en-US" altLang="zh-CN" sz="1800" kern="1200" dirty="0" smtClean="0">
              <a:solidFill>
                <a:schemeClr val="tx1"/>
              </a:solidFill>
              <a:ea typeface="宋体" pitchFamily="2" charset="-122"/>
            </a:rPr>
            <a:t> instead of quantities. (Do you think firms are more likely to play price or quantity; does it depend on the features of the industry?)</a:t>
          </a:r>
        </a:p>
      </dsp:txBody>
      <dsp:txXfrm>
        <a:off x="465010" y="2092601"/>
        <a:ext cx="7854425" cy="1090741"/>
      </dsp:txXfrm>
    </dsp:sp>
    <dsp:sp modelId="{43F0058E-9A40-4FF5-B76A-2410381A11DA}">
      <dsp:nvSpPr>
        <dsp:cNvPr id="0" name=""/>
        <dsp:cNvSpPr/>
      </dsp:nvSpPr>
      <dsp:spPr>
        <a:xfrm>
          <a:off x="0" y="4160349"/>
          <a:ext cx="8382000" cy="756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B69F1E0-678B-4BDA-AFE0-5458CE05C3F5}">
      <dsp:nvSpPr>
        <dsp:cNvPr id="0" name=""/>
        <dsp:cNvSpPr/>
      </dsp:nvSpPr>
      <dsp:spPr>
        <a:xfrm>
          <a:off x="408781" y="3755444"/>
          <a:ext cx="7973218" cy="88560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1774" tIns="0" rIns="221774" bIns="0" numCol="1" spcCol="1270" anchor="ctr" anchorCtr="0">
          <a:noAutofit/>
        </a:bodyPr>
        <a:lstStyle/>
        <a:p>
          <a:pPr lvl="0" algn="l" defTabSz="800100">
            <a:lnSpc>
              <a:spcPct val="90000"/>
            </a:lnSpc>
            <a:spcBef>
              <a:spcPct val="0"/>
            </a:spcBef>
            <a:spcAft>
              <a:spcPct val="35000"/>
            </a:spcAft>
          </a:pPr>
          <a:r>
            <a:rPr lang="en-GB" sz="1800" kern="1200" dirty="0" smtClean="0">
              <a:solidFill>
                <a:schemeClr val="tx1"/>
              </a:solidFill>
            </a:rPr>
            <a:t>Bertrand’s model adopts the same assumptions as </a:t>
          </a:r>
          <a:r>
            <a:rPr lang="en-GB" sz="1800" kern="1200" dirty="0" err="1" smtClean="0">
              <a:solidFill>
                <a:schemeClr val="tx1"/>
              </a:solidFill>
            </a:rPr>
            <a:t>Cournot</a:t>
          </a:r>
          <a:r>
            <a:rPr lang="en-GB" sz="1800" kern="1200" dirty="0" smtClean="0">
              <a:solidFill>
                <a:schemeClr val="tx1"/>
              </a:solidFill>
            </a:rPr>
            <a:t> theory except the strategic variable is price instead of quantity.</a:t>
          </a:r>
        </a:p>
      </dsp:txBody>
      <dsp:txXfrm>
        <a:off x="452012" y="3798675"/>
        <a:ext cx="7886756" cy="79913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434355"/>
          <a:ext cx="4419600" cy="781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211488" y="13720"/>
          <a:ext cx="4208111" cy="87440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6935" tIns="0" rIns="116935" bIns="0" numCol="1" spcCol="1270" anchor="ctr" anchorCtr="0">
          <a:noAutofit/>
        </a:bodyPr>
        <a:lstStyle/>
        <a:p>
          <a:pPr lvl="0" algn="l" defTabSz="711200" rtl="0">
            <a:lnSpc>
              <a:spcPct val="90000"/>
            </a:lnSpc>
            <a:spcBef>
              <a:spcPct val="0"/>
            </a:spcBef>
            <a:spcAft>
              <a:spcPct val="35000"/>
            </a:spcAft>
          </a:pPr>
          <a:r>
            <a:rPr lang="en-US" altLang="zh-CN" sz="1600" kern="1200" dirty="0" smtClean="0">
              <a:solidFill>
                <a:schemeClr val="tx1"/>
              </a:solidFill>
              <a:latin typeface="+mj-lt"/>
              <a:ea typeface="宋体" pitchFamily="2" charset="-122"/>
              <a:cs typeface="Times New Roman" pitchFamily="18" charset="0"/>
            </a:rPr>
            <a:t>Products are perfect substitutes: Whichever firm charges the lowest price gets all the sales.</a:t>
          </a:r>
          <a:endParaRPr lang="en-US" sz="1600" kern="1200" dirty="0">
            <a:solidFill>
              <a:schemeClr val="tx1"/>
            </a:solidFill>
            <a:latin typeface="+mj-lt"/>
            <a:cs typeface="Century Gothic"/>
          </a:endParaRPr>
        </a:p>
      </dsp:txBody>
      <dsp:txXfrm>
        <a:off x="254173" y="56405"/>
        <a:ext cx="4122741" cy="789036"/>
      </dsp:txXfrm>
    </dsp:sp>
    <dsp:sp modelId="{B5AA66EC-619B-4019-BCE0-4E29E703981B}">
      <dsp:nvSpPr>
        <dsp:cNvPr id="0" name=""/>
        <dsp:cNvSpPr/>
      </dsp:nvSpPr>
      <dsp:spPr>
        <a:xfrm>
          <a:off x="0" y="2344288"/>
          <a:ext cx="4419600" cy="781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D41F9BB-5B49-48E4-8108-939858BBF0C2}">
      <dsp:nvSpPr>
        <dsp:cNvPr id="0" name=""/>
        <dsp:cNvSpPr/>
      </dsp:nvSpPr>
      <dsp:spPr>
        <a:xfrm>
          <a:off x="211700" y="1382955"/>
          <a:ext cx="4204813" cy="141889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6935" tIns="0" rIns="116935" bIns="0" numCol="1" spcCol="1270" anchor="ctr" anchorCtr="0">
          <a:noAutofit/>
        </a:bodyPr>
        <a:lstStyle/>
        <a:p>
          <a:pPr lvl="0" algn="l" defTabSz="711200">
            <a:lnSpc>
              <a:spcPct val="90000"/>
            </a:lnSpc>
            <a:spcBef>
              <a:spcPct val="0"/>
            </a:spcBef>
            <a:spcAft>
              <a:spcPct val="35000"/>
            </a:spcAft>
          </a:pPr>
          <a:r>
            <a:rPr lang="en-US" altLang="zh-CN" sz="1600" kern="1200" dirty="0" smtClean="0">
              <a:solidFill>
                <a:schemeClr val="tx1"/>
              </a:solidFill>
              <a:latin typeface="+mj-lt"/>
              <a:ea typeface="宋体" pitchFamily="2" charset="-122"/>
              <a:cs typeface="Times New Roman" pitchFamily="18" charset="0"/>
            </a:rPr>
            <a:t>If price set by Firm A (P</a:t>
          </a:r>
          <a:r>
            <a:rPr lang="en-US" altLang="zh-CN" sz="1600" kern="1200" baseline="-30000" dirty="0" smtClean="0">
              <a:solidFill>
                <a:schemeClr val="tx1"/>
              </a:solidFill>
              <a:latin typeface="+mj-lt"/>
              <a:ea typeface="宋体" pitchFamily="2" charset="-122"/>
              <a:cs typeface="Times New Roman" pitchFamily="18" charset="0"/>
            </a:rPr>
            <a:t>A</a:t>
          </a:r>
          <a:r>
            <a:rPr lang="en-US" altLang="zh-CN" sz="1600" kern="1200" dirty="0" smtClean="0">
              <a:solidFill>
                <a:schemeClr val="tx1"/>
              </a:solidFill>
              <a:latin typeface="+mj-lt"/>
              <a:ea typeface="宋体" pitchFamily="2" charset="-122"/>
              <a:cs typeface="Times New Roman" pitchFamily="18" charset="0"/>
            </a:rPr>
            <a:t>) is lower than price set by Firm B (P</a:t>
          </a:r>
          <a:r>
            <a:rPr lang="en-US" altLang="zh-CN" sz="1600" kern="1200" baseline="-30000" dirty="0" smtClean="0">
              <a:solidFill>
                <a:schemeClr val="tx1"/>
              </a:solidFill>
              <a:latin typeface="+mj-lt"/>
              <a:ea typeface="宋体" pitchFamily="2" charset="-122"/>
              <a:cs typeface="Times New Roman" pitchFamily="18" charset="0"/>
            </a:rPr>
            <a:t>B</a:t>
          </a:r>
          <a:r>
            <a:rPr lang="en-US" altLang="zh-CN" sz="1600" kern="1200" dirty="0" smtClean="0">
              <a:solidFill>
                <a:schemeClr val="tx1"/>
              </a:solidFill>
              <a:latin typeface="+mj-lt"/>
              <a:ea typeface="宋体" pitchFamily="2" charset="-122"/>
              <a:cs typeface="Times New Roman" pitchFamily="18" charset="0"/>
            </a:rPr>
            <a:t>), Firm A’s demand will be D(P</a:t>
          </a:r>
          <a:r>
            <a:rPr lang="en-US" altLang="zh-CN" sz="1600" kern="1200" baseline="-30000" dirty="0" smtClean="0">
              <a:solidFill>
                <a:schemeClr val="tx1"/>
              </a:solidFill>
              <a:latin typeface="+mj-lt"/>
              <a:ea typeface="宋体" pitchFamily="2" charset="-122"/>
              <a:cs typeface="Times New Roman" pitchFamily="18" charset="0"/>
            </a:rPr>
            <a:t>A</a:t>
          </a:r>
          <a:r>
            <a:rPr lang="en-US" altLang="zh-CN" sz="1600" kern="1200" dirty="0" smtClean="0">
              <a:solidFill>
                <a:schemeClr val="tx1"/>
              </a:solidFill>
              <a:latin typeface="+mj-lt"/>
              <a:ea typeface="宋体" pitchFamily="2" charset="-122"/>
              <a:cs typeface="Times New Roman" pitchFamily="18" charset="0"/>
            </a:rPr>
            <a:t>)—the market demand—whereas Firm B’s demand will be zero. And vice versa.</a:t>
          </a:r>
          <a:endParaRPr lang="en-GB" sz="1600" kern="1200" dirty="0" smtClean="0">
            <a:solidFill>
              <a:schemeClr val="tx1"/>
            </a:solidFill>
            <a:latin typeface="+mj-lt"/>
            <a:ea typeface="宋体" pitchFamily="2" charset="-122"/>
            <a:cs typeface="Times New Roman" pitchFamily="18" charset="0"/>
          </a:endParaRPr>
        </a:p>
      </dsp:txBody>
      <dsp:txXfrm>
        <a:off x="280965" y="1452220"/>
        <a:ext cx="4066283" cy="1280363"/>
      </dsp:txXfrm>
    </dsp:sp>
    <dsp:sp modelId="{588958A8-56B1-4210-8F33-375FAB5F4063}">
      <dsp:nvSpPr>
        <dsp:cNvPr id="0" name=""/>
        <dsp:cNvSpPr/>
      </dsp:nvSpPr>
      <dsp:spPr>
        <a:xfrm>
          <a:off x="0" y="4154291"/>
          <a:ext cx="4419600" cy="781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7AB1F88-E090-455D-940E-237B13E49699}">
      <dsp:nvSpPr>
        <dsp:cNvPr id="0" name=""/>
        <dsp:cNvSpPr/>
      </dsp:nvSpPr>
      <dsp:spPr>
        <a:xfrm>
          <a:off x="211700" y="3292888"/>
          <a:ext cx="4204813" cy="1318962"/>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6935" tIns="0" rIns="116935" bIns="0" numCol="1" spcCol="1270" anchor="ctr" anchorCtr="0">
          <a:noAutofit/>
        </a:bodyPr>
        <a:lstStyle/>
        <a:p>
          <a:pPr lvl="0" algn="l" defTabSz="711200">
            <a:lnSpc>
              <a:spcPct val="90000"/>
            </a:lnSpc>
            <a:spcBef>
              <a:spcPct val="0"/>
            </a:spcBef>
            <a:spcAft>
              <a:spcPct val="35000"/>
            </a:spcAft>
          </a:pPr>
          <a:r>
            <a:rPr lang="en-US" altLang="zh-CN" sz="1600" kern="1200" dirty="0" smtClean="0">
              <a:solidFill>
                <a:schemeClr val="tx1"/>
              </a:solidFill>
              <a:latin typeface="+mj-lt"/>
              <a:ea typeface="宋体" pitchFamily="2" charset="-122"/>
              <a:cs typeface="Times New Roman" pitchFamily="18" charset="0"/>
            </a:rPr>
            <a:t>If both Firms set the same price P= P</a:t>
          </a:r>
          <a:r>
            <a:rPr lang="en-US" altLang="zh-CN" sz="1600" kern="1200" baseline="-30000" dirty="0" smtClean="0">
              <a:solidFill>
                <a:schemeClr val="tx1"/>
              </a:solidFill>
              <a:latin typeface="+mj-lt"/>
              <a:ea typeface="宋体" pitchFamily="2" charset="-122"/>
              <a:cs typeface="Times New Roman" pitchFamily="18" charset="0"/>
            </a:rPr>
            <a:t>A</a:t>
          </a:r>
          <a:r>
            <a:rPr lang="en-US" altLang="zh-CN" sz="1600" kern="1200" dirty="0" smtClean="0">
              <a:solidFill>
                <a:schemeClr val="tx1"/>
              </a:solidFill>
              <a:latin typeface="+mj-lt"/>
              <a:ea typeface="宋体" pitchFamily="2" charset="-122"/>
              <a:cs typeface="Times New Roman" pitchFamily="18" charset="0"/>
            </a:rPr>
            <a:t>= P</a:t>
          </a:r>
          <a:r>
            <a:rPr lang="en-US" altLang="zh-CN" sz="1600" kern="1200" baseline="-30000" dirty="0" smtClean="0">
              <a:solidFill>
                <a:schemeClr val="tx1"/>
              </a:solidFill>
              <a:latin typeface="+mj-lt"/>
              <a:ea typeface="宋体" pitchFamily="2" charset="-122"/>
              <a:cs typeface="Times New Roman" pitchFamily="18" charset="0"/>
            </a:rPr>
            <a:t>B</a:t>
          </a:r>
          <a:r>
            <a:rPr lang="en-US" altLang="zh-CN" sz="1600" kern="1200" dirty="0" smtClean="0">
              <a:solidFill>
                <a:schemeClr val="tx1"/>
              </a:solidFill>
              <a:latin typeface="+mj-lt"/>
              <a:ea typeface="宋体" pitchFamily="2" charset="-122"/>
              <a:cs typeface="Times New Roman" pitchFamily="18" charset="0"/>
            </a:rPr>
            <a:t> then each Firm will get half of the demand: ½ D(P) (assumes customers choose randomly since firms are identical).</a:t>
          </a:r>
          <a:endParaRPr lang="en-GB" sz="1600" kern="1200" dirty="0" smtClean="0">
            <a:solidFill>
              <a:schemeClr val="tx1"/>
            </a:solidFill>
            <a:latin typeface="+mj-lt"/>
            <a:ea typeface="宋体" pitchFamily="2" charset="-122"/>
            <a:cs typeface="Times New Roman" pitchFamily="18" charset="0"/>
          </a:endParaRPr>
        </a:p>
      </dsp:txBody>
      <dsp:txXfrm>
        <a:off x="276086" y="3357274"/>
        <a:ext cx="4076041" cy="119019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482853"/>
          <a:ext cx="8229600" cy="504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93807" y="15174"/>
          <a:ext cx="7835792" cy="76043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11200" rtl="0">
            <a:lnSpc>
              <a:spcPct val="90000"/>
            </a:lnSpc>
            <a:spcBef>
              <a:spcPct val="0"/>
            </a:spcBef>
            <a:spcAft>
              <a:spcPct val="35000"/>
            </a:spcAft>
          </a:pPr>
          <a:r>
            <a:rPr lang="en-US" altLang="zh-CN" sz="1600" kern="1200" dirty="0" smtClean="0">
              <a:solidFill>
                <a:schemeClr val="tx1"/>
              </a:solidFill>
              <a:latin typeface="+mj-lt"/>
              <a:ea typeface="宋体" pitchFamily="2" charset="-122"/>
              <a:cs typeface="Times New Roman" pitchFamily="18" charset="0"/>
            </a:rPr>
            <a:t>If Firm A conjectures Firm B will set monopoly price its best price is slightly below that </a:t>
          </a:r>
          <a:r>
            <a:rPr lang="en-US" altLang="zh-CN" sz="1600" kern="1200" dirty="0" smtClean="0">
              <a:solidFill>
                <a:schemeClr val="tx1"/>
              </a:solidFill>
              <a:latin typeface="+mj-lt"/>
              <a:ea typeface="宋体" pitchFamily="2" charset="-122"/>
              <a:cs typeface="Times New Roman" pitchFamily="18" charset="0"/>
              <a:sym typeface="Wingdings" pitchFamily="2" charset="2"/>
            </a:rPr>
            <a:t></a:t>
          </a:r>
          <a:r>
            <a:rPr lang="en-US" altLang="zh-CN" sz="1600" kern="1200" dirty="0" smtClean="0">
              <a:solidFill>
                <a:schemeClr val="tx1"/>
              </a:solidFill>
              <a:latin typeface="+mj-lt"/>
              <a:ea typeface="宋体" pitchFamily="2" charset="-122"/>
              <a:cs typeface="Times New Roman" pitchFamily="18" charset="0"/>
            </a:rPr>
            <a:t> then, it gets all the monopoly profits for itself.</a:t>
          </a:r>
          <a:endParaRPr lang="en-US" sz="1600" kern="1200" dirty="0">
            <a:solidFill>
              <a:schemeClr val="tx1"/>
            </a:solidFill>
            <a:latin typeface="+mj-lt"/>
            <a:cs typeface="Century Gothic"/>
          </a:endParaRPr>
        </a:p>
      </dsp:txBody>
      <dsp:txXfrm>
        <a:off x="430928" y="52295"/>
        <a:ext cx="7761550" cy="686193"/>
      </dsp:txXfrm>
    </dsp:sp>
    <dsp:sp modelId="{6DCFAAE5-9904-40BE-97F5-EA54CA372A68}">
      <dsp:nvSpPr>
        <dsp:cNvPr id="0" name=""/>
        <dsp:cNvSpPr/>
      </dsp:nvSpPr>
      <dsp:spPr>
        <a:xfrm>
          <a:off x="0" y="1999871"/>
          <a:ext cx="8229600" cy="504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DCE5BF8-1817-4BE9-91CB-F990C4CC9541}">
      <dsp:nvSpPr>
        <dsp:cNvPr id="0" name=""/>
        <dsp:cNvSpPr/>
      </dsp:nvSpPr>
      <dsp:spPr>
        <a:xfrm>
          <a:off x="392995" y="1094853"/>
          <a:ext cx="7830797" cy="120021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altLang="zh-CN" sz="1600" kern="1200" dirty="0" smtClean="0">
              <a:solidFill>
                <a:schemeClr val="tx1"/>
              </a:solidFill>
              <a:latin typeface="+mj-lt"/>
              <a:ea typeface="宋体" pitchFamily="2" charset="-122"/>
              <a:cs typeface="Times New Roman" pitchFamily="18" charset="0"/>
            </a:rPr>
            <a:t>If Firm A conjectures that Firm B will set price between competitive and monopoly price, its best price is again slightly below </a:t>
          </a:r>
          <a:r>
            <a:rPr lang="en-US" altLang="zh-CN" sz="1600" kern="1200" dirty="0" smtClean="0">
              <a:solidFill>
                <a:schemeClr val="tx1"/>
              </a:solidFill>
              <a:latin typeface="+mj-lt"/>
              <a:ea typeface="宋体" pitchFamily="2" charset="-122"/>
              <a:cs typeface="Times New Roman" pitchFamily="18" charset="0"/>
              <a:sym typeface="Wingdings" pitchFamily="2" charset="2"/>
            </a:rPr>
            <a:t></a:t>
          </a:r>
          <a:r>
            <a:rPr lang="en-US" altLang="zh-CN" sz="1600" kern="1200" dirty="0" smtClean="0">
              <a:solidFill>
                <a:schemeClr val="tx1"/>
              </a:solidFill>
              <a:latin typeface="+mj-lt"/>
              <a:ea typeface="宋体" pitchFamily="2" charset="-122"/>
              <a:cs typeface="Times New Roman" pitchFamily="18" charset="0"/>
            </a:rPr>
            <a:t> It doesn’t get all the monopoly profits but at least it gets all the profits available at this supra-competitive price.</a:t>
          </a:r>
        </a:p>
      </dsp:txBody>
      <dsp:txXfrm>
        <a:off x="451585" y="1153443"/>
        <a:ext cx="7713617" cy="1083038"/>
      </dsp:txXfrm>
    </dsp:sp>
    <dsp:sp modelId="{4D8DFA68-50F1-4396-8A1E-1B33C62E0177}">
      <dsp:nvSpPr>
        <dsp:cNvPr id="0" name=""/>
        <dsp:cNvSpPr/>
      </dsp:nvSpPr>
      <dsp:spPr>
        <a:xfrm>
          <a:off x="0" y="3524181"/>
          <a:ext cx="8229600" cy="504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0574194-EED8-4519-B7A5-9348BB7702CC}">
      <dsp:nvSpPr>
        <dsp:cNvPr id="0" name=""/>
        <dsp:cNvSpPr/>
      </dsp:nvSpPr>
      <dsp:spPr>
        <a:xfrm>
          <a:off x="400228" y="2611871"/>
          <a:ext cx="7826718" cy="1207509"/>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altLang="zh-CN" sz="1600" kern="1200" dirty="0" smtClean="0">
              <a:solidFill>
                <a:schemeClr val="tx1"/>
              </a:solidFill>
              <a:latin typeface="+mj-lt"/>
              <a:ea typeface="宋体" pitchFamily="2" charset="-122"/>
              <a:cs typeface="Times New Roman" pitchFamily="18" charset="0"/>
            </a:rPr>
            <a:t>If Firm A conjectures that Firm B will set price at competitive level its best price is also at the competitive level (equal to marginal cost) </a:t>
          </a:r>
          <a:r>
            <a:rPr lang="en-US" altLang="zh-CN" sz="1600" kern="1200" dirty="0" smtClean="0">
              <a:solidFill>
                <a:schemeClr val="tx1"/>
              </a:solidFill>
              <a:latin typeface="+mj-lt"/>
              <a:ea typeface="宋体" pitchFamily="2" charset="-122"/>
              <a:cs typeface="Times New Roman" pitchFamily="18" charset="0"/>
              <a:sym typeface="Wingdings" pitchFamily="2" charset="2"/>
            </a:rPr>
            <a:t></a:t>
          </a:r>
          <a:r>
            <a:rPr lang="en-US" altLang="zh-CN" sz="1600" kern="1200" dirty="0" smtClean="0">
              <a:solidFill>
                <a:schemeClr val="tx1"/>
              </a:solidFill>
              <a:latin typeface="+mj-lt"/>
              <a:ea typeface="宋体" pitchFamily="2" charset="-122"/>
              <a:cs typeface="Times New Roman" pitchFamily="18" charset="0"/>
            </a:rPr>
            <a:t>It loses money at a lower price and makes no sales at a higher price.</a:t>
          </a:r>
        </a:p>
      </dsp:txBody>
      <dsp:txXfrm>
        <a:off x="459174" y="2670817"/>
        <a:ext cx="7708826" cy="1089617"/>
      </dsp:txXfrm>
    </dsp:sp>
    <dsp:sp modelId="{37F9B7A8-B6D6-4CB0-8CDB-2E6106018C25}">
      <dsp:nvSpPr>
        <dsp:cNvPr id="0" name=""/>
        <dsp:cNvSpPr/>
      </dsp:nvSpPr>
      <dsp:spPr>
        <a:xfrm>
          <a:off x="0" y="4431381"/>
          <a:ext cx="8229600" cy="504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D450533-3B33-4C4D-A3A0-F58B4FB6C76E}">
      <dsp:nvSpPr>
        <dsp:cNvPr id="0" name=""/>
        <dsp:cNvSpPr/>
      </dsp:nvSpPr>
      <dsp:spPr>
        <a:xfrm>
          <a:off x="392995" y="4136181"/>
          <a:ext cx="7830797" cy="59040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altLang="zh-CN" sz="1600" kern="1200" dirty="0" smtClean="0">
              <a:solidFill>
                <a:schemeClr val="tx1"/>
              </a:solidFill>
              <a:latin typeface="+mj-lt"/>
              <a:ea typeface="宋体" pitchFamily="2" charset="-122"/>
              <a:cs typeface="Times New Roman" pitchFamily="18" charset="0"/>
            </a:rPr>
            <a:t>Firm B is symmetric to Firm A and behaves exactly in the same way.  </a:t>
          </a:r>
        </a:p>
      </dsp:txBody>
      <dsp:txXfrm>
        <a:off x="421816" y="4165002"/>
        <a:ext cx="7773155" cy="53275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507089"/>
          <a:ext cx="8229600" cy="478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93807" y="62793"/>
          <a:ext cx="7835792" cy="72241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latin typeface="+mj-lt"/>
              <a:ea typeface="宋体" pitchFamily="2" charset="-122"/>
            </a:rPr>
            <a:t>The equilibrium is where price equals marginal cost (the competitive level).</a:t>
          </a:r>
          <a:endParaRPr lang="en-US" sz="1800" kern="1200" dirty="0">
            <a:solidFill>
              <a:schemeClr val="tx1"/>
            </a:solidFill>
            <a:latin typeface="+mj-lt"/>
            <a:cs typeface="Century Gothic"/>
          </a:endParaRPr>
        </a:p>
      </dsp:txBody>
      <dsp:txXfrm>
        <a:off x="429072" y="98058"/>
        <a:ext cx="7765262" cy="651883"/>
      </dsp:txXfrm>
    </dsp:sp>
    <dsp:sp modelId="{93201CFD-D1AF-4F9C-BD64-217D141EB2E9}">
      <dsp:nvSpPr>
        <dsp:cNvPr id="0" name=""/>
        <dsp:cNvSpPr/>
      </dsp:nvSpPr>
      <dsp:spPr>
        <a:xfrm>
          <a:off x="0" y="1753962"/>
          <a:ext cx="8229600" cy="478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50B6833-060C-4B52-B1CA-A7D477C824F6}">
      <dsp:nvSpPr>
        <dsp:cNvPr id="0" name=""/>
        <dsp:cNvSpPr/>
      </dsp:nvSpPr>
      <dsp:spPr>
        <a:xfrm>
          <a:off x="381001" y="1105035"/>
          <a:ext cx="7817224" cy="945912"/>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latin typeface="+mj-lt"/>
              <a:ea typeface="宋体" pitchFamily="2" charset="-122"/>
            </a:rPr>
            <a:t>At any higher price the conjectures are inconsistent.  Whatever price a firm expects, the other one will undercut it to get the whole market and the entire profits.</a:t>
          </a:r>
        </a:p>
      </dsp:txBody>
      <dsp:txXfrm>
        <a:off x="427177" y="1151211"/>
        <a:ext cx="7724872" cy="853560"/>
      </dsp:txXfrm>
    </dsp:sp>
    <dsp:sp modelId="{51CDF35A-C33A-4B85-A3D8-BDE0CBDD90AB}">
      <dsp:nvSpPr>
        <dsp:cNvPr id="0" name=""/>
        <dsp:cNvSpPr/>
      </dsp:nvSpPr>
      <dsp:spPr>
        <a:xfrm>
          <a:off x="0" y="3245715"/>
          <a:ext cx="8229600" cy="478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C0344C4-89DD-4151-934D-424E2142B497}">
      <dsp:nvSpPr>
        <dsp:cNvPr id="0" name=""/>
        <dsp:cNvSpPr/>
      </dsp:nvSpPr>
      <dsp:spPr>
        <a:xfrm>
          <a:off x="392995" y="2335362"/>
          <a:ext cx="7830797" cy="119079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latin typeface="+mj-lt"/>
              <a:ea typeface="宋体" pitchFamily="2" charset="-122"/>
            </a:rPr>
            <a:t>At the competitive price firms cannot cut prices any more because they will lose money (does predatory pricing make sense here?). And they cannot raise prices either because they will lose all sales.</a:t>
          </a:r>
        </a:p>
      </dsp:txBody>
      <dsp:txXfrm>
        <a:off x="451125" y="2393492"/>
        <a:ext cx="7714537" cy="1074533"/>
      </dsp:txXfrm>
    </dsp:sp>
    <dsp:sp modelId="{FEF02CD2-BCC5-4BF0-B582-5FEF054B3029}">
      <dsp:nvSpPr>
        <dsp:cNvPr id="0" name=""/>
        <dsp:cNvSpPr/>
      </dsp:nvSpPr>
      <dsp:spPr>
        <a:xfrm>
          <a:off x="0" y="4387641"/>
          <a:ext cx="8229600" cy="478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F0B9948-5F6B-4B88-9DA5-134C1DE01142}">
      <dsp:nvSpPr>
        <dsp:cNvPr id="0" name=""/>
        <dsp:cNvSpPr/>
      </dsp:nvSpPr>
      <dsp:spPr>
        <a:xfrm>
          <a:off x="407461" y="3827115"/>
          <a:ext cx="7817224" cy="862409"/>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latin typeface="+mj-lt"/>
              <a:ea typeface="宋体" pitchFamily="2" charset="-122"/>
            </a:rPr>
            <a:t>So at P = MC conjectures are consistent with each other: if Firm A charges the competitive price, Firm B will too, and vice versa. </a:t>
          </a:r>
        </a:p>
      </dsp:txBody>
      <dsp:txXfrm>
        <a:off x="449560" y="3869214"/>
        <a:ext cx="7733026" cy="778211"/>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772086"/>
          <a:ext cx="8229600"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93807" y="85332"/>
          <a:ext cx="7835792" cy="920957"/>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latin typeface="+mj-lt"/>
              <a:ea typeface="宋体" pitchFamily="2" charset="-122"/>
            </a:rPr>
            <a:t>As the number of competitors goes from one to two, the equilibrium price goes from the monopoly level to the perfect competition price. </a:t>
          </a:r>
          <a:endParaRPr lang="en-US" sz="1800" kern="1200" dirty="0">
            <a:solidFill>
              <a:schemeClr val="tx1"/>
            </a:solidFill>
            <a:latin typeface="+mj-lt"/>
            <a:cs typeface="Century Gothic"/>
          </a:endParaRPr>
        </a:p>
      </dsp:txBody>
      <dsp:txXfrm>
        <a:off x="438764" y="130289"/>
        <a:ext cx="7745878" cy="831043"/>
      </dsp:txXfrm>
    </dsp:sp>
    <dsp:sp modelId="{5F187295-6A4F-4FCD-8687-4DB4CC9643FA}">
      <dsp:nvSpPr>
        <dsp:cNvPr id="0" name=""/>
        <dsp:cNvSpPr/>
      </dsp:nvSpPr>
      <dsp:spPr>
        <a:xfrm>
          <a:off x="0" y="1641620"/>
          <a:ext cx="8229600"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6F3E18D-1BBC-40F1-B51B-EC12967F458A}">
      <dsp:nvSpPr>
        <dsp:cNvPr id="0" name=""/>
        <dsp:cNvSpPr/>
      </dsp:nvSpPr>
      <dsp:spPr>
        <a:xfrm>
          <a:off x="400228" y="1261686"/>
          <a:ext cx="7826718" cy="616094"/>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The Bertrand model assumes both firms sell identical products. </a:t>
          </a:r>
          <a:endParaRPr lang="en-US" altLang="zh-CN" sz="1800" kern="1200" dirty="0" smtClean="0">
            <a:solidFill>
              <a:schemeClr val="tx1"/>
            </a:solidFill>
            <a:latin typeface="+mj-lt"/>
            <a:ea typeface="宋体" pitchFamily="2" charset="-122"/>
          </a:endParaRPr>
        </a:p>
      </dsp:txBody>
      <dsp:txXfrm>
        <a:off x="430303" y="1291761"/>
        <a:ext cx="7766568" cy="555944"/>
      </dsp:txXfrm>
    </dsp:sp>
    <dsp:sp modelId="{CB2BF0A7-70AA-4522-9DA9-260BCF625136}">
      <dsp:nvSpPr>
        <dsp:cNvPr id="0" name=""/>
        <dsp:cNvSpPr/>
      </dsp:nvSpPr>
      <dsp:spPr>
        <a:xfrm>
          <a:off x="0" y="2574780"/>
          <a:ext cx="8229600"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48D850F-2DEB-42CE-9862-612D707A1EB3}">
      <dsp:nvSpPr>
        <dsp:cNvPr id="0" name=""/>
        <dsp:cNvSpPr/>
      </dsp:nvSpPr>
      <dsp:spPr>
        <a:xfrm>
          <a:off x="400228" y="2131220"/>
          <a:ext cx="7826718" cy="679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With slightly different products undercutting the rival’s price the model does not guarantee a firm gets the entire demand.</a:t>
          </a:r>
          <a:r>
            <a:rPr lang="en-GB" sz="1800" kern="1200" dirty="0" smtClean="0">
              <a:solidFill>
                <a:schemeClr val="tx1"/>
              </a:solidFill>
            </a:rPr>
            <a:t> </a:t>
          </a:r>
        </a:p>
      </dsp:txBody>
      <dsp:txXfrm>
        <a:off x="433409" y="2164401"/>
        <a:ext cx="7760356" cy="613358"/>
      </dsp:txXfrm>
    </dsp:sp>
    <dsp:sp modelId="{A12AE67E-248F-4BB2-9DBF-D24CA0A006DF}">
      <dsp:nvSpPr>
        <dsp:cNvPr id="0" name=""/>
        <dsp:cNvSpPr/>
      </dsp:nvSpPr>
      <dsp:spPr>
        <a:xfrm>
          <a:off x="0" y="3300540"/>
          <a:ext cx="8229600"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DD52871-3918-4450-99F1-BAB76C3FA761}">
      <dsp:nvSpPr>
        <dsp:cNvPr id="0" name=""/>
        <dsp:cNvSpPr/>
      </dsp:nvSpPr>
      <dsp:spPr>
        <a:xfrm>
          <a:off x="392995" y="3064380"/>
          <a:ext cx="7830797" cy="4723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rPr>
            <a:t>With differentiated products equilibrium price is above marginal cost. </a:t>
          </a:r>
        </a:p>
      </dsp:txBody>
      <dsp:txXfrm>
        <a:off x="416052" y="3087437"/>
        <a:ext cx="7784683" cy="426206"/>
      </dsp:txXfrm>
    </dsp:sp>
    <dsp:sp modelId="{DF0887FE-B21A-465B-96BF-782C38D6A2FA}">
      <dsp:nvSpPr>
        <dsp:cNvPr id="0" name=""/>
        <dsp:cNvSpPr/>
      </dsp:nvSpPr>
      <dsp:spPr>
        <a:xfrm>
          <a:off x="0" y="4462511"/>
          <a:ext cx="8229600" cy="403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3E03C0D-B742-4870-B27B-871EB47CBFBF}">
      <dsp:nvSpPr>
        <dsp:cNvPr id="0" name=""/>
        <dsp:cNvSpPr/>
      </dsp:nvSpPr>
      <dsp:spPr>
        <a:xfrm>
          <a:off x="407461" y="3790140"/>
          <a:ext cx="7817224" cy="90853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rPr>
            <a:t>Differentiated-market Bertrand accords with reality and this model is extensively used in econometric studies of markets and in merger analysis.</a:t>
          </a:r>
          <a:endParaRPr lang="en-GB" sz="1800" kern="1200" dirty="0" smtClean="0">
            <a:solidFill>
              <a:schemeClr val="tx1"/>
            </a:solidFill>
            <a:cs typeface="Times New Roman" pitchFamily="18" charset="0"/>
          </a:endParaRPr>
        </a:p>
      </dsp:txBody>
      <dsp:txXfrm>
        <a:off x="451812" y="3834491"/>
        <a:ext cx="7728522" cy="8198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5DC507-0F6C-AA45-88C8-E5EF2DE3D987}">
      <dsp:nvSpPr>
        <dsp:cNvPr id="0" name=""/>
        <dsp:cNvSpPr/>
      </dsp:nvSpPr>
      <dsp:spPr>
        <a:xfrm>
          <a:off x="1389617" y="2168"/>
          <a:ext cx="2105499" cy="1130481"/>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1</a:t>
          </a:r>
          <a:endParaRPr lang="en-US" sz="1800" kern="1200" dirty="0">
            <a:solidFill>
              <a:schemeClr val="tx1"/>
            </a:solidFill>
          </a:endParaRPr>
        </a:p>
      </dsp:txBody>
      <dsp:txXfrm>
        <a:off x="1422728" y="35279"/>
        <a:ext cx="2039277" cy="1064259"/>
      </dsp:txXfrm>
    </dsp:sp>
    <dsp:sp modelId="{76ED8D30-E6DF-2749-8A78-7B1917E23B1A}">
      <dsp:nvSpPr>
        <dsp:cNvPr id="0" name=""/>
        <dsp:cNvSpPr/>
      </dsp:nvSpPr>
      <dsp:spPr>
        <a:xfrm>
          <a:off x="1600167" y="1132649"/>
          <a:ext cx="208444" cy="921225"/>
        </a:xfrm>
        <a:custGeom>
          <a:avLst/>
          <a:gdLst/>
          <a:ahLst/>
          <a:cxnLst/>
          <a:rect l="0" t="0" r="0" b="0"/>
          <a:pathLst>
            <a:path>
              <a:moveTo>
                <a:pt x="0" y="0"/>
              </a:moveTo>
              <a:lnTo>
                <a:pt x="0" y="921225"/>
              </a:lnTo>
              <a:lnTo>
                <a:pt x="208444" y="921225"/>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521CCF-1EDF-A649-B8D4-052044156013}">
      <dsp:nvSpPr>
        <dsp:cNvPr id="0" name=""/>
        <dsp:cNvSpPr/>
      </dsp:nvSpPr>
      <dsp:spPr>
        <a:xfrm>
          <a:off x="1808611" y="1462664"/>
          <a:ext cx="1734881" cy="1182421"/>
        </a:xfrm>
        <a:prstGeom prst="roundRect">
          <a:avLst>
            <a:gd name="adj" fmla="val 10000"/>
          </a:avLst>
        </a:prstGeom>
        <a:solidFill>
          <a:schemeClr val="bg1"/>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Role of Oligopolies in Economy</a:t>
          </a:r>
        </a:p>
      </dsp:txBody>
      <dsp:txXfrm>
        <a:off x="1843243" y="1497296"/>
        <a:ext cx="1665617" cy="1113157"/>
      </dsp:txXfrm>
    </dsp:sp>
    <dsp:sp modelId="{3A2A5880-A6C2-264B-BDCF-DBD0AF929D89}">
      <dsp:nvSpPr>
        <dsp:cNvPr id="0" name=""/>
        <dsp:cNvSpPr/>
      </dsp:nvSpPr>
      <dsp:spPr>
        <a:xfrm>
          <a:off x="1600167" y="1132649"/>
          <a:ext cx="208444" cy="2336905"/>
        </a:xfrm>
        <a:custGeom>
          <a:avLst/>
          <a:gdLst/>
          <a:ahLst/>
          <a:cxnLst/>
          <a:rect l="0" t="0" r="0" b="0"/>
          <a:pathLst>
            <a:path>
              <a:moveTo>
                <a:pt x="0" y="0"/>
              </a:moveTo>
              <a:lnTo>
                <a:pt x="0" y="2336905"/>
              </a:lnTo>
              <a:lnTo>
                <a:pt x="208444" y="2336905"/>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332C6F-C99A-3646-8C91-2C2832DEF557}">
      <dsp:nvSpPr>
        <dsp:cNvPr id="0" name=""/>
        <dsp:cNvSpPr/>
      </dsp:nvSpPr>
      <dsp:spPr>
        <a:xfrm>
          <a:off x="1808611" y="2889303"/>
          <a:ext cx="1734881" cy="1160505"/>
        </a:xfrm>
        <a:prstGeom prst="roundRect">
          <a:avLst>
            <a:gd name="adj" fmla="val 10000"/>
          </a:avLst>
        </a:prstGeom>
        <a:solidFill>
          <a:schemeClr val="bg1"/>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Game Theory and Strategic Behavior</a:t>
          </a:r>
        </a:p>
      </dsp:txBody>
      <dsp:txXfrm>
        <a:off x="1842601" y="2923293"/>
        <a:ext cx="1666901" cy="1092525"/>
      </dsp:txXfrm>
    </dsp:sp>
    <dsp:sp modelId="{5DB592F2-5BA2-E54D-AD87-72ABDB967F93}">
      <dsp:nvSpPr>
        <dsp:cNvPr id="0" name=""/>
        <dsp:cNvSpPr/>
      </dsp:nvSpPr>
      <dsp:spPr>
        <a:xfrm>
          <a:off x="4202543" y="2168"/>
          <a:ext cx="2092199" cy="1111678"/>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2</a:t>
          </a:r>
        </a:p>
      </dsp:txBody>
      <dsp:txXfrm>
        <a:off x="4235103" y="34728"/>
        <a:ext cx="2027079" cy="1046558"/>
      </dsp:txXfrm>
    </dsp:sp>
    <dsp:sp modelId="{B9550C60-A2BE-9D4C-BA47-715FBDE04285}">
      <dsp:nvSpPr>
        <dsp:cNvPr id="0" name=""/>
        <dsp:cNvSpPr/>
      </dsp:nvSpPr>
      <dsp:spPr>
        <a:xfrm>
          <a:off x="4411763" y="1113846"/>
          <a:ext cx="209219" cy="948333"/>
        </a:xfrm>
        <a:custGeom>
          <a:avLst/>
          <a:gdLst/>
          <a:ahLst/>
          <a:cxnLst/>
          <a:rect l="0" t="0" r="0" b="0"/>
          <a:pathLst>
            <a:path>
              <a:moveTo>
                <a:pt x="0" y="0"/>
              </a:moveTo>
              <a:lnTo>
                <a:pt x="0" y="948333"/>
              </a:lnTo>
              <a:lnTo>
                <a:pt x="209219" y="948333"/>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E164526-A5B5-A94E-8A36-16FFA39ECABE}">
      <dsp:nvSpPr>
        <dsp:cNvPr id="0" name=""/>
        <dsp:cNvSpPr/>
      </dsp:nvSpPr>
      <dsp:spPr>
        <a:xfrm>
          <a:off x="4620983" y="1467559"/>
          <a:ext cx="1685599" cy="1189240"/>
        </a:xfrm>
        <a:prstGeom prst="roundRect">
          <a:avLst>
            <a:gd name="adj" fmla="val 10000"/>
          </a:avLst>
        </a:prstGeom>
        <a:solidFill>
          <a:srgbClr val="B0CCB0">
            <a:alpha val="90000"/>
          </a:srgb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Oligopoly Theory: </a:t>
          </a:r>
          <a:r>
            <a:rPr lang="en-US" sz="1400" kern="1200" dirty="0" err="1" smtClean="0">
              <a:solidFill>
                <a:srgbClr val="333333"/>
              </a:solidFill>
              <a:latin typeface="Century Gothic"/>
              <a:cs typeface="Century Gothic"/>
            </a:rPr>
            <a:t>Cournot</a:t>
          </a:r>
          <a:r>
            <a:rPr lang="en-US" sz="1400" kern="1200" dirty="0" smtClean="0">
              <a:solidFill>
                <a:srgbClr val="333333"/>
              </a:solidFill>
              <a:latin typeface="Century Gothic"/>
              <a:cs typeface="Century Gothic"/>
            </a:rPr>
            <a:t> and Bertrand</a:t>
          </a:r>
        </a:p>
      </dsp:txBody>
      <dsp:txXfrm>
        <a:off x="4655815" y="1502391"/>
        <a:ext cx="1615935" cy="1119576"/>
      </dsp:txXfrm>
    </dsp:sp>
    <dsp:sp modelId="{B4569151-AB96-3247-A8BE-ECA3F0E12D6E}">
      <dsp:nvSpPr>
        <dsp:cNvPr id="0" name=""/>
        <dsp:cNvSpPr/>
      </dsp:nvSpPr>
      <dsp:spPr>
        <a:xfrm>
          <a:off x="4411763" y="1113846"/>
          <a:ext cx="213973" cy="2348458"/>
        </a:xfrm>
        <a:custGeom>
          <a:avLst/>
          <a:gdLst/>
          <a:ahLst/>
          <a:cxnLst/>
          <a:rect l="0" t="0" r="0" b="0"/>
          <a:pathLst>
            <a:path>
              <a:moveTo>
                <a:pt x="0" y="0"/>
              </a:moveTo>
              <a:lnTo>
                <a:pt x="0" y="2348458"/>
              </a:lnTo>
              <a:lnTo>
                <a:pt x="213973" y="2348458"/>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884EC45-DFDE-2E42-9F42-C0DF7050579A}">
      <dsp:nvSpPr>
        <dsp:cNvPr id="0" name=""/>
        <dsp:cNvSpPr/>
      </dsp:nvSpPr>
      <dsp:spPr>
        <a:xfrm>
          <a:off x="4625737" y="2873145"/>
          <a:ext cx="1673782" cy="1178318"/>
        </a:xfrm>
        <a:prstGeom prst="roundRect">
          <a:avLst>
            <a:gd name="adj" fmla="val 10000"/>
          </a:avLst>
        </a:prstGeom>
        <a:solidFill>
          <a:srgbClr val="B0CCB0">
            <a:alpha val="90000"/>
          </a:srgb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333333"/>
              </a:solidFill>
              <a:latin typeface="Century Gothic"/>
              <a:cs typeface="Century Gothic"/>
            </a:rPr>
            <a:t>Dynamic Games and Competition</a:t>
          </a:r>
          <a:endParaRPr lang="en-US" sz="1400" kern="1200" dirty="0"/>
        </a:p>
      </dsp:txBody>
      <dsp:txXfrm>
        <a:off x="4660249" y="2907657"/>
        <a:ext cx="1604758" cy="110929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558745"/>
          <a:ext cx="8229600" cy="680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93807" y="63911"/>
          <a:ext cx="7835792" cy="890054"/>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The </a:t>
          </a:r>
          <a:r>
            <a:rPr lang="en-US" altLang="zh-CN" sz="1800" kern="1200" dirty="0" err="1" smtClean="0">
              <a:solidFill>
                <a:schemeClr val="tx1"/>
              </a:solidFill>
              <a:ea typeface="宋体" pitchFamily="2" charset="-122"/>
              <a:cs typeface="Times New Roman" pitchFamily="18" charset="0"/>
            </a:rPr>
            <a:t>Cournot</a:t>
          </a:r>
          <a:r>
            <a:rPr lang="en-US" altLang="zh-CN" sz="1800" kern="1200" dirty="0" smtClean="0">
              <a:solidFill>
                <a:schemeClr val="tx1"/>
              </a:solidFill>
              <a:ea typeface="宋体" pitchFamily="2" charset="-122"/>
              <a:cs typeface="Times New Roman" pitchFamily="18" charset="0"/>
            </a:rPr>
            <a:t> and Bertrand </a:t>
          </a:r>
          <a:r>
            <a:rPr lang="en-US" altLang="zh-CN" sz="1800" kern="1200" dirty="0" err="1" smtClean="0">
              <a:solidFill>
                <a:schemeClr val="tx1"/>
              </a:solidFill>
              <a:ea typeface="宋体" pitchFamily="2" charset="-122"/>
              <a:cs typeface="Times New Roman" pitchFamily="18" charset="0"/>
            </a:rPr>
            <a:t>equilibria</a:t>
          </a:r>
          <a:r>
            <a:rPr lang="en-US" altLang="zh-CN" sz="1800" kern="1200" dirty="0" smtClean="0">
              <a:solidFill>
                <a:schemeClr val="tx1"/>
              </a:solidFill>
              <a:ea typeface="宋体" pitchFamily="2" charset="-122"/>
              <a:cs typeface="Times New Roman" pitchFamily="18" charset="0"/>
            </a:rPr>
            <a:t> are </a:t>
          </a:r>
          <a:r>
            <a:rPr lang="en-US" altLang="zh-CN" sz="1800" u="sng" kern="1200" dirty="0" smtClean="0">
              <a:solidFill>
                <a:schemeClr val="tx1"/>
              </a:solidFill>
              <a:ea typeface="宋体" pitchFamily="2" charset="-122"/>
              <a:cs typeface="Times New Roman" pitchFamily="18" charset="0"/>
            </a:rPr>
            <a:t>Nash </a:t>
          </a:r>
          <a:r>
            <a:rPr lang="en-US" altLang="zh-CN" sz="1800" u="sng" kern="1200" dirty="0" err="1" smtClean="0">
              <a:solidFill>
                <a:schemeClr val="tx1"/>
              </a:solidFill>
              <a:ea typeface="宋体" pitchFamily="2" charset="-122"/>
              <a:cs typeface="Times New Roman" pitchFamily="18" charset="0"/>
            </a:rPr>
            <a:t>Equilibria</a:t>
          </a:r>
          <a:r>
            <a:rPr lang="en-US" altLang="zh-CN" sz="1800" kern="1200" dirty="0" smtClean="0">
              <a:solidFill>
                <a:schemeClr val="tx1"/>
              </a:solidFill>
              <a:ea typeface="宋体" pitchFamily="2" charset="-122"/>
              <a:cs typeface="Times New Roman" pitchFamily="18" charset="0"/>
            </a:rPr>
            <a:t> in non-cooperative games.</a:t>
          </a:r>
          <a:endParaRPr lang="en-US" sz="1800" kern="1200" dirty="0">
            <a:solidFill>
              <a:schemeClr val="tx1"/>
            </a:solidFill>
            <a:latin typeface="+mj-lt"/>
            <a:cs typeface="Century Gothic"/>
          </a:endParaRPr>
        </a:p>
      </dsp:txBody>
      <dsp:txXfrm>
        <a:off x="437256" y="107360"/>
        <a:ext cx="7748894" cy="803156"/>
      </dsp:txXfrm>
    </dsp:sp>
    <dsp:sp modelId="{39C91192-FB9A-4BE6-A08F-6247B4751947}">
      <dsp:nvSpPr>
        <dsp:cNvPr id="0" name=""/>
        <dsp:cNvSpPr/>
      </dsp:nvSpPr>
      <dsp:spPr>
        <a:xfrm>
          <a:off x="0" y="1827374"/>
          <a:ext cx="8229600" cy="680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ECEE858-5BF0-4F4D-A636-C8E69FCB3D39}">
      <dsp:nvSpPr>
        <dsp:cNvPr id="0" name=""/>
        <dsp:cNvSpPr/>
      </dsp:nvSpPr>
      <dsp:spPr>
        <a:xfrm>
          <a:off x="400228" y="1384945"/>
          <a:ext cx="7826718" cy="84094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Bertrand is an example of a prisoner’s dilemma game where the players independently choose the worst possible outcome.</a:t>
          </a:r>
          <a:endParaRPr lang="en-US" altLang="zh-CN" sz="1800" kern="1200" dirty="0" smtClean="0">
            <a:solidFill>
              <a:schemeClr val="tx1"/>
            </a:solidFill>
            <a:ea typeface="宋体" pitchFamily="2" charset="-122"/>
            <a:cs typeface="Times New Roman" pitchFamily="18" charset="0"/>
          </a:endParaRPr>
        </a:p>
      </dsp:txBody>
      <dsp:txXfrm>
        <a:off x="441280" y="1425997"/>
        <a:ext cx="7744614" cy="758844"/>
      </dsp:txXfrm>
    </dsp:sp>
    <dsp:sp modelId="{14EB09F7-3C46-4814-BB80-D9FDF04DEF76}">
      <dsp:nvSpPr>
        <dsp:cNvPr id="0" name=""/>
        <dsp:cNvSpPr/>
      </dsp:nvSpPr>
      <dsp:spPr>
        <a:xfrm>
          <a:off x="0" y="3138589"/>
          <a:ext cx="8229600" cy="680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E087B43-A9F8-459E-8D78-36E472F304F4}">
      <dsp:nvSpPr>
        <dsp:cNvPr id="0" name=""/>
        <dsp:cNvSpPr/>
      </dsp:nvSpPr>
      <dsp:spPr>
        <a:xfrm>
          <a:off x="407461" y="2653574"/>
          <a:ext cx="7817224" cy="883534"/>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dirty="0" err="1" smtClean="0">
              <a:solidFill>
                <a:schemeClr val="tx1"/>
              </a:solidFill>
              <a:ea typeface="宋体" pitchFamily="2" charset="-122"/>
              <a:cs typeface="Times New Roman" pitchFamily="18" charset="0"/>
            </a:rPr>
            <a:t>Cournot</a:t>
          </a:r>
          <a:r>
            <a:rPr lang="en-US" altLang="zh-CN" sz="1800" kern="1200" dirty="0" smtClean="0">
              <a:solidFill>
                <a:schemeClr val="tx1"/>
              </a:solidFill>
              <a:ea typeface="宋体" pitchFamily="2" charset="-122"/>
              <a:cs typeface="Times New Roman" pitchFamily="18" charset="0"/>
            </a:rPr>
            <a:t> is an example where the players in the end could have done better or could have done worse.</a:t>
          </a:r>
          <a:endParaRPr lang="en-GB" sz="1800" kern="1200" dirty="0" smtClean="0">
            <a:solidFill>
              <a:schemeClr val="tx1"/>
            </a:solidFill>
            <a:cs typeface="Times New Roman" pitchFamily="18" charset="0"/>
          </a:endParaRPr>
        </a:p>
      </dsp:txBody>
      <dsp:txXfrm>
        <a:off x="450592" y="2696705"/>
        <a:ext cx="7730962" cy="79727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525132"/>
          <a:ext cx="82296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81000" y="0"/>
          <a:ext cx="7835792" cy="81187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GB" sz="1800" kern="1200" smtClean="0">
              <a:solidFill>
                <a:schemeClr val="tx1"/>
              </a:solidFill>
              <a:cs typeface="Times New Roman" pitchFamily="18" charset="0"/>
            </a:rPr>
            <a:t>The vastly different results obtained from Cournot and Bertrand point to a fundamental problem with oligopoly theory:</a:t>
          </a:r>
          <a:endParaRPr lang="en-US" sz="1800" kern="1200" dirty="0">
            <a:solidFill>
              <a:schemeClr val="tx1"/>
            </a:solidFill>
            <a:latin typeface="+mj-lt"/>
            <a:cs typeface="Century Gothic"/>
          </a:endParaRPr>
        </a:p>
      </dsp:txBody>
      <dsp:txXfrm>
        <a:off x="420633" y="39633"/>
        <a:ext cx="7756526" cy="732612"/>
      </dsp:txXfrm>
    </dsp:sp>
    <dsp:sp modelId="{F09727A3-FFC9-47A8-A811-267259F77827}">
      <dsp:nvSpPr>
        <dsp:cNvPr id="0" name=""/>
        <dsp:cNvSpPr/>
      </dsp:nvSpPr>
      <dsp:spPr>
        <a:xfrm>
          <a:off x="0" y="1477692"/>
          <a:ext cx="82296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3249BB9-5404-4E16-8126-1BEF6E455AEA}">
      <dsp:nvSpPr>
        <dsp:cNvPr id="0" name=""/>
        <dsp:cNvSpPr/>
      </dsp:nvSpPr>
      <dsp:spPr>
        <a:xfrm>
          <a:off x="407461" y="1167732"/>
          <a:ext cx="7817224" cy="6199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GB" sz="1800" i="1" kern="1200" dirty="0" smtClean="0">
              <a:solidFill>
                <a:schemeClr val="tx1"/>
              </a:solidFill>
              <a:cs typeface="Times New Roman" pitchFamily="18" charset="0"/>
            </a:rPr>
            <a:t>A priori</a:t>
          </a:r>
          <a:r>
            <a:rPr lang="en-GB" sz="1800" kern="1200" dirty="0" smtClean="0">
              <a:solidFill>
                <a:schemeClr val="tx1"/>
              </a:solidFill>
              <a:cs typeface="Times New Roman" pitchFamily="18" charset="0"/>
            </a:rPr>
            <a:t> almost any outcome between monopoly and competition for the two firms combined seems plausible.</a:t>
          </a:r>
        </a:p>
      </dsp:txBody>
      <dsp:txXfrm>
        <a:off x="437723" y="1197994"/>
        <a:ext cx="7756700" cy="559396"/>
      </dsp:txXfrm>
    </dsp:sp>
    <dsp:sp modelId="{8970C9AC-8A8C-49BC-8D1D-4BFDD98CD568}">
      <dsp:nvSpPr>
        <dsp:cNvPr id="0" name=""/>
        <dsp:cNvSpPr/>
      </dsp:nvSpPr>
      <dsp:spPr>
        <a:xfrm>
          <a:off x="0" y="2430252"/>
          <a:ext cx="82296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27D6A15-E740-4BBA-BD9B-4734E9D16923}">
      <dsp:nvSpPr>
        <dsp:cNvPr id="0" name=""/>
        <dsp:cNvSpPr/>
      </dsp:nvSpPr>
      <dsp:spPr>
        <a:xfrm>
          <a:off x="392995" y="2120292"/>
          <a:ext cx="7830797" cy="6199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GB" sz="1800" kern="1200" dirty="0" smtClean="0">
              <a:solidFill>
                <a:schemeClr val="tx1"/>
              </a:solidFill>
              <a:cs typeface="Times New Roman" pitchFamily="18" charset="0"/>
            </a:rPr>
            <a:t>And it is possible to find assumptions that produce almost any equilibrium.</a:t>
          </a:r>
        </a:p>
      </dsp:txBody>
      <dsp:txXfrm>
        <a:off x="423257" y="2150554"/>
        <a:ext cx="7770273" cy="559396"/>
      </dsp:txXfrm>
    </dsp:sp>
    <dsp:sp modelId="{D0DF3FE4-61F9-42E2-B772-8B0398B70D2F}">
      <dsp:nvSpPr>
        <dsp:cNvPr id="0" name=""/>
        <dsp:cNvSpPr/>
      </dsp:nvSpPr>
      <dsp:spPr>
        <a:xfrm>
          <a:off x="0" y="3714785"/>
          <a:ext cx="82296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2981E38-7ADE-4287-AC49-8DC62A0DF6B6}">
      <dsp:nvSpPr>
        <dsp:cNvPr id="0" name=""/>
        <dsp:cNvSpPr/>
      </dsp:nvSpPr>
      <dsp:spPr>
        <a:xfrm>
          <a:off x="400228" y="3072852"/>
          <a:ext cx="7826718" cy="95189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sz="1800" kern="1200" dirty="0" smtClean="0">
              <a:solidFill>
                <a:schemeClr val="tx1"/>
              </a:solidFill>
            </a:rPr>
            <a:t>Economists have lost some of their initial enthusiasm for game theory (it dominated industrial organization in the1980s and 1990s) because it does not yield robust results.  </a:t>
          </a:r>
          <a:endParaRPr lang="en-GB" sz="1800" kern="1200" dirty="0" smtClean="0">
            <a:solidFill>
              <a:schemeClr val="tx1"/>
            </a:solidFill>
            <a:cs typeface="Times New Roman" pitchFamily="18" charset="0"/>
          </a:endParaRPr>
        </a:p>
      </dsp:txBody>
      <dsp:txXfrm>
        <a:off x="446696" y="3119320"/>
        <a:ext cx="7733782" cy="858957"/>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371256"/>
          <a:ext cx="8229600" cy="378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81000" y="0"/>
          <a:ext cx="7835792" cy="57991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Consider decision to enter and respond to entry:</a:t>
          </a:r>
          <a:endParaRPr lang="en-US" sz="1800" kern="1200" dirty="0">
            <a:solidFill>
              <a:schemeClr val="tx1"/>
            </a:solidFill>
            <a:latin typeface="+mj-lt"/>
            <a:cs typeface="Century Gothic"/>
          </a:endParaRPr>
        </a:p>
      </dsp:txBody>
      <dsp:txXfrm>
        <a:off x="409309" y="28309"/>
        <a:ext cx="7779174" cy="52329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565492"/>
          <a:ext cx="8229600" cy="104895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374904" rIns="638708" bIns="128016" numCol="1" spcCol="1270" anchor="t" anchorCtr="0">
          <a:noAutofit/>
        </a:bodyPr>
        <a:lstStyle/>
        <a:p>
          <a:pPr marL="171450" lvl="1" indent="-171450" algn="l" defTabSz="800100">
            <a:lnSpc>
              <a:spcPct val="90000"/>
            </a:lnSpc>
            <a:spcBef>
              <a:spcPct val="0"/>
            </a:spcBef>
            <a:spcAft>
              <a:spcPct val="15000"/>
            </a:spcAft>
            <a:buChar char="••"/>
          </a:pPr>
          <a:r>
            <a:rPr lang="en-US" altLang="zh-CN" sz="1800" kern="1200" smtClean="0">
              <a:solidFill>
                <a:schemeClr val="tx1"/>
              </a:solidFill>
              <a:ea typeface="宋体" pitchFamily="2" charset="-122"/>
              <a:cs typeface="Times New Roman" pitchFamily="18" charset="0"/>
            </a:rPr>
            <a:t>Enter-Accommodate</a:t>
          </a:r>
          <a:endParaRPr lang="en-US" altLang="zh-CN" sz="1800" kern="1200" dirty="0" smtClean="0">
            <a:solidFill>
              <a:schemeClr val="tx1"/>
            </a:solidFill>
            <a:ea typeface="宋体" pitchFamily="2" charset="-122"/>
            <a:cs typeface="Times New Roman" pitchFamily="18" charset="0"/>
          </a:endParaRPr>
        </a:p>
        <a:p>
          <a:pPr marL="171450" lvl="1" indent="-171450" algn="l" defTabSz="800100">
            <a:lnSpc>
              <a:spcPct val="90000"/>
            </a:lnSpc>
            <a:spcBef>
              <a:spcPct val="0"/>
            </a:spcBef>
            <a:spcAft>
              <a:spcPct val="15000"/>
            </a:spcAft>
            <a:buChar char="••"/>
          </a:pPr>
          <a:r>
            <a:rPr lang="en-US" altLang="zh-CN" sz="1800" kern="1200" smtClean="0">
              <a:solidFill>
                <a:schemeClr val="tx1"/>
              </a:solidFill>
              <a:ea typeface="宋体" pitchFamily="2" charset="-122"/>
              <a:cs typeface="Times New Roman" pitchFamily="18" charset="0"/>
            </a:rPr>
            <a:t>Stay out-Fight</a:t>
          </a:r>
          <a:endParaRPr lang="en-GB" sz="1800" kern="1200" dirty="0" smtClean="0">
            <a:solidFill>
              <a:schemeClr val="tx1"/>
            </a:solidFill>
            <a:ea typeface="宋体" pitchFamily="2" charset="-122"/>
            <a:cs typeface="Times New Roman" pitchFamily="18" charset="0"/>
          </a:endParaRPr>
        </a:p>
      </dsp:txBody>
      <dsp:txXfrm>
        <a:off x="0" y="565492"/>
        <a:ext cx="8229600" cy="1048950"/>
      </dsp:txXfrm>
    </dsp:sp>
    <dsp:sp modelId="{9514EDE9-45DB-A04D-93D4-CB8C956199C1}">
      <dsp:nvSpPr>
        <dsp:cNvPr id="0" name=""/>
        <dsp:cNvSpPr/>
      </dsp:nvSpPr>
      <dsp:spPr>
        <a:xfrm>
          <a:off x="381000" y="92816"/>
          <a:ext cx="7835792" cy="69589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There are two possible equilibrium strategies:</a:t>
          </a:r>
          <a:endParaRPr lang="en-US" sz="1800" kern="1200" dirty="0">
            <a:solidFill>
              <a:schemeClr val="tx1"/>
            </a:solidFill>
            <a:latin typeface="+mj-lt"/>
            <a:cs typeface="Century Gothic"/>
          </a:endParaRPr>
        </a:p>
      </dsp:txBody>
      <dsp:txXfrm>
        <a:off x="414971" y="126787"/>
        <a:ext cx="7767850" cy="627953"/>
      </dsp:txXfrm>
    </dsp:sp>
    <dsp:sp modelId="{C8EA99D4-940D-4FEF-90DD-2E3293FC7038}">
      <dsp:nvSpPr>
        <dsp:cNvPr id="0" name=""/>
        <dsp:cNvSpPr/>
      </dsp:nvSpPr>
      <dsp:spPr>
        <a:xfrm>
          <a:off x="0" y="1977322"/>
          <a:ext cx="8229600" cy="2154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374904" rIns="638708" bIns="128016" numCol="1" spcCol="1270" anchor="t" anchorCtr="0">
          <a:noAutofit/>
        </a:bodyPr>
        <a:lstStyle/>
        <a:p>
          <a:pPr marL="171450" lvl="1" indent="-171450" algn="l" defTabSz="800100">
            <a:lnSpc>
              <a:spcPct val="90000"/>
            </a:lnSpc>
            <a:spcBef>
              <a:spcPct val="0"/>
            </a:spcBef>
            <a:spcAft>
              <a:spcPct val="15000"/>
            </a:spcAft>
            <a:buChar char="••"/>
          </a:pPr>
          <a:r>
            <a:rPr lang="en-US" altLang="zh-CN" sz="1800" kern="1200" smtClean="0">
              <a:solidFill>
                <a:schemeClr val="tx1"/>
              </a:solidFill>
              <a:ea typeface="宋体" pitchFamily="2" charset="-122"/>
              <a:cs typeface="Times New Roman" pitchFamily="18" charset="0"/>
            </a:rPr>
            <a:t>The incumbent can play its “fight” strategy and brag that it will demolish the entrant.</a:t>
          </a:r>
          <a:endParaRPr lang="en-US" altLang="zh-CN" sz="1800" kern="1200" dirty="0" smtClean="0">
            <a:solidFill>
              <a:schemeClr val="tx1"/>
            </a:solidFill>
            <a:ea typeface="宋体" pitchFamily="2" charset="-122"/>
            <a:cs typeface="Times New Roman" pitchFamily="18" charset="0"/>
          </a:endParaRPr>
        </a:p>
        <a:p>
          <a:pPr marL="171450" lvl="1" indent="-171450" algn="l" defTabSz="800100">
            <a:lnSpc>
              <a:spcPct val="90000"/>
            </a:lnSpc>
            <a:spcBef>
              <a:spcPct val="0"/>
            </a:spcBef>
            <a:spcAft>
              <a:spcPct val="15000"/>
            </a:spcAft>
            <a:buChar char="••"/>
          </a:pPr>
          <a:r>
            <a:rPr lang="en-US" altLang="zh-CN" sz="1800" kern="1200" smtClean="0">
              <a:solidFill>
                <a:schemeClr val="tx1"/>
              </a:solidFill>
              <a:ea typeface="宋体" pitchFamily="2" charset="-122"/>
              <a:cs typeface="Times New Roman" pitchFamily="18" charset="0"/>
            </a:rPr>
            <a:t>But what if the entrant comes in (by mistake for example)?</a:t>
          </a:r>
          <a:endParaRPr lang="en-GB" sz="1800" kern="1200" dirty="0" smtClean="0">
            <a:solidFill>
              <a:schemeClr val="tx1"/>
            </a:solidFill>
            <a:cs typeface="Times New Roman" pitchFamily="18" charset="0"/>
          </a:endParaRPr>
        </a:p>
        <a:p>
          <a:pPr marL="171450" lvl="1" indent="-171450" algn="l" defTabSz="800100">
            <a:lnSpc>
              <a:spcPct val="90000"/>
            </a:lnSpc>
            <a:spcBef>
              <a:spcPct val="0"/>
            </a:spcBef>
            <a:spcAft>
              <a:spcPct val="15000"/>
            </a:spcAft>
            <a:buChar char="••"/>
          </a:pPr>
          <a:r>
            <a:rPr lang="en-US" altLang="zh-CN" sz="1800" kern="1200" smtClean="0">
              <a:solidFill>
                <a:schemeClr val="tx1"/>
              </a:solidFill>
              <a:ea typeface="宋体" pitchFamily="2" charset="-122"/>
            </a:rPr>
            <a:t>Once he is in, the incumbent is better off accommodating (is there an argument that it should fight nonetheless?)</a:t>
          </a:r>
          <a:endParaRPr lang="en-US" altLang="zh-CN" sz="1800" kern="1200" dirty="0" smtClean="0">
            <a:solidFill>
              <a:schemeClr val="tx1"/>
            </a:solidFill>
            <a:ea typeface="宋体" pitchFamily="2" charset="-122"/>
          </a:endParaRPr>
        </a:p>
        <a:p>
          <a:pPr marL="171450" lvl="1" indent="-171450" algn="l" defTabSz="800100">
            <a:lnSpc>
              <a:spcPct val="90000"/>
            </a:lnSpc>
            <a:spcBef>
              <a:spcPct val="0"/>
            </a:spcBef>
            <a:spcAft>
              <a:spcPct val="15000"/>
            </a:spcAft>
            <a:buChar char="••"/>
          </a:pPr>
          <a:r>
            <a:rPr lang="en-US" altLang="zh-CN" sz="1800" b="1" kern="1200" smtClean="0">
              <a:solidFill>
                <a:schemeClr val="tx1"/>
              </a:solidFill>
              <a:ea typeface="宋体" pitchFamily="2" charset="-122"/>
            </a:rPr>
            <a:t>Key principle</a:t>
          </a:r>
          <a:r>
            <a:rPr lang="en-US" altLang="zh-CN" sz="1800" kern="1200" smtClean="0">
              <a:solidFill>
                <a:schemeClr val="tx1"/>
              </a:solidFill>
              <a:ea typeface="宋体" pitchFamily="2" charset="-122"/>
            </a:rPr>
            <a:t>: threat must be credible to be effective.</a:t>
          </a:r>
          <a:r>
            <a:rPr lang="en-GB" sz="1800" kern="1200" smtClean="0">
              <a:solidFill>
                <a:schemeClr val="tx1"/>
              </a:solidFill>
            </a:rPr>
            <a:t> </a:t>
          </a:r>
          <a:endParaRPr lang="en-GB" sz="1800" kern="1200" dirty="0" smtClean="0">
            <a:solidFill>
              <a:schemeClr val="tx1"/>
            </a:solidFill>
          </a:endParaRPr>
        </a:p>
      </dsp:txBody>
      <dsp:txXfrm>
        <a:off x="0" y="1977322"/>
        <a:ext cx="8229600" cy="2154600"/>
      </dsp:txXfrm>
    </dsp:sp>
    <dsp:sp modelId="{1FAFE1C0-6A25-4B22-A8E3-BE1726210E4E}">
      <dsp:nvSpPr>
        <dsp:cNvPr id="0" name=""/>
        <dsp:cNvSpPr/>
      </dsp:nvSpPr>
      <dsp:spPr>
        <a:xfrm>
          <a:off x="411480" y="1711642"/>
          <a:ext cx="5760720" cy="53136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But one of these isn’t credible:</a:t>
          </a:r>
          <a:endParaRPr lang="en-US" altLang="zh-CN" sz="1800" kern="1200" dirty="0" smtClean="0">
            <a:solidFill>
              <a:schemeClr val="tx1"/>
            </a:solidFill>
            <a:ea typeface="宋体" pitchFamily="2" charset="-122"/>
            <a:cs typeface="Times New Roman" pitchFamily="18" charset="0"/>
          </a:endParaRPr>
        </a:p>
      </dsp:txBody>
      <dsp:txXfrm>
        <a:off x="437419" y="1737581"/>
        <a:ext cx="5708842" cy="47948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519759"/>
          <a:ext cx="82296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81000" y="0"/>
          <a:ext cx="7835792" cy="81187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Dynamic games are represented by game trees (“extensive form of a game”) that shows time-path of strategies:</a:t>
          </a:r>
          <a:r>
            <a:rPr lang="en-GB" sz="1800" kern="1200" dirty="0" smtClean="0">
              <a:solidFill>
                <a:schemeClr val="tx1"/>
              </a:solidFill>
              <a:ea typeface="宋体" pitchFamily="2" charset="-122"/>
              <a:cs typeface="Times New Roman" pitchFamily="18" charset="0"/>
            </a:rPr>
            <a:t> </a:t>
          </a:r>
          <a:endParaRPr lang="en-US" sz="1800" kern="1200" dirty="0">
            <a:solidFill>
              <a:schemeClr val="tx1"/>
            </a:solidFill>
            <a:latin typeface="+mj-lt"/>
            <a:cs typeface="Century Gothic"/>
          </a:endParaRPr>
        </a:p>
      </dsp:txBody>
      <dsp:txXfrm>
        <a:off x="420633" y="39633"/>
        <a:ext cx="7756526" cy="732612"/>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845094"/>
          <a:ext cx="8229600" cy="856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708152" rIns="638708" bIns="128016" numCol="1" spcCol="1270" anchor="t" anchorCtr="0">
          <a:noAutofit/>
        </a:bodyPr>
        <a:lstStyle/>
        <a:p>
          <a:pPr marL="171450" lvl="1" indent="-171450" algn="l" defTabSz="800100">
            <a:lnSpc>
              <a:spcPct val="90000"/>
            </a:lnSpc>
            <a:spcBef>
              <a:spcPct val="0"/>
            </a:spcBef>
            <a:spcAft>
              <a:spcPct val="15000"/>
            </a:spcAft>
            <a:buChar char="••"/>
          </a:pPr>
          <a:endParaRPr lang="en-GB" sz="1800" kern="1200" dirty="0" smtClean="0">
            <a:solidFill>
              <a:schemeClr val="tx1"/>
            </a:solidFill>
            <a:cs typeface="Times New Roman" pitchFamily="18" charset="0"/>
          </a:endParaRPr>
        </a:p>
      </dsp:txBody>
      <dsp:txXfrm>
        <a:off x="0" y="845094"/>
        <a:ext cx="8229600" cy="856800"/>
      </dsp:txXfrm>
    </dsp:sp>
    <dsp:sp modelId="{9514EDE9-45DB-A04D-93D4-CB8C956199C1}">
      <dsp:nvSpPr>
        <dsp:cNvPr id="0" name=""/>
        <dsp:cNvSpPr/>
      </dsp:nvSpPr>
      <dsp:spPr>
        <a:xfrm>
          <a:off x="381000" y="0"/>
          <a:ext cx="7835792" cy="1314469"/>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Start with what is optimal in the “end game” and then figure out what the optimal strategy is in the previous sub-games (this is known as “backward induction”—a very powerful technique in dynamic optimization theory). </a:t>
          </a:r>
          <a:endParaRPr lang="en-US" sz="1800" kern="1200" dirty="0">
            <a:solidFill>
              <a:schemeClr val="tx1"/>
            </a:solidFill>
            <a:latin typeface="+mj-lt"/>
            <a:cs typeface="Century Gothic"/>
          </a:endParaRPr>
        </a:p>
      </dsp:txBody>
      <dsp:txXfrm>
        <a:off x="445167" y="64167"/>
        <a:ext cx="7707458" cy="1186135"/>
      </dsp:txXfrm>
    </dsp:sp>
    <dsp:sp modelId="{80EDE04C-4EF5-4714-9572-0C9174CD2A7F}">
      <dsp:nvSpPr>
        <dsp:cNvPr id="0" name=""/>
        <dsp:cNvSpPr/>
      </dsp:nvSpPr>
      <dsp:spPr>
        <a:xfrm>
          <a:off x="0" y="2387334"/>
          <a:ext cx="8229600" cy="856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4C435BCB-E056-404D-A850-4865C109758B}">
      <dsp:nvSpPr>
        <dsp:cNvPr id="0" name=""/>
        <dsp:cNvSpPr/>
      </dsp:nvSpPr>
      <dsp:spPr>
        <a:xfrm>
          <a:off x="407461" y="1885494"/>
          <a:ext cx="7817224" cy="10036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rPr>
            <a:t>Each player plays its best strategy in the sub-game knowing what has gone on before. This is known as the </a:t>
          </a:r>
          <a:r>
            <a:rPr lang="en-US" altLang="zh-CN" sz="1800" b="1" i="1" kern="1200" dirty="0" smtClean="0">
              <a:solidFill>
                <a:schemeClr val="tx1"/>
              </a:solidFill>
              <a:ea typeface="宋体" pitchFamily="2" charset="-122"/>
            </a:rPr>
            <a:t>sub-game perfect Nash equilibrium</a:t>
          </a:r>
          <a:r>
            <a:rPr lang="en-US" altLang="zh-CN" sz="1800" kern="1200" dirty="0" smtClean="0">
              <a:solidFill>
                <a:schemeClr val="tx1"/>
              </a:solidFill>
              <a:ea typeface="宋体" pitchFamily="2" charset="-122"/>
            </a:rPr>
            <a:t>.</a:t>
          </a:r>
          <a:endParaRPr lang="en-GB" sz="1800" kern="1200" dirty="0" smtClean="0">
            <a:solidFill>
              <a:schemeClr val="tx1"/>
            </a:solidFill>
            <a:cs typeface="Times New Roman" pitchFamily="18" charset="0"/>
          </a:endParaRPr>
        </a:p>
      </dsp:txBody>
      <dsp:txXfrm>
        <a:off x="456457" y="1934490"/>
        <a:ext cx="7719232" cy="905688"/>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291241"/>
          <a:ext cx="8458200" cy="252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91583" y="28643"/>
          <a:ext cx="8053453" cy="386608"/>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Post-entry game: equilibrium is to accommodate.</a:t>
          </a:r>
          <a:endParaRPr lang="en-US" sz="1800" kern="1200" dirty="0">
            <a:solidFill>
              <a:schemeClr val="tx1"/>
            </a:solidFill>
            <a:latin typeface="+mj-lt"/>
            <a:cs typeface="Century Gothic"/>
          </a:endParaRPr>
        </a:p>
      </dsp:txBody>
      <dsp:txXfrm>
        <a:off x="410456" y="47516"/>
        <a:ext cx="8015707" cy="348862"/>
      </dsp:txXfrm>
    </dsp:sp>
    <dsp:sp modelId="{94286810-B31D-4D7E-8B39-7B576C514AB5}">
      <dsp:nvSpPr>
        <dsp:cNvPr id="0" name=""/>
        <dsp:cNvSpPr/>
      </dsp:nvSpPr>
      <dsp:spPr>
        <a:xfrm>
          <a:off x="0" y="947543"/>
          <a:ext cx="8458200" cy="252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C5E645C-29ED-47E4-B6EE-785AE3015F99}">
      <dsp:nvSpPr>
        <dsp:cNvPr id="0" name=""/>
        <dsp:cNvSpPr/>
      </dsp:nvSpPr>
      <dsp:spPr>
        <a:xfrm>
          <a:off x="411346" y="597241"/>
          <a:ext cx="8044127" cy="497902"/>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Pre-entry game: given that post-entry equilibrium is to accommodate, optimal strategy is to enter.</a:t>
          </a:r>
        </a:p>
      </dsp:txBody>
      <dsp:txXfrm>
        <a:off x="435652" y="621547"/>
        <a:ext cx="7995515" cy="449290"/>
      </dsp:txXfrm>
    </dsp:sp>
    <dsp:sp modelId="{72EEBADB-2099-406C-8369-DD46EDC0C5E1}">
      <dsp:nvSpPr>
        <dsp:cNvPr id="0" name=""/>
        <dsp:cNvSpPr/>
      </dsp:nvSpPr>
      <dsp:spPr>
        <a:xfrm>
          <a:off x="0" y="1448366"/>
          <a:ext cx="8458200" cy="2520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3740E36-85E5-4F7D-92E4-56BE61D7BB07}">
      <dsp:nvSpPr>
        <dsp:cNvPr id="0" name=""/>
        <dsp:cNvSpPr/>
      </dsp:nvSpPr>
      <dsp:spPr>
        <a:xfrm>
          <a:off x="411346" y="1253543"/>
          <a:ext cx="8044127" cy="34242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b="1" kern="1200" dirty="0" smtClean="0">
              <a:solidFill>
                <a:schemeClr val="tx1"/>
              </a:solidFill>
              <a:ea typeface="宋体" pitchFamily="2" charset="-122"/>
              <a:cs typeface="Times New Roman" pitchFamily="18" charset="0"/>
            </a:rPr>
            <a:t>Equilibrium:  Enter, Accommodate</a:t>
          </a:r>
          <a:endParaRPr lang="en-GB" sz="1800" kern="1200" dirty="0" smtClean="0">
            <a:solidFill>
              <a:schemeClr val="tx1"/>
            </a:solidFill>
          </a:endParaRPr>
        </a:p>
      </dsp:txBody>
      <dsp:txXfrm>
        <a:off x="428062" y="1270259"/>
        <a:ext cx="8010695" cy="308991"/>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683669"/>
          <a:ext cx="8229600" cy="579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381000" y="0"/>
          <a:ext cx="7835792" cy="100945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ea typeface="宋体" pitchFamily="2" charset="-122"/>
              <a:cs typeface="Times New Roman" pitchFamily="18" charset="0"/>
            </a:rPr>
            <a:t>Strategy analysis often considers whether players can make binding commitments that force them to undertake strategies that are </a:t>
          </a:r>
          <a:r>
            <a:rPr lang="en-US" altLang="zh-CN" sz="1800" i="1" kern="1200" dirty="0" smtClean="0">
              <a:solidFill>
                <a:schemeClr val="tx1"/>
              </a:solidFill>
              <a:ea typeface="宋体" pitchFamily="2" charset="-122"/>
              <a:cs typeface="Times New Roman" pitchFamily="18" charset="0"/>
            </a:rPr>
            <a:t>ex post </a:t>
          </a:r>
          <a:r>
            <a:rPr lang="en-US" altLang="zh-CN" sz="1800" kern="1200" dirty="0" smtClean="0">
              <a:solidFill>
                <a:schemeClr val="tx1"/>
              </a:solidFill>
              <a:ea typeface="宋体" pitchFamily="2" charset="-122"/>
              <a:cs typeface="Times New Roman" pitchFamily="18" charset="0"/>
            </a:rPr>
            <a:t>unprofitable but </a:t>
          </a:r>
          <a:r>
            <a:rPr lang="en-US" altLang="zh-CN" sz="1800" i="1" kern="1200" dirty="0" smtClean="0">
              <a:solidFill>
                <a:schemeClr val="tx1"/>
              </a:solidFill>
              <a:ea typeface="宋体" pitchFamily="2" charset="-122"/>
              <a:cs typeface="Times New Roman" pitchFamily="18" charset="0"/>
            </a:rPr>
            <a:t>ex ante </a:t>
          </a:r>
          <a:r>
            <a:rPr lang="en-US" altLang="zh-CN" sz="1800" kern="1200" dirty="0" smtClean="0">
              <a:solidFill>
                <a:schemeClr val="tx1"/>
              </a:solidFill>
              <a:ea typeface="宋体" pitchFamily="2" charset="-122"/>
              <a:cs typeface="Times New Roman" pitchFamily="18" charset="0"/>
            </a:rPr>
            <a:t>optimal.</a:t>
          </a:r>
          <a:endParaRPr lang="en-US" sz="1800" kern="1200" dirty="0">
            <a:solidFill>
              <a:schemeClr val="tx1"/>
            </a:solidFill>
            <a:latin typeface="+mj-lt"/>
            <a:cs typeface="Century Gothic"/>
          </a:endParaRPr>
        </a:p>
      </dsp:txBody>
      <dsp:txXfrm>
        <a:off x="430277" y="49277"/>
        <a:ext cx="7737238" cy="910896"/>
      </dsp:txXfrm>
    </dsp:sp>
    <dsp:sp modelId="{B8098A44-587F-4130-AB1D-863792996A33}">
      <dsp:nvSpPr>
        <dsp:cNvPr id="0" name=""/>
        <dsp:cNvSpPr/>
      </dsp:nvSpPr>
      <dsp:spPr>
        <a:xfrm>
          <a:off x="0" y="1997501"/>
          <a:ext cx="8229600" cy="5796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C08D74E-0335-496E-AEEF-47822F71D3AC}">
      <dsp:nvSpPr>
        <dsp:cNvPr id="0" name=""/>
        <dsp:cNvSpPr/>
      </dsp:nvSpPr>
      <dsp:spPr>
        <a:xfrm>
          <a:off x="407461" y="1387469"/>
          <a:ext cx="7817224" cy="94951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ea typeface="宋体" pitchFamily="2" charset="-122"/>
            </a:rPr>
            <a:t>For the entry game the incumbent could have “meeting competition clauses” or advertise “Our prices can’t be beat.  We won’t be undersold.”</a:t>
          </a:r>
          <a:endParaRPr lang="en-GB" sz="1800" kern="1200" dirty="0" smtClean="0">
            <a:solidFill>
              <a:schemeClr val="tx1"/>
            </a:solidFill>
            <a:cs typeface="Times New Roman" pitchFamily="18" charset="0"/>
          </a:endParaRPr>
        </a:p>
      </dsp:txBody>
      <dsp:txXfrm>
        <a:off x="453812" y="1433820"/>
        <a:ext cx="7724522" cy="856809"/>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5DC507-0F6C-AA45-88C8-E5EF2DE3D987}">
      <dsp:nvSpPr>
        <dsp:cNvPr id="0" name=""/>
        <dsp:cNvSpPr/>
      </dsp:nvSpPr>
      <dsp:spPr>
        <a:xfrm>
          <a:off x="2207299" y="1153"/>
          <a:ext cx="1728381" cy="812415"/>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1</a:t>
          </a:r>
          <a:endParaRPr lang="en-US" sz="1800" kern="1200" dirty="0">
            <a:solidFill>
              <a:schemeClr val="tx1"/>
            </a:solidFill>
          </a:endParaRPr>
        </a:p>
      </dsp:txBody>
      <dsp:txXfrm>
        <a:off x="2231094" y="24948"/>
        <a:ext cx="1680791" cy="764825"/>
      </dsp:txXfrm>
    </dsp:sp>
    <dsp:sp modelId="{76ED8D30-E6DF-2749-8A78-7B1917E23B1A}">
      <dsp:nvSpPr>
        <dsp:cNvPr id="0" name=""/>
        <dsp:cNvSpPr/>
      </dsp:nvSpPr>
      <dsp:spPr>
        <a:xfrm>
          <a:off x="2380137" y="813568"/>
          <a:ext cx="172838" cy="609311"/>
        </a:xfrm>
        <a:custGeom>
          <a:avLst/>
          <a:gdLst/>
          <a:ahLst/>
          <a:cxnLst/>
          <a:rect l="0" t="0" r="0" b="0"/>
          <a:pathLst>
            <a:path>
              <a:moveTo>
                <a:pt x="0" y="0"/>
              </a:moveTo>
              <a:lnTo>
                <a:pt x="0" y="609311"/>
              </a:lnTo>
              <a:lnTo>
                <a:pt x="172838" y="609311"/>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521CCF-1EDF-A649-B8D4-052044156013}">
      <dsp:nvSpPr>
        <dsp:cNvPr id="0" name=""/>
        <dsp:cNvSpPr/>
      </dsp:nvSpPr>
      <dsp:spPr>
        <a:xfrm>
          <a:off x="2552975" y="1016672"/>
          <a:ext cx="1553481" cy="812415"/>
        </a:xfrm>
        <a:prstGeom prst="roundRect">
          <a:avLst>
            <a:gd name="adj" fmla="val 10000"/>
          </a:avLst>
        </a:prstGeom>
        <a:no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solidFill>
                <a:srgbClr val="333333"/>
              </a:solidFill>
              <a:latin typeface="Century Gothic"/>
              <a:cs typeface="Century Gothic"/>
            </a:rPr>
            <a:t>Transaction Costs</a:t>
          </a:r>
        </a:p>
      </dsp:txBody>
      <dsp:txXfrm>
        <a:off x="2576770" y="1040467"/>
        <a:ext cx="1505891" cy="764825"/>
      </dsp:txXfrm>
    </dsp:sp>
    <dsp:sp modelId="{85E32240-FDE7-4673-9235-21C0EF1C50A6}">
      <dsp:nvSpPr>
        <dsp:cNvPr id="0" name=""/>
        <dsp:cNvSpPr/>
      </dsp:nvSpPr>
      <dsp:spPr>
        <a:xfrm>
          <a:off x="2380137" y="813568"/>
          <a:ext cx="172838" cy="1624831"/>
        </a:xfrm>
        <a:custGeom>
          <a:avLst/>
          <a:gdLst/>
          <a:ahLst/>
          <a:cxnLst/>
          <a:rect l="0" t="0" r="0" b="0"/>
          <a:pathLst>
            <a:path>
              <a:moveTo>
                <a:pt x="0" y="0"/>
              </a:moveTo>
              <a:lnTo>
                <a:pt x="0" y="1624831"/>
              </a:lnTo>
              <a:lnTo>
                <a:pt x="172838" y="1624831"/>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E9CCADE-9720-4F47-A150-BCF3209C471F}">
      <dsp:nvSpPr>
        <dsp:cNvPr id="0" name=""/>
        <dsp:cNvSpPr/>
      </dsp:nvSpPr>
      <dsp:spPr>
        <a:xfrm>
          <a:off x="2552975" y="2032192"/>
          <a:ext cx="1553481" cy="812415"/>
        </a:xfrm>
        <a:prstGeom prst="roundRect">
          <a:avLst>
            <a:gd name="adj" fmla="val 10000"/>
          </a:avLst>
        </a:prstGeom>
        <a:no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solidFill>
                <a:srgbClr val="333333"/>
              </a:solidFill>
              <a:latin typeface="Century Gothic"/>
              <a:cs typeface="Century Gothic"/>
            </a:rPr>
            <a:t>Opportunistic Behavior</a:t>
          </a:r>
        </a:p>
      </dsp:txBody>
      <dsp:txXfrm>
        <a:off x="2576770" y="2055987"/>
        <a:ext cx="1505891" cy="764825"/>
      </dsp:txXfrm>
    </dsp:sp>
    <dsp:sp modelId="{AD6E31CC-7208-1D49-AA3D-4A80A7B9BE8F}">
      <dsp:nvSpPr>
        <dsp:cNvPr id="0" name=""/>
        <dsp:cNvSpPr/>
      </dsp:nvSpPr>
      <dsp:spPr>
        <a:xfrm>
          <a:off x="2380137" y="813568"/>
          <a:ext cx="172838" cy="2640350"/>
        </a:xfrm>
        <a:custGeom>
          <a:avLst/>
          <a:gdLst/>
          <a:ahLst/>
          <a:cxnLst/>
          <a:rect l="0" t="0" r="0" b="0"/>
          <a:pathLst>
            <a:path>
              <a:moveTo>
                <a:pt x="0" y="0"/>
              </a:moveTo>
              <a:lnTo>
                <a:pt x="0" y="2640350"/>
              </a:lnTo>
              <a:lnTo>
                <a:pt x="172838" y="2640350"/>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C5B9BB5-A5C3-6F4E-8078-13065D6ED926}">
      <dsp:nvSpPr>
        <dsp:cNvPr id="0" name=""/>
        <dsp:cNvSpPr/>
      </dsp:nvSpPr>
      <dsp:spPr>
        <a:xfrm>
          <a:off x="2552975" y="3047711"/>
          <a:ext cx="1553481" cy="812415"/>
        </a:xfrm>
        <a:prstGeom prst="roundRect">
          <a:avLst>
            <a:gd name="adj" fmla="val 10000"/>
          </a:avLst>
        </a:prstGeom>
        <a:no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solidFill>
                <a:srgbClr val="333333"/>
              </a:solidFill>
            </a:rPr>
            <a:t>Theory of the Firm</a:t>
          </a:r>
          <a:endParaRPr lang="en-US" sz="1500" kern="1200" dirty="0">
            <a:solidFill>
              <a:srgbClr val="333333"/>
            </a:solidFill>
          </a:endParaRPr>
        </a:p>
      </dsp:txBody>
      <dsp:txXfrm>
        <a:off x="2576770" y="3071506"/>
        <a:ext cx="1505891" cy="764825"/>
      </dsp:txXfrm>
    </dsp:sp>
    <dsp:sp modelId="{5DB592F2-5BA2-E54D-AD87-72ABDB967F93}">
      <dsp:nvSpPr>
        <dsp:cNvPr id="0" name=""/>
        <dsp:cNvSpPr/>
      </dsp:nvSpPr>
      <dsp:spPr>
        <a:xfrm>
          <a:off x="4341888" y="1153"/>
          <a:ext cx="1759383" cy="812415"/>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latin typeface="Century Gothic"/>
              <a:cs typeface="Century Gothic"/>
            </a:rPr>
            <a:t>Part 2</a:t>
          </a:r>
        </a:p>
      </dsp:txBody>
      <dsp:txXfrm>
        <a:off x="4365683" y="24948"/>
        <a:ext cx="1711793" cy="764825"/>
      </dsp:txXfrm>
    </dsp:sp>
    <dsp:sp modelId="{B3586922-9C3E-3649-9C36-E7675997D52A}">
      <dsp:nvSpPr>
        <dsp:cNvPr id="0" name=""/>
        <dsp:cNvSpPr/>
      </dsp:nvSpPr>
      <dsp:spPr>
        <a:xfrm>
          <a:off x="4517826" y="813568"/>
          <a:ext cx="175938" cy="609311"/>
        </a:xfrm>
        <a:custGeom>
          <a:avLst/>
          <a:gdLst/>
          <a:ahLst/>
          <a:cxnLst/>
          <a:rect l="0" t="0" r="0" b="0"/>
          <a:pathLst>
            <a:path>
              <a:moveTo>
                <a:pt x="0" y="0"/>
              </a:moveTo>
              <a:lnTo>
                <a:pt x="0" y="609311"/>
              </a:lnTo>
              <a:lnTo>
                <a:pt x="175938" y="609311"/>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2C0A819-F99B-854D-BAD3-89D15E45E650}">
      <dsp:nvSpPr>
        <dsp:cNvPr id="0" name=""/>
        <dsp:cNvSpPr/>
      </dsp:nvSpPr>
      <dsp:spPr>
        <a:xfrm>
          <a:off x="4693764" y="1016672"/>
          <a:ext cx="1435986" cy="812415"/>
        </a:xfrm>
        <a:prstGeom prst="roundRect">
          <a:avLst>
            <a:gd name="adj" fmla="val 10000"/>
          </a:avLst>
        </a:prstGeom>
        <a:solidFill>
          <a:schemeClr val="accent2"/>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solidFill>
                <a:srgbClr val="333333"/>
              </a:solidFill>
              <a:latin typeface="Century Gothic"/>
              <a:cs typeface="Century Gothic"/>
            </a:rPr>
            <a:t>Welfare and Efficiency</a:t>
          </a:r>
        </a:p>
      </dsp:txBody>
      <dsp:txXfrm>
        <a:off x="4717559" y="1040467"/>
        <a:ext cx="1388396" cy="764825"/>
      </dsp:txXfrm>
    </dsp:sp>
    <dsp:sp modelId="{D86F91D9-6A09-E948-A94E-31CFD5ECF32E}">
      <dsp:nvSpPr>
        <dsp:cNvPr id="0" name=""/>
        <dsp:cNvSpPr/>
      </dsp:nvSpPr>
      <dsp:spPr>
        <a:xfrm>
          <a:off x="4517826" y="813568"/>
          <a:ext cx="175938" cy="1624831"/>
        </a:xfrm>
        <a:custGeom>
          <a:avLst/>
          <a:gdLst/>
          <a:ahLst/>
          <a:cxnLst/>
          <a:rect l="0" t="0" r="0" b="0"/>
          <a:pathLst>
            <a:path>
              <a:moveTo>
                <a:pt x="0" y="0"/>
              </a:moveTo>
              <a:lnTo>
                <a:pt x="0" y="1624831"/>
              </a:lnTo>
              <a:lnTo>
                <a:pt x="175938" y="1624831"/>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4DCDA82-1BF1-C043-BF6F-B72CF1750D78}">
      <dsp:nvSpPr>
        <dsp:cNvPr id="0" name=""/>
        <dsp:cNvSpPr/>
      </dsp:nvSpPr>
      <dsp:spPr>
        <a:xfrm>
          <a:off x="4693764" y="2032192"/>
          <a:ext cx="1464466" cy="812415"/>
        </a:xfrm>
        <a:prstGeom prst="roundRect">
          <a:avLst>
            <a:gd name="adj" fmla="val 10000"/>
          </a:avLst>
        </a:prstGeom>
        <a:solidFill>
          <a:schemeClr val="accent2"/>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solidFill>
                <a:srgbClr val="333333"/>
              </a:solidFill>
              <a:latin typeface="Century Gothic"/>
              <a:cs typeface="Century Gothic"/>
            </a:rPr>
            <a:t>Market Failures</a:t>
          </a:r>
        </a:p>
      </dsp:txBody>
      <dsp:txXfrm>
        <a:off x="4717559" y="2055987"/>
        <a:ext cx="1416876" cy="764825"/>
      </dsp:txXfrm>
    </dsp:sp>
    <dsp:sp modelId="{5B699C03-238B-F74A-AC8C-79ADCA6CC76F}">
      <dsp:nvSpPr>
        <dsp:cNvPr id="0" name=""/>
        <dsp:cNvSpPr/>
      </dsp:nvSpPr>
      <dsp:spPr>
        <a:xfrm>
          <a:off x="4517826" y="813568"/>
          <a:ext cx="175938" cy="2640350"/>
        </a:xfrm>
        <a:custGeom>
          <a:avLst/>
          <a:gdLst/>
          <a:ahLst/>
          <a:cxnLst/>
          <a:rect l="0" t="0" r="0" b="0"/>
          <a:pathLst>
            <a:path>
              <a:moveTo>
                <a:pt x="0" y="0"/>
              </a:moveTo>
              <a:lnTo>
                <a:pt x="0" y="2640350"/>
              </a:lnTo>
              <a:lnTo>
                <a:pt x="175938" y="2640350"/>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67C0BDB-B8F7-E348-80E2-A84864BCB745}">
      <dsp:nvSpPr>
        <dsp:cNvPr id="0" name=""/>
        <dsp:cNvSpPr/>
      </dsp:nvSpPr>
      <dsp:spPr>
        <a:xfrm>
          <a:off x="4693764" y="3047711"/>
          <a:ext cx="1480936" cy="812415"/>
        </a:xfrm>
        <a:prstGeom prst="roundRect">
          <a:avLst>
            <a:gd name="adj" fmla="val 10000"/>
          </a:avLst>
        </a:prstGeom>
        <a:solidFill>
          <a:schemeClr val="accent2"/>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solidFill>
                <a:srgbClr val="333333"/>
              </a:solidFill>
              <a:latin typeface="Century Gothic"/>
              <a:cs typeface="Century Gothic"/>
            </a:rPr>
            <a:t>Economics of Remedies</a:t>
          </a:r>
        </a:p>
      </dsp:txBody>
      <dsp:txXfrm>
        <a:off x="4717559" y="3071506"/>
        <a:ext cx="1433346" cy="764825"/>
      </dsp:txXfrm>
    </dsp:sp>
    <dsp:sp modelId="{6ADFEEF9-F45D-4C4E-8B84-2BE5F015CA7F}">
      <dsp:nvSpPr>
        <dsp:cNvPr id="0" name=""/>
        <dsp:cNvSpPr/>
      </dsp:nvSpPr>
      <dsp:spPr>
        <a:xfrm>
          <a:off x="4517826" y="813568"/>
          <a:ext cx="175938" cy="3655869"/>
        </a:xfrm>
        <a:custGeom>
          <a:avLst/>
          <a:gdLst/>
          <a:ahLst/>
          <a:cxnLst/>
          <a:rect l="0" t="0" r="0" b="0"/>
          <a:pathLst>
            <a:path>
              <a:moveTo>
                <a:pt x="0" y="0"/>
              </a:moveTo>
              <a:lnTo>
                <a:pt x="0" y="3655869"/>
              </a:lnTo>
              <a:lnTo>
                <a:pt x="175938" y="3655869"/>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A173D34-1756-4791-A8BC-0DE2CB928640}">
      <dsp:nvSpPr>
        <dsp:cNvPr id="0" name=""/>
        <dsp:cNvSpPr/>
      </dsp:nvSpPr>
      <dsp:spPr>
        <a:xfrm>
          <a:off x="4693764" y="4063231"/>
          <a:ext cx="1452455" cy="812415"/>
        </a:xfrm>
        <a:prstGeom prst="roundRect">
          <a:avLst>
            <a:gd name="adj" fmla="val 10000"/>
          </a:avLst>
        </a:prstGeom>
        <a:solidFill>
          <a:schemeClr val="accent2"/>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US" sz="1500" kern="1200" dirty="0" smtClean="0">
              <a:solidFill>
                <a:srgbClr val="333333"/>
              </a:solidFill>
              <a:latin typeface="Century Gothic"/>
              <a:cs typeface="Century Gothic"/>
            </a:rPr>
            <a:t>Antitrust, Welfare and Market Failure</a:t>
          </a:r>
        </a:p>
      </dsp:txBody>
      <dsp:txXfrm>
        <a:off x="4717559" y="4087026"/>
        <a:ext cx="1404865" cy="7648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161696"/>
          <a:ext cx="8458200" cy="1852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437388" rIns="656450" bIns="128016" numCol="1" spcCol="1270" anchor="t" anchorCtr="0">
          <a:noAutofit/>
        </a:bodyPr>
        <a:lstStyle/>
        <a:p>
          <a:pPr marL="171450" lvl="1"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Practically, we use this term for cases where there are a handful firms that account for most of the output.</a:t>
          </a:r>
        </a:p>
        <a:p>
          <a:pPr marL="171450" lvl="1" indent="-171450" algn="l" defTabSz="800100">
            <a:lnSpc>
              <a:spcPct val="90000"/>
            </a:lnSpc>
            <a:spcBef>
              <a:spcPct val="0"/>
            </a:spcBef>
            <a:spcAft>
              <a:spcPct val="15000"/>
            </a:spcAft>
            <a:buChar char="••"/>
          </a:pPr>
          <a:r>
            <a:rPr lang="en-US" altLang="zh-CN" sz="1800" kern="1200" smtClean="0">
              <a:solidFill>
                <a:schemeClr val="tx1"/>
              </a:solidFill>
              <a:ea typeface="宋体" pitchFamily="2" charset="-122"/>
              <a:cs typeface="Times New Roman" pitchFamily="18" charset="0"/>
            </a:rPr>
            <a:t>Oligopoly (like monopoly) requires the existence of barriers that prevent entry or expansion of fringe firms such as economies of scale or network effects.</a:t>
          </a:r>
          <a:endParaRPr lang="en-US" altLang="zh-CN" sz="1800" kern="1200" dirty="0" smtClean="0">
            <a:solidFill>
              <a:schemeClr val="tx1"/>
            </a:solidFill>
            <a:ea typeface="宋体" pitchFamily="2" charset="-122"/>
            <a:cs typeface="Times New Roman" pitchFamily="18" charset="0"/>
          </a:endParaRPr>
        </a:p>
      </dsp:txBody>
      <dsp:txXfrm>
        <a:off x="0" y="161696"/>
        <a:ext cx="8458200" cy="1852200"/>
      </dsp:txXfrm>
    </dsp:sp>
    <dsp:sp modelId="{9514EDE9-45DB-A04D-93D4-CB8C956199C1}">
      <dsp:nvSpPr>
        <dsp:cNvPr id="0" name=""/>
        <dsp:cNvSpPr/>
      </dsp:nvSpPr>
      <dsp:spPr>
        <a:xfrm>
          <a:off x="446373" y="19697"/>
          <a:ext cx="8011826" cy="449392"/>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Oligopoly refers to industries with a handful of firms:</a:t>
          </a:r>
          <a:endParaRPr lang="en-US" sz="1800" kern="1200" dirty="0">
            <a:solidFill>
              <a:schemeClr val="tx1"/>
            </a:solidFill>
            <a:latin typeface="Century Gothic"/>
            <a:cs typeface="Century Gothic"/>
          </a:endParaRPr>
        </a:p>
      </dsp:txBody>
      <dsp:txXfrm>
        <a:off x="468311" y="41635"/>
        <a:ext cx="7967950" cy="405516"/>
      </dsp:txXfrm>
    </dsp:sp>
    <dsp:sp modelId="{45764CE0-1741-4880-8EF3-C1C993CF2525}">
      <dsp:nvSpPr>
        <dsp:cNvPr id="0" name=""/>
        <dsp:cNvSpPr/>
      </dsp:nvSpPr>
      <dsp:spPr>
        <a:xfrm>
          <a:off x="0" y="2334721"/>
          <a:ext cx="84582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1681900-0916-4785-A62F-3A76F22FDE97}">
      <dsp:nvSpPr>
        <dsp:cNvPr id="0" name=""/>
        <dsp:cNvSpPr/>
      </dsp:nvSpPr>
      <dsp:spPr>
        <a:xfrm>
          <a:off x="408868" y="2127296"/>
          <a:ext cx="8044781" cy="517385"/>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Oligopoly firms </a:t>
          </a:r>
          <a:r>
            <a:rPr lang="en-US" altLang="zh-CN" sz="1800" b="1" i="1" kern="1200" smtClean="0">
              <a:solidFill>
                <a:schemeClr val="tx1"/>
              </a:solidFill>
              <a:ea typeface="宋体" pitchFamily="2" charset="-122"/>
              <a:cs typeface="Times New Roman" pitchFamily="18" charset="0"/>
            </a:rPr>
            <a:t>can’t</a:t>
          </a:r>
          <a:r>
            <a:rPr lang="en-US" altLang="zh-CN" sz="1800" kern="1200" smtClean="0">
              <a:solidFill>
                <a:schemeClr val="tx1"/>
              </a:solidFill>
              <a:ea typeface="宋体" pitchFamily="2" charset="-122"/>
              <a:cs typeface="Times New Roman" pitchFamily="18" charset="0"/>
            </a:rPr>
            <a:t> act independently of each other. </a:t>
          </a:r>
          <a:endParaRPr lang="en-US" altLang="zh-CN" sz="1800" kern="1200" dirty="0" smtClean="0">
            <a:solidFill>
              <a:schemeClr val="tx1"/>
            </a:solidFill>
            <a:ea typeface="宋体" pitchFamily="2" charset="-122"/>
            <a:cs typeface="Times New Roman" pitchFamily="18" charset="0"/>
          </a:endParaRPr>
        </a:p>
      </dsp:txBody>
      <dsp:txXfrm>
        <a:off x="434125" y="2152553"/>
        <a:ext cx="7994267" cy="466871"/>
      </dsp:txXfrm>
    </dsp:sp>
    <dsp:sp modelId="{B389D26E-C94D-4417-BB07-C226945F4D30}">
      <dsp:nvSpPr>
        <dsp:cNvPr id="0" name=""/>
        <dsp:cNvSpPr/>
      </dsp:nvSpPr>
      <dsp:spPr>
        <a:xfrm>
          <a:off x="0" y="3287281"/>
          <a:ext cx="84582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9760CBC-DC43-4B0A-9381-1EA035A8616F}">
      <dsp:nvSpPr>
        <dsp:cNvPr id="0" name=""/>
        <dsp:cNvSpPr/>
      </dsp:nvSpPr>
      <dsp:spPr>
        <a:xfrm>
          <a:off x="416302" y="2977321"/>
          <a:ext cx="8041031" cy="6199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GB" sz="1800" kern="1200" smtClean="0">
              <a:solidFill>
                <a:schemeClr val="tx1"/>
              </a:solidFill>
              <a:cs typeface="Times New Roman" pitchFamily="18" charset="0"/>
            </a:rPr>
            <a:t>Any change in price or output by one firm will materially affect the price, sales, and profits of other firms.</a:t>
          </a:r>
          <a:endParaRPr lang="en-GB" sz="1800" kern="1200" dirty="0" smtClean="0">
            <a:solidFill>
              <a:schemeClr val="tx1"/>
            </a:solidFill>
            <a:cs typeface="Times New Roman" pitchFamily="18" charset="0"/>
          </a:endParaRPr>
        </a:p>
      </dsp:txBody>
      <dsp:txXfrm>
        <a:off x="446564" y="3007583"/>
        <a:ext cx="7980507" cy="559396"/>
      </dsp:txXfrm>
    </dsp:sp>
    <dsp:sp modelId="{0060E91A-9A08-499F-ADEC-E88F9943C497}">
      <dsp:nvSpPr>
        <dsp:cNvPr id="0" name=""/>
        <dsp:cNvSpPr/>
      </dsp:nvSpPr>
      <dsp:spPr>
        <a:xfrm>
          <a:off x="0" y="4401535"/>
          <a:ext cx="8458200" cy="529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3D990C2-7E62-4E45-B004-6831FAA18632}">
      <dsp:nvSpPr>
        <dsp:cNvPr id="0" name=""/>
        <dsp:cNvSpPr/>
      </dsp:nvSpPr>
      <dsp:spPr>
        <a:xfrm>
          <a:off x="408868" y="3929881"/>
          <a:ext cx="8044781" cy="78161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GB" sz="1800" kern="1200" dirty="0" smtClean="0">
              <a:solidFill>
                <a:schemeClr val="tx1"/>
              </a:solidFill>
              <a:cs typeface="Times New Roman" pitchFamily="18" charset="0"/>
            </a:rPr>
            <a:t>Each firm recognizes that the ultimate effect of its decision to change its price or output depends on how other firms react (in particular, do they follow or not?)	</a:t>
          </a:r>
        </a:p>
      </dsp:txBody>
      <dsp:txXfrm>
        <a:off x="447023" y="3968036"/>
        <a:ext cx="7968471" cy="7053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379225"/>
          <a:ext cx="8458200" cy="937125"/>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354076" rIns="656450"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noProof="0" smtClean="0">
              <a:solidFill>
                <a:schemeClr val="tx1"/>
              </a:solidFill>
              <a:cs typeface="Times New Roman" pitchFamily="18" charset="0"/>
            </a:rPr>
            <a:t>Best action of each particular firm depends upon the action of the other competitors (just like prisoner’s dilemma game).</a:t>
          </a:r>
          <a:r>
            <a:rPr lang="en-US" sz="1600" kern="1200" noProof="0" smtClean="0">
              <a:solidFill>
                <a:schemeClr val="tx1"/>
              </a:solidFill>
            </a:rPr>
            <a:t> </a:t>
          </a:r>
        </a:p>
      </dsp:txBody>
      <dsp:txXfrm>
        <a:off x="0" y="379225"/>
        <a:ext cx="8458200" cy="937125"/>
      </dsp:txXfrm>
    </dsp:sp>
    <dsp:sp modelId="{9514EDE9-45DB-A04D-93D4-CB8C956199C1}">
      <dsp:nvSpPr>
        <dsp:cNvPr id="0" name=""/>
        <dsp:cNvSpPr/>
      </dsp:nvSpPr>
      <dsp:spPr>
        <a:xfrm>
          <a:off x="446373" y="57636"/>
          <a:ext cx="8011826" cy="57043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11200" rtl="0">
            <a:lnSpc>
              <a:spcPct val="90000"/>
            </a:lnSpc>
            <a:spcBef>
              <a:spcPct val="0"/>
            </a:spcBef>
            <a:spcAft>
              <a:spcPct val="35000"/>
            </a:spcAft>
          </a:pPr>
          <a:r>
            <a:rPr lang="en-US" sz="1600" kern="1200" noProof="0" dirty="0" smtClean="0">
              <a:solidFill>
                <a:schemeClr val="tx1"/>
              </a:solidFill>
              <a:cs typeface="Times New Roman" pitchFamily="18" charset="0"/>
            </a:rPr>
            <a:t>A key feature of oligopolies is </a:t>
          </a:r>
          <a:r>
            <a:rPr lang="en-US" sz="1600" u="sng" kern="1200" noProof="0" dirty="0" smtClean="0">
              <a:solidFill>
                <a:schemeClr val="tx1"/>
              </a:solidFill>
              <a:cs typeface="Times New Roman" pitchFamily="18" charset="0"/>
            </a:rPr>
            <a:t>strategic interdependence</a:t>
          </a:r>
          <a:r>
            <a:rPr lang="en-US" sz="1600" kern="1200" noProof="0" dirty="0" smtClean="0">
              <a:solidFill>
                <a:schemeClr val="tx1"/>
              </a:solidFill>
              <a:cs typeface="Times New Roman" pitchFamily="18" charset="0"/>
            </a:rPr>
            <a:t> between competitors:</a:t>
          </a:r>
          <a:endParaRPr lang="en-US" sz="1600" kern="1200" noProof="0" dirty="0">
            <a:solidFill>
              <a:schemeClr val="tx1"/>
            </a:solidFill>
            <a:latin typeface="Century Gothic"/>
            <a:cs typeface="Century Gothic"/>
          </a:endParaRPr>
        </a:p>
      </dsp:txBody>
      <dsp:txXfrm>
        <a:off x="474219" y="85482"/>
        <a:ext cx="7956134" cy="514739"/>
      </dsp:txXfrm>
    </dsp:sp>
    <dsp:sp modelId="{6637BD94-8F18-4527-AD2B-1BC4755F55B7}">
      <dsp:nvSpPr>
        <dsp:cNvPr id="0" name=""/>
        <dsp:cNvSpPr/>
      </dsp:nvSpPr>
      <dsp:spPr>
        <a:xfrm>
          <a:off x="0" y="1769093"/>
          <a:ext cx="8458200" cy="11781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354076" rIns="656450"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noProof="0" dirty="0" smtClean="0">
              <a:solidFill>
                <a:schemeClr val="tx1"/>
              </a:solidFill>
            </a:rPr>
            <a:t>BMW, Jaguar, Mercedes. They must consider pricing, styling</a:t>
          </a:r>
        </a:p>
        <a:p>
          <a:pPr marL="171450" lvl="1" indent="-171450" algn="l" defTabSz="711200">
            <a:lnSpc>
              <a:spcPct val="90000"/>
            </a:lnSpc>
            <a:spcBef>
              <a:spcPct val="0"/>
            </a:spcBef>
            <a:spcAft>
              <a:spcPct val="15000"/>
            </a:spcAft>
            <a:buChar char="••"/>
          </a:pPr>
          <a:r>
            <a:rPr lang="en-US" sz="1600" kern="1200" noProof="0" dirty="0" smtClean="0">
              <a:solidFill>
                <a:schemeClr val="tx1"/>
              </a:solidFill>
            </a:rPr>
            <a:t>Sony PlayStation vs. </a:t>
          </a:r>
          <a:r>
            <a:rPr lang="en-US" sz="1600" kern="1200" noProof="0" dirty="0" err="1" smtClean="0">
              <a:solidFill>
                <a:schemeClr val="tx1"/>
              </a:solidFill>
            </a:rPr>
            <a:t>xBox</a:t>
          </a:r>
          <a:r>
            <a:rPr lang="en-US" sz="1600" kern="1200" noProof="0" dirty="0" smtClean="0">
              <a:solidFill>
                <a:schemeClr val="tx1"/>
              </a:solidFill>
            </a:rPr>
            <a:t>. They must consider pricing, features, release dates.</a:t>
          </a:r>
          <a:endParaRPr lang="en-US" sz="1600" kern="1200" noProof="0" dirty="0">
            <a:solidFill>
              <a:schemeClr val="tx1"/>
            </a:solidFill>
          </a:endParaRPr>
        </a:p>
      </dsp:txBody>
      <dsp:txXfrm>
        <a:off x="0" y="1769093"/>
        <a:ext cx="8458200" cy="1178100"/>
      </dsp:txXfrm>
    </dsp:sp>
    <dsp:sp modelId="{2C2F7CB2-2597-4FE4-AAA9-171E3101F3A2}">
      <dsp:nvSpPr>
        <dsp:cNvPr id="0" name=""/>
        <dsp:cNvSpPr/>
      </dsp:nvSpPr>
      <dsp:spPr>
        <a:xfrm>
          <a:off x="412585" y="1408150"/>
          <a:ext cx="8039186" cy="611863"/>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11200">
            <a:lnSpc>
              <a:spcPct val="90000"/>
            </a:lnSpc>
            <a:spcBef>
              <a:spcPct val="0"/>
            </a:spcBef>
            <a:spcAft>
              <a:spcPct val="35000"/>
            </a:spcAft>
          </a:pPr>
          <a:r>
            <a:rPr lang="en-US" sz="1600" kern="1200" noProof="0" dirty="0" smtClean="0">
              <a:solidFill>
                <a:schemeClr val="tx1"/>
              </a:solidFill>
              <a:cs typeface="Times New Roman" pitchFamily="18" charset="0"/>
            </a:rPr>
            <a:t>A firm must consider its rivals’ behavior to determine its own best policy or strategy.  Consider for instance:</a:t>
          </a:r>
        </a:p>
      </dsp:txBody>
      <dsp:txXfrm>
        <a:off x="442454" y="1438019"/>
        <a:ext cx="7979448" cy="552125"/>
      </dsp:txXfrm>
    </dsp:sp>
    <dsp:sp modelId="{6A6D403B-44F3-4E04-B509-F69B24DA0F58}">
      <dsp:nvSpPr>
        <dsp:cNvPr id="0" name=""/>
        <dsp:cNvSpPr/>
      </dsp:nvSpPr>
      <dsp:spPr>
        <a:xfrm>
          <a:off x="0" y="3275315"/>
          <a:ext cx="8458200" cy="428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401C937-5905-49C0-BA88-672CDEAB29ED}">
      <dsp:nvSpPr>
        <dsp:cNvPr id="0" name=""/>
        <dsp:cNvSpPr/>
      </dsp:nvSpPr>
      <dsp:spPr>
        <a:xfrm>
          <a:off x="416302" y="3038993"/>
          <a:ext cx="8041031" cy="5018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11200">
            <a:lnSpc>
              <a:spcPct val="90000"/>
            </a:lnSpc>
            <a:spcBef>
              <a:spcPct val="0"/>
            </a:spcBef>
            <a:spcAft>
              <a:spcPct val="35000"/>
            </a:spcAft>
          </a:pPr>
          <a:r>
            <a:rPr lang="en-US" altLang="zh-CN" sz="1600" kern="1200" noProof="0" dirty="0" smtClean="0">
              <a:solidFill>
                <a:schemeClr val="tx1"/>
              </a:solidFill>
              <a:ea typeface="宋体" pitchFamily="2" charset="-122"/>
              <a:cs typeface="Times New Roman" pitchFamily="18" charset="0"/>
            </a:rPr>
            <a:t>How does this equilibrium change with the number of firms and the type of actions firms may take?</a:t>
          </a:r>
          <a:endParaRPr lang="en-US" sz="1600" kern="1200" noProof="0" dirty="0">
            <a:solidFill>
              <a:schemeClr val="tx1"/>
            </a:solidFill>
          </a:endParaRPr>
        </a:p>
      </dsp:txBody>
      <dsp:txXfrm>
        <a:off x="440800" y="3063491"/>
        <a:ext cx="7992035" cy="452844"/>
      </dsp:txXfrm>
    </dsp:sp>
    <dsp:sp modelId="{C8DB36CD-E8E2-D24C-AD6B-8C9A6BCA6CA2}">
      <dsp:nvSpPr>
        <dsp:cNvPr id="0" name=""/>
        <dsp:cNvSpPr/>
      </dsp:nvSpPr>
      <dsp:spPr>
        <a:xfrm>
          <a:off x="0" y="4312485"/>
          <a:ext cx="8458200" cy="428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E3C9C09-F35E-ED43-A440-18D69EA3BD6B}">
      <dsp:nvSpPr>
        <dsp:cNvPr id="0" name=""/>
        <dsp:cNvSpPr/>
      </dsp:nvSpPr>
      <dsp:spPr>
        <a:xfrm>
          <a:off x="367155" y="3810113"/>
          <a:ext cx="8085287" cy="753291"/>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711200">
            <a:lnSpc>
              <a:spcPct val="90000"/>
            </a:lnSpc>
            <a:spcBef>
              <a:spcPct val="0"/>
            </a:spcBef>
            <a:spcAft>
              <a:spcPct val="35000"/>
            </a:spcAft>
          </a:pPr>
          <a:r>
            <a:rPr lang="en-US" altLang="zh-CN" sz="1600" kern="1200" noProof="0" dirty="0" smtClean="0">
              <a:solidFill>
                <a:schemeClr val="tx1"/>
              </a:solidFill>
              <a:ea typeface="宋体" pitchFamily="2" charset="-122"/>
              <a:cs typeface="Times New Roman" pitchFamily="18" charset="0"/>
            </a:rPr>
            <a:t>Generally, oligopoly models predict that prices decrease with the number of firms, but the magnitude of the price decrease varies greatly depending on the assumptions.</a:t>
          </a:r>
        </a:p>
      </dsp:txBody>
      <dsp:txXfrm>
        <a:off x="403928" y="3846886"/>
        <a:ext cx="8011741" cy="6797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199119"/>
          <a:ext cx="8458200" cy="1814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333248" rIns="656450" bIns="128016" numCol="1" spcCol="1270" anchor="t" anchorCtr="0">
          <a:noAutofit/>
        </a:bodyPr>
        <a:lstStyle/>
        <a:p>
          <a:pPr marL="171450" lvl="1"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Price—that is, </a:t>
          </a:r>
          <a:r>
            <a:rPr lang="en-US" altLang="zh-CN" sz="1800" kern="1200" dirty="0" smtClean="0">
              <a:solidFill>
                <a:schemeClr val="tx1"/>
              </a:solidFill>
              <a:ea typeface="宋体" pitchFamily="2" charset="-122"/>
              <a:cs typeface="Times New Roman" pitchFamily="18" charset="0"/>
            </a:rPr>
            <a:t>the announce </a:t>
          </a:r>
          <a:r>
            <a:rPr lang="en-US" altLang="zh-CN" sz="1800" kern="1200" dirty="0" smtClean="0">
              <a:solidFill>
                <a:schemeClr val="tx1"/>
              </a:solidFill>
              <a:ea typeface="宋体" pitchFamily="2" charset="-122"/>
              <a:cs typeface="Times New Roman" pitchFamily="18" charset="0"/>
            </a:rPr>
            <a:t>price and sell what people will buy at that price</a:t>
          </a:r>
          <a:r>
            <a:rPr lang="en-US" altLang="zh-CN" sz="1800" kern="1200" dirty="0" smtClean="0">
              <a:solidFill>
                <a:schemeClr val="tx1"/>
              </a:solidFill>
              <a:ea typeface="宋体" pitchFamily="2" charset="-122"/>
              <a:cs typeface="Times New Roman" pitchFamily="18" charset="0"/>
            </a:rPr>
            <a:t>. OR</a:t>
          </a:r>
          <a:endParaRPr lang="en-US" altLang="zh-CN" sz="1800" kern="1200" dirty="0" smtClean="0">
            <a:solidFill>
              <a:schemeClr val="tx1"/>
            </a:solidFill>
            <a:ea typeface="宋体" pitchFamily="2" charset="-122"/>
            <a:cs typeface="Times New Roman" pitchFamily="18" charset="0"/>
          </a:endParaRPr>
        </a:p>
        <a:p>
          <a:pPr marL="171450" lvl="1" indent="-171450" algn="l" defTabSz="800100">
            <a:lnSpc>
              <a:spcPct val="90000"/>
            </a:lnSpc>
            <a:spcBef>
              <a:spcPct val="0"/>
            </a:spcBef>
            <a:spcAft>
              <a:spcPct val="15000"/>
            </a:spcAft>
            <a:buChar char="••"/>
          </a:pPr>
          <a:endParaRPr lang="en-US" altLang="zh-CN" sz="1800" kern="1200" dirty="0" smtClean="0">
            <a:solidFill>
              <a:schemeClr val="tx1"/>
            </a:solidFill>
            <a:ea typeface="宋体" pitchFamily="2" charset="-122"/>
            <a:cs typeface="Times New Roman" pitchFamily="18" charset="0"/>
          </a:endParaRPr>
        </a:p>
        <a:p>
          <a:pPr marL="171450" lvl="1"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Quantity—that is, </a:t>
          </a:r>
          <a:r>
            <a:rPr lang="en-US" altLang="zh-CN" sz="1800" kern="1200" dirty="0" smtClean="0">
              <a:solidFill>
                <a:schemeClr val="tx1"/>
              </a:solidFill>
              <a:ea typeface="宋体" pitchFamily="2" charset="-122"/>
              <a:cs typeface="Times New Roman" pitchFamily="18" charset="0"/>
            </a:rPr>
            <a:t>the offer a quantity </a:t>
          </a:r>
          <a:r>
            <a:rPr lang="en-US" altLang="zh-CN" sz="1800" kern="1200" dirty="0" smtClean="0">
              <a:solidFill>
                <a:schemeClr val="tx1"/>
              </a:solidFill>
              <a:ea typeface="宋体" pitchFamily="2" charset="-122"/>
              <a:cs typeface="Times New Roman" pitchFamily="18" charset="0"/>
            </a:rPr>
            <a:t>and take whatever price </a:t>
          </a:r>
          <a:r>
            <a:rPr lang="en-US" altLang="zh-CN" sz="1800" kern="1200" dirty="0" smtClean="0">
              <a:solidFill>
                <a:schemeClr val="tx1"/>
              </a:solidFill>
              <a:ea typeface="宋体" pitchFamily="2" charset="-122"/>
              <a:cs typeface="Times New Roman" pitchFamily="18" charset="0"/>
            </a:rPr>
            <a:t>they can get </a:t>
          </a:r>
          <a:r>
            <a:rPr lang="en-US" altLang="zh-CN" sz="1800" kern="1200" dirty="0" smtClean="0">
              <a:solidFill>
                <a:schemeClr val="tx1"/>
              </a:solidFill>
              <a:ea typeface="宋体" pitchFamily="2" charset="-122"/>
              <a:cs typeface="Times New Roman" pitchFamily="18" charset="0"/>
            </a:rPr>
            <a:t>in the market to absorb that quantity.</a:t>
          </a:r>
        </a:p>
      </dsp:txBody>
      <dsp:txXfrm>
        <a:off x="0" y="199119"/>
        <a:ext cx="8458200" cy="1814400"/>
      </dsp:txXfrm>
    </dsp:sp>
    <dsp:sp modelId="{9514EDE9-45DB-A04D-93D4-CB8C956199C1}">
      <dsp:nvSpPr>
        <dsp:cNvPr id="0" name=""/>
        <dsp:cNvSpPr/>
      </dsp:nvSpPr>
      <dsp:spPr>
        <a:xfrm>
          <a:off x="446373" y="15165"/>
          <a:ext cx="8011826" cy="418159"/>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Models assume that firms focus their conjectures on:</a:t>
          </a:r>
          <a:endParaRPr lang="en-US" sz="1800" kern="1200" dirty="0">
            <a:solidFill>
              <a:schemeClr val="tx1"/>
            </a:solidFill>
            <a:latin typeface="Century Gothic"/>
            <a:cs typeface="Century Gothic"/>
          </a:endParaRPr>
        </a:p>
      </dsp:txBody>
      <dsp:txXfrm>
        <a:off x="466786" y="35578"/>
        <a:ext cx="7971000" cy="377333"/>
      </dsp:txXfrm>
    </dsp:sp>
    <dsp:sp modelId="{8C66CC32-49E6-4339-8692-AA4090BCF611}">
      <dsp:nvSpPr>
        <dsp:cNvPr id="0" name=""/>
        <dsp:cNvSpPr/>
      </dsp:nvSpPr>
      <dsp:spPr>
        <a:xfrm>
          <a:off x="0" y="2336079"/>
          <a:ext cx="8458200" cy="2066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56450" tIns="333248" rIns="656450" bIns="128016" numCol="1" spcCol="1270" anchor="t" anchorCtr="0">
          <a:noAutofit/>
        </a:bodyPr>
        <a:lstStyle/>
        <a:p>
          <a:pPr marL="171450" lvl="1"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Static—firms move simultaneously and the game is over in the blink of an eye; like deciding which way to move when two people are walking into each other on the sidewalk</a:t>
          </a:r>
          <a:r>
            <a:rPr lang="en-US" altLang="zh-CN" sz="1800" kern="1200" dirty="0" smtClean="0">
              <a:solidFill>
                <a:schemeClr val="tx1"/>
              </a:solidFill>
              <a:ea typeface="宋体" pitchFamily="2" charset="-122"/>
              <a:cs typeface="Times New Roman" pitchFamily="18" charset="0"/>
            </a:rPr>
            <a:t>. OR</a:t>
          </a:r>
          <a:endParaRPr lang="en-US" altLang="zh-CN" sz="1800" kern="1200" dirty="0" smtClean="0">
            <a:solidFill>
              <a:schemeClr val="tx1"/>
            </a:solidFill>
            <a:ea typeface="宋体" pitchFamily="2" charset="-122"/>
            <a:cs typeface="Times New Roman" pitchFamily="18" charset="0"/>
          </a:endParaRPr>
        </a:p>
        <a:p>
          <a:pPr marL="171450" lvl="1" indent="-171450" algn="l" defTabSz="800100">
            <a:lnSpc>
              <a:spcPct val="90000"/>
            </a:lnSpc>
            <a:spcBef>
              <a:spcPct val="0"/>
            </a:spcBef>
            <a:spcAft>
              <a:spcPct val="15000"/>
            </a:spcAft>
            <a:buChar char="••"/>
          </a:pPr>
          <a:endParaRPr lang="en-US" altLang="zh-CN" sz="1800" kern="1200" dirty="0" smtClean="0">
            <a:solidFill>
              <a:schemeClr val="tx1"/>
            </a:solidFill>
            <a:ea typeface="宋体" pitchFamily="2" charset="-122"/>
            <a:cs typeface="Times New Roman" pitchFamily="18" charset="0"/>
          </a:endParaRPr>
        </a:p>
        <a:p>
          <a:pPr marL="171450" lvl="1" indent="-171450" algn="l" defTabSz="800100">
            <a:lnSpc>
              <a:spcPct val="90000"/>
            </a:lnSpc>
            <a:spcBef>
              <a:spcPct val="0"/>
            </a:spcBef>
            <a:spcAft>
              <a:spcPct val="15000"/>
            </a:spcAft>
            <a:buChar char="••"/>
          </a:pPr>
          <a:r>
            <a:rPr lang="en-US" altLang="zh-CN" sz="1800" kern="1200" dirty="0" smtClean="0">
              <a:solidFill>
                <a:schemeClr val="tx1"/>
              </a:solidFill>
              <a:ea typeface="宋体" pitchFamily="2" charset="-122"/>
              <a:cs typeface="Times New Roman" pitchFamily="18" charset="0"/>
            </a:rPr>
            <a:t>Dynamic–firms move sequentially like in chess; models must assume who goes first. </a:t>
          </a:r>
          <a:endParaRPr lang="en-GB" sz="1800" kern="1200" dirty="0" smtClean="0">
            <a:solidFill>
              <a:schemeClr val="tx1"/>
            </a:solidFill>
            <a:latin typeface="Verdana" pitchFamily="34" charset="0"/>
          </a:endParaRPr>
        </a:p>
      </dsp:txBody>
      <dsp:txXfrm>
        <a:off x="0" y="2336079"/>
        <a:ext cx="8458200" cy="2066400"/>
      </dsp:txXfrm>
    </dsp:sp>
    <dsp:sp modelId="{2783C150-57E4-48F4-95B4-6930F84213B4}">
      <dsp:nvSpPr>
        <dsp:cNvPr id="0" name=""/>
        <dsp:cNvSpPr/>
      </dsp:nvSpPr>
      <dsp:spPr>
        <a:xfrm>
          <a:off x="402673" y="2099919"/>
          <a:ext cx="8053453" cy="4723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Models assume something about timing:</a:t>
          </a:r>
          <a:endParaRPr lang="en-US" altLang="zh-CN" sz="1800" kern="1200" dirty="0" smtClean="0">
            <a:solidFill>
              <a:schemeClr val="tx1"/>
            </a:solidFill>
            <a:ea typeface="宋体" pitchFamily="2" charset="-122"/>
            <a:cs typeface="Times New Roman" pitchFamily="18" charset="0"/>
          </a:endParaRPr>
        </a:p>
      </dsp:txBody>
      <dsp:txXfrm>
        <a:off x="425730" y="2122976"/>
        <a:ext cx="8007339" cy="4262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437634"/>
          <a:ext cx="4724399" cy="604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249325" y="66043"/>
          <a:ext cx="4475074" cy="722897"/>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000" tIns="0" rIns="125000" bIns="0" numCol="1" spcCol="1270" anchor="ctr" anchorCtr="0">
          <a:noAutofit/>
        </a:bodyPr>
        <a:lstStyle/>
        <a:p>
          <a:pPr lvl="0" algn="l" defTabSz="666750" rtl="0">
            <a:lnSpc>
              <a:spcPct val="90000"/>
            </a:lnSpc>
            <a:spcBef>
              <a:spcPct val="0"/>
            </a:spcBef>
            <a:spcAft>
              <a:spcPct val="35000"/>
            </a:spcAft>
          </a:pPr>
          <a:r>
            <a:rPr lang="en-US" altLang="zh-CN" sz="1500" u="sng" kern="1200" dirty="0" smtClean="0">
              <a:solidFill>
                <a:schemeClr val="tx1"/>
              </a:solidFill>
              <a:ea typeface="宋体" pitchFamily="2" charset="-122"/>
              <a:cs typeface="Times New Roman" pitchFamily="18" charset="0"/>
            </a:rPr>
            <a:t>Two</a:t>
          </a:r>
          <a:r>
            <a:rPr lang="en-US" altLang="zh-CN" sz="1500" kern="1200" dirty="0" smtClean="0">
              <a:solidFill>
                <a:schemeClr val="tx1"/>
              </a:solidFill>
              <a:ea typeface="宋体" pitchFamily="2" charset="-122"/>
              <a:cs typeface="Times New Roman" pitchFamily="18" charset="0"/>
            </a:rPr>
            <a:t> firms in a market for a </a:t>
          </a:r>
          <a:r>
            <a:rPr lang="en-US" altLang="zh-CN" sz="1500" u="sng" kern="1200" dirty="0" smtClean="0">
              <a:solidFill>
                <a:schemeClr val="tx1"/>
              </a:solidFill>
              <a:ea typeface="宋体" pitchFamily="2" charset="-122"/>
              <a:cs typeface="Times New Roman" pitchFamily="18" charset="0"/>
            </a:rPr>
            <a:t>homogeneous</a:t>
          </a:r>
          <a:r>
            <a:rPr lang="en-US" altLang="zh-CN" sz="1500" kern="1200" dirty="0" smtClean="0">
              <a:solidFill>
                <a:schemeClr val="tx1"/>
              </a:solidFill>
              <a:ea typeface="宋体" pitchFamily="2" charset="-122"/>
              <a:cs typeface="Times New Roman" pitchFamily="18" charset="0"/>
            </a:rPr>
            <a:t> product (spring water)</a:t>
          </a:r>
          <a:endParaRPr lang="en-US" sz="1500" kern="1200" dirty="0">
            <a:solidFill>
              <a:schemeClr val="tx1"/>
            </a:solidFill>
            <a:latin typeface="Century Gothic"/>
            <a:cs typeface="Century Gothic"/>
          </a:endParaRPr>
        </a:p>
      </dsp:txBody>
      <dsp:txXfrm>
        <a:off x="284614" y="101332"/>
        <a:ext cx="4404496" cy="652319"/>
      </dsp:txXfrm>
    </dsp:sp>
    <dsp:sp modelId="{3E9F348A-C3F0-4ED4-ABEA-EBF28360F13F}">
      <dsp:nvSpPr>
        <dsp:cNvPr id="0" name=""/>
        <dsp:cNvSpPr/>
      </dsp:nvSpPr>
      <dsp:spPr>
        <a:xfrm>
          <a:off x="0" y="1526274"/>
          <a:ext cx="4724399" cy="604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1EB473D-B772-42FE-A18A-05C28EEC9E1C}">
      <dsp:nvSpPr>
        <dsp:cNvPr id="0" name=""/>
        <dsp:cNvSpPr/>
      </dsp:nvSpPr>
      <dsp:spPr>
        <a:xfrm>
          <a:off x="230452" y="1172034"/>
          <a:ext cx="4490130" cy="7084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000" tIns="0" rIns="125000" bIns="0" numCol="1" spcCol="1270" anchor="ctr" anchorCtr="0">
          <a:noAutofit/>
        </a:bodyPr>
        <a:lstStyle/>
        <a:p>
          <a:pPr lvl="0" algn="l" defTabSz="666750">
            <a:lnSpc>
              <a:spcPct val="90000"/>
            </a:lnSpc>
            <a:spcBef>
              <a:spcPct val="0"/>
            </a:spcBef>
            <a:spcAft>
              <a:spcPct val="35000"/>
            </a:spcAft>
          </a:pPr>
          <a:r>
            <a:rPr lang="en-US" altLang="zh-CN" sz="1500" kern="1200" dirty="0" smtClean="0">
              <a:solidFill>
                <a:schemeClr val="tx1"/>
              </a:solidFill>
              <a:ea typeface="宋体" pitchFamily="2" charset="-122"/>
            </a:rPr>
            <a:t>Firms make </a:t>
          </a:r>
          <a:r>
            <a:rPr lang="en-US" altLang="zh-CN" sz="1500" u="sng" kern="1200" dirty="0" smtClean="0">
              <a:solidFill>
                <a:schemeClr val="tx1"/>
              </a:solidFill>
              <a:ea typeface="宋体" pitchFamily="2" charset="-122"/>
            </a:rPr>
            <a:t>output</a:t>
          </a:r>
          <a:r>
            <a:rPr lang="en-US" altLang="zh-CN" sz="1500" kern="1200" dirty="0" smtClean="0">
              <a:solidFill>
                <a:schemeClr val="tx1"/>
              </a:solidFill>
              <a:ea typeface="宋体" pitchFamily="2" charset="-122"/>
            </a:rPr>
            <a:t> decisions </a:t>
          </a:r>
          <a:r>
            <a:rPr lang="en-US" altLang="zh-CN" sz="1500" u="sng" kern="1200" dirty="0" smtClean="0">
              <a:solidFill>
                <a:schemeClr val="tx1"/>
              </a:solidFill>
              <a:ea typeface="宋体" pitchFamily="2" charset="-122"/>
            </a:rPr>
            <a:t>simultaneously</a:t>
          </a:r>
          <a:r>
            <a:rPr lang="en-US" altLang="zh-CN" sz="1500" kern="1200" dirty="0" smtClean="0">
              <a:solidFill>
                <a:schemeClr val="tx1"/>
              </a:solidFill>
              <a:ea typeface="宋体" pitchFamily="2" charset="-122"/>
            </a:rPr>
            <a:t> instead of choosing prices.</a:t>
          </a:r>
          <a:endParaRPr lang="en-GB" sz="1500" kern="1200" dirty="0" smtClean="0">
            <a:solidFill>
              <a:schemeClr val="tx1"/>
            </a:solidFill>
            <a:cs typeface="Times New Roman" pitchFamily="18" charset="0"/>
          </a:endParaRPr>
        </a:p>
      </dsp:txBody>
      <dsp:txXfrm>
        <a:off x="265037" y="1206619"/>
        <a:ext cx="4420960" cy="639310"/>
      </dsp:txXfrm>
    </dsp:sp>
    <dsp:sp modelId="{6815BE5B-A9A7-4E4E-A32B-285AAE5CCA51}">
      <dsp:nvSpPr>
        <dsp:cNvPr id="0" name=""/>
        <dsp:cNvSpPr/>
      </dsp:nvSpPr>
      <dsp:spPr>
        <a:xfrm>
          <a:off x="0" y="2809583"/>
          <a:ext cx="4724399" cy="604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DB45B6A-B942-448E-81E0-749F91856630}">
      <dsp:nvSpPr>
        <dsp:cNvPr id="0" name=""/>
        <dsp:cNvSpPr/>
      </dsp:nvSpPr>
      <dsp:spPr>
        <a:xfrm>
          <a:off x="224916" y="2260674"/>
          <a:ext cx="4498325" cy="903149"/>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000" tIns="0" rIns="125000" bIns="0" numCol="1" spcCol="1270" anchor="ctr" anchorCtr="0">
          <a:noAutofit/>
        </a:bodyPr>
        <a:lstStyle/>
        <a:p>
          <a:pPr lvl="0" algn="l" defTabSz="666750">
            <a:lnSpc>
              <a:spcPct val="90000"/>
            </a:lnSpc>
            <a:spcBef>
              <a:spcPct val="0"/>
            </a:spcBef>
            <a:spcAft>
              <a:spcPct val="35000"/>
            </a:spcAft>
          </a:pPr>
          <a:r>
            <a:rPr lang="en-US" altLang="zh-CN" sz="1500" kern="1200" dirty="0" smtClean="0">
              <a:solidFill>
                <a:schemeClr val="tx1"/>
              </a:solidFill>
              <a:ea typeface="宋体" pitchFamily="2" charset="-122"/>
            </a:rPr>
            <a:t>Each firm independently attempts to maximize profits by choosing its output based on its conjecture about the other firm’s choice</a:t>
          </a:r>
        </a:p>
      </dsp:txBody>
      <dsp:txXfrm>
        <a:off x="269004" y="2304762"/>
        <a:ext cx="4410149" cy="814973"/>
      </dsp:txXfrm>
    </dsp:sp>
    <dsp:sp modelId="{20BE5FF5-522B-4F5C-8503-BB4339258089}">
      <dsp:nvSpPr>
        <dsp:cNvPr id="0" name=""/>
        <dsp:cNvSpPr/>
      </dsp:nvSpPr>
      <dsp:spPr>
        <a:xfrm>
          <a:off x="0" y="3898223"/>
          <a:ext cx="4724399" cy="6048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345A1F3-E3B6-495B-8D8B-E16AE3B3D1FE}">
      <dsp:nvSpPr>
        <dsp:cNvPr id="0" name=""/>
        <dsp:cNvSpPr/>
      </dsp:nvSpPr>
      <dsp:spPr>
        <a:xfrm>
          <a:off x="230452" y="3543983"/>
          <a:ext cx="4490130" cy="70848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000" tIns="0" rIns="125000" bIns="0" numCol="1" spcCol="1270" anchor="ctr" anchorCtr="0">
          <a:noAutofit/>
        </a:bodyPr>
        <a:lstStyle/>
        <a:p>
          <a:pPr lvl="0" algn="l" defTabSz="666750">
            <a:lnSpc>
              <a:spcPct val="90000"/>
            </a:lnSpc>
            <a:spcBef>
              <a:spcPct val="0"/>
            </a:spcBef>
            <a:spcAft>
              <a:spcPct val="35000"/>
            </a:spcAft>
          </a:pPr>
          <a:r>
            <a:rPr lang="en-US" altLang="zh-CN" sz="1500" kern="1200" smtClean="0">
              <a:solidFill>
                <a:schemeClr val="tx1"/>
              </a:solidFill>
              <a:ea typeface="宋体" pitchFamily="2" charset="-122"/>
            </a:rPr>
            <a:t>Linear market demand and constant marginal cost as shown.</a:t>
          </a:r>
          <a:endParaRPr lang="en-GB" sz="1500" kern="1200" dirty="0" smtClean="0">
            <a:solidFill>
              <a:schemeClr val="tx1"/>
            </a:solidFill>
            <a:cs typeface="Times New Roman" pitchFamily="18" charset="0"/>
          </a:endParaRPr>
        </a:p>
      </dsp:txBody>
      <dsp:txXfrm>
        <a:off x="265037" y="3578568"/>
        <a:ext cx="4420960" cy="6393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568513"/>
          <a:ext cx="4724399"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249325" y="11127"/>
          <a:ext cx="4475074" cy="108434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000" tIns="0" rIns="125000"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latin typeface="+mj-lt"/>
              <a:ea typeface="宋体" pitchFamily="2" charset="-122"/>
              <a:cs typeface="Times New Roman" pitchFamily="18" charset="0"/>
            </a:rPr>
            <a:t>If Firm A believes Firm B will produce q</a:t>
          </a:r>
          <a:r>
            <a:rPr lang="en-US" altLang="zh-CN" sz="1800" kern="1200" baseline="30000" dirty="0" smtClean="0">
              <a:solidFill>
                <a:schemeClr val="tx1"/>
              </a:solidFill>
              <a:latin typeface="+mj-lt"/>
              <a:ea typeface="宋体" pitchFamily="2" charset="-122"/>
              <a:cs typeface="Times New Roman" pitchFamily="18" charset="0"/>
            </a:rPr>
            <a:t>1</a:t>
          </a:r>
          <a:r>
            <a:rPr lang="en-US" altLang="zh-CN" sz="1800" kern="1200" baseline="-30000" dirty="0" smtClean="0">
              <a:solidFill>
                <a:schemeClr val="tx1"/>
              </a:solidFill>
              <a:latin typeface="+mj-lt"/>
              <a:ea typeface="宋体" pitchFamily="2" charset="-122"/>
              <a:cs typeface="Times New Roman" pitchFamily="18" charset="0"/>
            </a:rPr>
            <a:t>B </a:t>
          </a:r>
          <a:r>
            <a:rPr lang="en-US" altLang="zh-CN" sz="1800" kern="1200" dirty="0" smtClean="0">
              <a:solidFill>
                <a:schemeClr val="tx1"/>
              </a:solidFill>
              <a:latin typeface="+mj-lt"/>
              <a:ea typeface="宋体" pitchFamily="2" charset="-122"/>
              <a:cs typeface="Times New Roman" pitchFamily="18" charset="0"/>
            </a:rPr>
            <a:t>,</a:t>
          </a:r>
          <a:r>
            <a:rPr lang="en-US" altLang="zh-CN" sz="1800" b="1" kern="1200" dirty="0" smtClean="0">
              <a:solidFill>
                <a:schemeClr val="tx1"/>
              </a:solidFill>
              <a:latin typeface="+mj-lt"/>
              <a:ea typeface="宋体" pitchFamily="2" charset="-122"/>
              <a:cs typeface="Times New Roman" pitchFamily="18" charset="0"/>
            </a:rPr>
            <a:t>what is Firm A’s optimal quantity?</a:t>
          </a:r>
          <a:endParaRPr lang="en-US" sz="1800" kern="1200" dirty="0">
            <a:solidFill>
              <a:schemeClr val="tx1"/>
            </a:solidFill>
            <a:latin typeface="+mj-lt"/>
            <a:cs typeface="Century Gothic"/>
          </a:endParaRPr>
        </a:p>
      </dsp:txBody>
      <dsp:txXfrm>
        <a:off x="302258" y="64060"/>
        <a:ext cx="4369208" cy="978480"/>
      </dsp:txXfrm>
    </dsp:sp>
    <dsp:sp modelId="{27B063AF-E218-4D11-91B3-B9334AD49CF0}">
      <dsp:nvSpPr>
        <dsp:cNvPr id="0" name=""/>
        <dsp:cNvSpPr/>
      </dsp:nvSpPr>
      <dsp:spPr>
        <a:xfrm>
          <a:off x="0" y="2201473"/>
          <a:ext cx="4724399"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751582F-3BDE-488E-BFC6-7AD125FA93EB}">
      <dsp:nvSpPr>
        <dsp:cNvPr id="0" name=""/>
        <dsp:cNvSpPr/>
      </dsp:nvSpPr>
      <dsp:spPr>
        <a:xfrm>
          <a:off x="230452" y="1670113"/>
          <a:ext cx="4490130" cy="1062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000" tIns="0" rIns="125000"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latin typeface="+mj-lt"/>
              <a:ea typeface="宋体" pitchFamily="2" charset="-122"/>
              <a:cs typeface="Times New Roman" pitchFamily="18" charset="0"/>
            </a:rPr>
            <a:t>If Firm B produces q</a:t>
          </a:r>
          <a:r>
            <a:rPr lang="en-US" altLang="zh-CN" sz="1800" kern="1200" baseline="30000" dirty="0" smtClean="0">
              <a:solidFill>
                <a:schemeClr val="tx1"/>
              </a:solidFill>
              <a:latin typeface="+mj-lt"/>
              <a:ea typeface="宋体" pitchFamily="2" charset="-122"/>
              <a:cs typeface="Times New Roman" pitchFamily="18" charset="0"/>
            </a:rPr>
            <a:t>1</a:t>
          </a:r>
          <a:r>
            <a:rPr lang="en-US" altLang="zh-CN" sz="1800" kern="1200" baseline="-30000" dirty="0" smtClean="0">
              <a:solidFill>
                <a:schemeClr val="tx1"/>
              </a:solidFill>
              <a:latin typeface="+mj-lt"/>
              <a:ea typeface="宋体" pitchFamily="2" charset="-122"/>
              <a:cs typeface="Times New Roman" pitchFamily="18" charset="0"/>
            </a:rPr>
            <a:t>B </a:t>
          </a:r>
          <a:r>
            <a:rPr lang="en-US" altLang="zh-CN" sz="1800" kern="1200" dirty="0" smtClean="0">
              <a:solidFill>
                <a:schemeClr val="tx1"/>
              </a:solidFill>
              <a:latin typeface="+mj-lt"/>
              <a:ea typeface="宋体" pitchFamily="2" charset="-122"/>
              <a:cs typeface="Times New Roman" pitchFamily="18" charset="0"/>
            </a:rPr>
            <a:t>, Firm A will be facing a “</a:t>
          </a:r>
          <a:r>
            <a:rPr lang="en-US" altLang="zh-CN" sz="1800" b="1" i="1" kern="1200" dirty="0" smtClean="0">
              <a:solidFill>
                <a:schemeClr val="tx1"/>
              </a:solidFill>
              <a:latin typeface="+mj-lt"/>
              <a:ea typeface="宋体" pitchFamily="2" charset="-122"/>
              <a:cs typeface="Times New Roman" pitchFamily="18" charset="0"/>
            </a:rPr>
            <a:t>residual demand</a:t>
          </a:r>
          <a:r>
            <a:rPr lang="en-US" altLang="zh-CN" sz="1800" kern="1200" dirty="0" smtClean="0">
              <a:solidFill>
                <a:schemeClr val="tx1"/>
              </a:solidFill>
              <a:latin typeface="+mj-lt"/>
              <a:ea typeface="宋体" pitchFamily="2" charset="-122"/>
              <a:cs typeface="Times New Roman" pitchFamily="18" charset="0"/>
            </a:rPr>
            <a:t>” </a:t>
          </a:r>
          <a:r>
            <a:rPr lang="en-US" altLang="zh-CN" sz="1800" kern="1200" dirty="0" err="1" smtClean="0">
              <a:solidFill>
                <a:schemeClr val="tx1"/>
              </a:solidFill>
              <a:latin typeface="+mj-lt"/>
              <a:ea typeface="宋体" pitchFamily="2" charset="-122"/>
              <a:cs typeface="Times New Roman" pitchFamily="18" charset="0"/>
            </a:rPr>
            <a:t>d</a:t>
          </a:r>
          <a:r>
            <a:rPr lang="en-US" altLang="zh-CN" sz="1800" kern="1200" baseline="-30000" dirty="0" err="1" smtClean="0">
              <a:solidFill>
                <a:schemeClr val="tx1"/>
              </a:solidFill>
              <a:latin typeface="+mj-lt"/>
              <a:ea typeface="宋体" pitchFamily="2" charset="-122"/>
              <a:cs typeface="Times New Roman" pitchFamily="18" charset="0"/>
            </a:rPr>
            <a:t>A</a:t>
          </a:r>
          <a:r>
            <a:rPr lang="en-US" altLang="zh-CN" sz="1800" kern="1200" dirty="0" smtClean="0">
              <a:solidFill>
                <a:schemeClr val="tx1"/>
              </a:solidFill>
              <a:latin typeface="+mj-lt"/>
              <a:ea typeface="宋体" pitchFamily="2" charset="-122"/>
              <a:cs typeface="Times New Roman" pitchFamily="18" charset="0"/>
            </a:rPr>
            <a:t>(</a:t>
          </a:r>
          <a:r>
            <a:rPr lang="en-US" altLang="zh-CN" sz="1800" kern="1200" dirty="0" err="1" smtClean="0">
              <a:solidFill>
                <a:schemeClr val="tx1"/>
              </a:solidFill>
              <a:latin typeface="+mj-lt"/>
              <a:ea typeface="宋体" pitchFamily="2" charset="-122"/>
              <a:cs typeface="Times New Roman" pitchFamily="18" charset="0"/>
            </a:rPr>
            <a:t>q</a:t>
          </a:r>
          <a:r>
            <a:rPr lang="en-US" altLang="zh-CN" sz="1800" kern="1200" baseline="-30000" dirty="0" err="1" smtClean="0">
              <a:solidFill>
                <a:schemeClr val="tx1"/>
              </a:solidFill>
              <a:latin typeface="+mj-lt"/>
              <a:ea typeface="宋体" pitchFamily="2" charset="-122"/>
              <a:cs typeface="Times New Roman" pitchFamily="18" charset="0"/>
            </a:rPr>
            <a:t>B</a:t>
          </a:r>
          <a:r>
            <a:rPr lang="en-US" altLang="zh-CN" sz="1800" kern="1200" dirty="0" smtClean="0">
              <a:solidFill>
                <a:schemeClr val="tx1"/>
              </a:solidFill>
              <a:latin typeface="+mj-lt"/>
              <a:ea typeface="宋体" pitchFamily="2" charset="-122"/>
              <a:cs typeface="Times New Roman" pitchFamily="18" charset="0"/>
            </a:rPr>
            <a:t>)=D(p)- q</a:t>
          </a:r>
          <a:r>
            <a:rPr lang="en-US" altLang="zh-CN" sz="1800" kern="1200" baseline="30000" dirty="0" smtClean="0">
              <a:solidFill>
                <a:schemeClr val="tx1"/>
              </a:solidFill>
              <a:latin typeface="+mj-lt"/>
              <a:ea typeface="宋体" pitchFamily="2" charset="-122"/>
              <a:cs typeface="Times New Roman" pitchFamily="18" charset="0"/>
            </a:rPr>
            <a:t>1</a:t>
          </a:r>
          <a:r>
            <a:rPr lang="en-US" altLang="zh-CN" sz="1800" kern="1200" baseline="-30000" dirty="0" smtClean="0">
              <a:solidFill>
                <a:schemeClr val="tx1"/>
              </a:solidFill>
              <a:latin typeface="+mj-lt"/>
              <a:ea typeface="宋体" pitchFamily="2" charset="-122"/>
              <a:cs typeface="Times New Roman" pitchFamily="18" charset="0"/>
            </a:rPr>
            <a:t>B</a:t>
          </a:r>
          <a:r>
            <a:rPr lang="en-US" altLang="zh-CN" sz="1800" kern="1200" dirty="0" smtClean="0">
              <a:solidFill>
                <a:schemeClr val="tx1"/>
              </a:solidFill>
              <a:latin typeface="+mj-lt"/>
              <a:ea typeface="宋体" pitchFamily="2" charset="-122"/>
              <a:cs typeface="Times New Roman" pitchFamily="18" charset="0"/>
            </a:rPr>
            <a:t> </a:t>
          </a:r>
          <a:endParaRPr lang="en-GB" sz="1800" kern="1200" dirty="0" smtClean="0">
            <a:solidFill>
              <a:schemeClr val="tx1"/>
            </a:solidFill>
            <a:latin typeface="+mj-lt"/>
            <a:cs typeface="Times New Roman" pitchFamily="18" charset="0"/>
          </a:endParaRPr>
        </a:p>
      </dsp:txBody>
      <dsp:txXfrm>
        <a:off x="282330" y="1721991"/>
        <a:ext cx="4386374" cy="95896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568513"/>
          <a:ext cx="4038600"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213133" y="11127"/>
          <a:ext cx="3825466" cy="1084346"/>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855" tIns="0" rIns="106855" bIns="0" numCol="1" spcCol="1270" anchor="ctr" anchorCtr="0">
          <a:noAutofit/>
        </a:bodyPr>
        <a:lstStyle/>
        <a:p>
          <a:pPr lvl="0" algn="l" defTabSz="800100" rtl="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Firm A will set marginal revenue equal to marginal cost, given residual demand </a:t>
          </a:r>
          <a:endParaRPr lang="en-US" sz="1800" kern="1200" dirty="0">
            <a:solidFill>
              <a:schemeClr val="tx1"/>
            </a:solidFill>
            <a:latin typeface="+mj-lt"/>
            <a:cs typeface="Century Gothic"/>
          </a:endParaRPr>
        </a:p>
      </dsp:txBody>
      <dsp:txXfrm>
        <a:off x="266066" y="64060"/>
        <a:ext cx="3719600" cy="978480"/>
      </dsp:txXfrm>
    </dsp:sp>
    <dsp:sp modelId="{A99D9909-F908-4605-820C-10CF08130A87}">
      <dsp:nvSpPr>
        <dsp:cNvPr id="0" name=""/>
        <dsp:cNvSpPr/>
      </dsp:nvSpPr>
      <dsp:spPr>
        <a:xfrm>
          <a:off x="0" y="2201473"/>
          <a:ext cx="4038600" cy="9072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293CCF2-561D-483C-A9D0-585CC7846583}">
      <dsp:nvSpPr>
        <dsp:cNvPr id="0" name=""/>
        <dsp:cNvSpPr/>
      </dsp:nvSpPr>
      <dsp:spPr>
        <a:xfrm>
          <a:off x="197197" y="1670113"/>
          <a:ext cx="3839777" cy="106272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855" tIns="0" rIns="106855" bIns="0" numCol="1" spcCol="1270" anchor="ctr" anchorCtr="0">
          <a:noAutofit/>
        </a:bodyPr>
        <a:lstStyle/>
        <a:p>
          <a:pPr lvl="0" algn="l" defTabSz="800100">
            <a:lnSpc>
              <a:spcPct val="90000"/>
            </a:lnSpc>
            <a:spcBef>
              <a:spcPct val="0"/>
            </a:spcBef>
            <a:spcAft>
              <a:spcPct val="35000"/>
            </a:spcAft>
          </a:pPr>
          <a:r>
            <a:rPr lang="en-US" altLang="zh-CN" sz="1800" kern="1200" smtClean="0">
              <a:solidFill>
                <a:schemeClr val="tx1"/>
              </a:solidFill>
              <a:ea typeface="宋体" pitchFamily="2" charset="-122"/>
              <a:cs typeface="Times New Roman" pitchFamily="18" charset="0"/>
            </a:rPr>
            <a:t>If Firm B produces </a:t>
          </a:r>
          <a:r>
            <a:rPr lang="en-US" altLang="zh-CN" sz="1800" kern="1200" smtClean="0">
              <a:solidFill>
                <a:schemeClr val="tx1"/>
              </a:solidFill>
              <a:latin typeface="Arial" charset="0"/>
              <a:ea typeface="宋体" pitchFamily="2" charset="-122"/>
              <a:cs typeface="Times New Roman" pitchFamily="18" charset="0"/>
            </a:rPr>
            <a:t>q</a:t>
          </a:r>
          <a:r>
            <a:rPr lang="en-US" altLang="zh-CN" sz="1800" kern="1200" baseline="30000" smtClean="0">
              <a:solidFill>
                <a:schemeClr val="tx1"/>
              </a:solidFill>
              <a:latin typeface="Arial" charset="0"/>
              <a:ea typeface="宋体" pitchFamily="2" charset="-122"/>
              <a:cs typeface="Times New Roman" pitchFamily="18" charset="0"/>
            </a:rPr>
            <a:t>1</a:t>
          </a:r>
          <a:r>
            <a:rPr lang="en-US" altLang="zh-CN" sz="1800" kern="1200" baseline="-30000" smtClean="0">
              <a:solidFill>
                <a:schemeClr val="tx1"/>
              </a:solidFill>
              <a:latin typeface="Arial" charset="0"/>
              <a:ea typeface="宋体" pitchFamily="2" charset="-122"/>
              <a:cs typeface="Times New Roman" pitchFamily="18" charset="0"/>
            </a:rPr>
            <a:t>B</a:t>
          </a:r>
          <a:r>
            <a:rPr lang="en-US" altLang="zh-CN" sz="1800" kern="1200" smtClean="0">
              <a:solidFill>
                <a:schemeClr val="tx1"/>
              </a:solidFill>
              <a:ea typeface="宋体" pitchFamily="2" charset="-122"/>
              <a:cs typeface="Times New Roman" pitchFamily="18" charset="0"/>
            </a:rPr>
            <a:t> then Firm A’s profit maximizing output is </a:t>
          </a:r>
          <a:r>
            <a:rPr lang="en-US" altLang="zh-CN" sz="1800" b="1" kern="1200" smtClean="0">
              <a:solidFill>
                <a:schemeClr val="tx1"/>
              </a:solidFill>
              <a:latin typeface="Arial" charset="0"/>
              <a:ea typeface="宋体" pitchFamily="2" charset="-122"/>
              <a:cs typeface="Times New Roman" pitchFamily="18" charset="0"/>
            </a:rPr>
            <a:t>q</a:t>
          </a:r>
          <a:r>
            <a:rPr lang="en-US" altLang="zh-CN" sz="1800" b="1" kern="1200" baseline="30000" smtClean="0">
              <a:solidFill>
                <a:schemeClr val="tx1"/>
              </a:solidFill>
              <a:latin typeface="Arial" charset="0"/>
              <a:ea typeface="宋体" pitchFamily="2" charset="-122"/>
              <a:cs typeface="Times New Roman" pitchFamily="18" charset="0"/>
            </a:rPr>
            <a:t>1</a:t>
          </a:r>
          <a:r>
            <a:rPr lang="en-US" altLang="zh-CN" sz="1800" b="1" kern="1200" baseline="-30000" smtClean="0">
              <a:solidFill>
                <a:schemeClr val="tx1"/>
              </a:solidFill>
              <a:latin typeface="Arial" charset="0"/>
              <a:ea typeface="宋体" pitchFamily="2" charset="-122"/>
              <a:cs typeface="Times New Roman" pitchFamily="18" charset="0"/>
            </a:rPr>
            <a:t>A</a:t>
          </a:r>
          <a:endParaRPr lang="en-GB" sz="1800" b="1" kern="1200" dirty="0" smtClean="0">
            <a:solidFill>
              <a:schemeClr val="tx1"/>
            </a:solidFill>
            <a:latin typeface="Arial" charset="0"/>
            <a:ea typeface="宋体" pitchFamily="2" charset="-122"/>
            <a:cs typeface="Times New Roman" pitchFamily="18" charset="0"/>
          </a:endParaRPr>
        </a:p>
      </dsp:txBody>
      <dsp:txXfrm>
        <a:off x="249075" y="1721991"/>
        <a:ext cx="3736021" cy="95896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AFA3C-46C9-3E49-B115-304369B5D8C1}">
      <dsp:nvSpPr>
        <dsp:cNvPr id="0" name=""/>
        <dsp:cNvSpPr/>
      </dsp:nvSpPr>
      <dsp:spPr>
        <a:xfrm>
          <a:off x="0" y="351158"/>
          <a:ext cx="4038600" cy="932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14EDE9-45DB-A04D-93D4-CB8C956199C1}">
      <dsp:nvSpPr>
        <dsp:cNvPr id="0" name=""/>
        <dsp:cNvSpPr/>
      </dsp:nvSpPr>
      <dsp:spPr>
        <a:xfrm>
          <a:off x="213133" y="5399"/>
          <a:ext cx="3825466" cy="887357"/>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855" tIns="0" rIns="106855" bIns="0" numCol="1" spcCol="1270" anchor="ctr" anchorCtr="0">
          <a:noAutofit/>
        </a:bodyPr>
        <a:lstStyle/>
        <a:p>
          <a:pPr lvl="0" algn="l" defTabSz="800100" rtl="0">
            <a:lnSpc>
              <a:spcPct val="90000"/>
            </a:lnSpc>
            <a:spcBef>
              <a:spcPct val="0"/>
            </a:spcBef>
            <a:spcAft>
              <a:spcPct val="35000"/>
            </a:spcAft>
          </a:pPr>
          <a:r>
            <a:rPr lang="en-US" altLang="zh-CN" sz="1800" kern="1200" dirty="0" smtClean="0">
              <a:solidFill>
                <a:schemeClr val="tx1"/>
              </a:solidFill>
              <a:latin typeface="+mj-lt"/>
              <a:ea typeface="宋体" pitchFamily="2" charset="-122"/>
              <a:cs typeface="Times New Roman" pitchFamily="18" charset="0"/>
            </a:rPr>
            <a:t>Note that when </a:t>
          </a:r>
          <a:r>
            <a:rPr lang="en-US" altLang="zh-CN" sz="1800" kern="1200" dirty="0" err="1" smtClean="0">
              <a:solidFill>
                <a:schemeClr val="tx1"/>
              </a:solidFill>
              <a:latin typeface="+mj-lt"/>
              <a:ea typeface="宋体" pitchFamily="2" charset="-122"/>
              <a:cs typeface="Times New Roman" pitchFamily="18" charset="0"/>
            </a:rPr>
            <a:t>q</a:t>
          </a:r>
          <a:r>
            <a:rPr lang="en-US" altLang="zh-CN" sz="1800" kern="1200" baseline="-30000" dirty="0" err="1" smtClean="0">
              <a:solidFill>
                <a:schemeClr val="tx1"/>
              </a:solidFill>
              <a:latin typeface="+mj-lt"/>
              <a:ea typeface="宋体" pitchFamily="2" charset="-122"/>
              <a:cs typeface="Times New Roman" pitchFamily="18" charset="0"/>
            </a:rPr>
            <a:t>B</a:t>
          </a:r>
          <a:r>
            <a:rPr lang="en-US" altLang="zh-CN" sz="1800" kern="1200" dirty="0" smtClean="0">
              <a:solidFill>
                <a:schemeClr val="tx1"/>
              </a:solidFill>
              <a:latin typeface="+mj-lt"/>
              <a:ea typeface="宋体" pitchFamily="2" charset="-122"/>
              <a:cs typeface="Times New Roman" pitchFamily="18" charset="0"/>
            </a:rPr>
            <a:t>=0, the residual demand for Firm A equals the market demand </a:t>
          </a:r>
          <a:endParaRPr lang="en-US" sz="1800" kern="1200" dirty="0">
            <a:solidFill>
              <a:schemeClr val="tx1"/>
            </a:solidFill>
            <a:latin typeface="+mj-lt"/>
            <a:cs typeface="Century Gothic"/>
          </a:endParaRPr>
        </a:p>
      </dsp:txBody>
      <dsp:txXfrm>
        <a:off x="256450" y="48716"/>
        <a:ext cx="3738832" cy="800723"/>
      </dsp:txXfrm>
    </dsp:sp>
    <dsp:sp modelId="{BDDE8841-4E00-46BF-829C-35986CC1A906}">
      <dsp:nvSpPr>
        <dsp:cNvPr id="0" name=""/>
        <dsp:cNvSpPr/>
      </dsp:nvSpPr>
      <dsp:spPr>
        <a:xfrm>
          <a:off x="0" y="2029478"/>
          <a:ext cx="4038600" cy="932400"/>
        </a:xfrm>
        <a:prstGeom prst="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65EE72B-3B56-4FAB-90D6-33DEB0BA4E10}">
      <dsp:nvSpPr>
        <dsp:cNvPr id="0" name=""/>
        <dsp:cNvSpPr/>
      </dsp:nvSpPr>
      <dsp:spPr>
        <a:xfrm>
          <a:off x="192267" y="1483358"/>
          <a:ext cx="3845342" cy="1092240"/>
        </a:xfrm>
        <a:prstGeom prst="roundRect">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855" tIns="0" rIns="106855" bIns="0" numCol="1" spcCol="1270" anchor="ctr" anchorCtr="0">
          <a:noAutofit/>
        </a:bodyPr>
        <a:lstStyle/>
        <a:p>
          <a:pPr lvl="0" algn="l" defTabSz="800100">
            <a:lnSpc>
              <a:spcPct val="90000"/>
            </a:lnSpc>
            <a:spcBef>
              <a:spcPct val="0"/>
            </a:spcBef>
            <a:spcAft>
              <a:spcPct val="35000"/>
            </a:spcAft>
          </a:pPr>
          <a:r>
            <a:rPr lang="en-US" altLang="zh-CN" sz="1800" kern="1200" dirty="0" smtClean="0">
              <a:solidFill>
                <a:schemeClr val="tx1"/>
              </a:solidFill>
              <a:latin typeface="+mj-lt"/>
              <a:ea typeface="宋体" pitchFamily="2" charset="-122"/>
              <a:cs typeface="Times New Roman" pitchFamily="18" charset="0"/>
            </a:rPr>
            <a:t>Hence, the optimal quantity chosen by Firm A is that of a monopolist: </a:t>
          </a:r>
          <a:r>
            <a:rPr lang="en-US" altLang="zh-CN" sz="1800" b="1" kern="1200" dirty="0" err="1" smtClean="0">
              <a:solidFill>
                <a:schemeClr val="tx1"/>
              </a:solidFill>
              <a:latin typeface="+mj-lt"/>
              <a:ea typeface="宋体" pitchFamily="2" charset="-122"/>
              <a:cs typeface="Times New Roman" pitchFamily="18" charset="0"/>
            </a:rPr>
            <a:t>q</a:t>
          </a:r>
          <a:r>
            <a:rPr lang="en-US" altLang="zh-CN" sz="1800" b="1" kern="1200" baseline="30000" dirty="0" err="1" smtClean="0">
              <a:solidFill>
                <a:schemeClr val="tx1"/>
              </a:solidFill>
              <a:latin typeface="+mj-lt"/>
              <a:ea typeface="宋体" pitchFamily="2" charset="-122"/>
              <a:cs typeface="Times New Roman" pitchFamily="18" charset="0"/>
            </a:rPr>
            <a:t>M</a:t>
          </a:r>
          <a:r>
            <a:rPr lang="en-US" altLang="zh-CN" sz="1800" b="1" kern="1200" baseline="-30000" dirty="0" err="1" smtClean="0">
              <a:solidFill>
                <a:schemeClr val="tx1"/>
              </a:solidFill>
              <a:latin typeface="+mj-lt"/>
              <a:ea typeface="宋体" pitchFamily="2" charset="-122"/>
              <a:cs typeface="Times New Roman" pitchFamily="18" charset="0"/>
            </a:rPr>
            <a:t>A</a:t>
          </a:r>
          <a:r>
            <a:rPr lang="en-GB" sz="1800" b="1" kern="1200" dirty="0" smtClean="0">
              <a:solidFill>
                <a:schemeClr val="tx1"/>
              </a:solidFill>
              <a:latin typeface="+mj-lt"/>
            </a:rPr>
            <a:t> </a:t>
          </a:r>
        </a:p>
      </dsp:txBody>
      <dsp:txXfrm>
        <a:off x="245586" y="1536677"/>
        <a:ext cx="3738704" cy="9856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B094CF-8D48-0B48-9A19-501C87147D0C}" type="datetimeFigureOut">
              <a:rPr lang="en-US" smtClean="0"/>
              <a:pPr/>
              <a:t>6/6/13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DD8322-8096-1C4E-AB8D-1801827F7EBE}" type="slidenum">
              <a:rPr lang="en-US" smtClean="0"/>
              <a:pPr/>
              <a:t>‹#›</a:t>
            </a:fld>
            <a:endParaRPr lang="en-US"/>
          </a:p>
        </p:txBody>
      </p:sp>
    </p:spTree>
    <p:extLst>
      <p:ext uri="{BB962C8B-B14F-4D97-AF65-F5344CB8AC3E}">
        <p14:creationId xmlns:p14="http://schemas.microsoft.com/office/powerpoint/2010/main" val="3367664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AA78E0-0D34-42CF-BC8A-0A0C70A09C0B}" type="datetimeFigureOut">
              <a:rPr lang="en-US" smtClean="0"/>
              <a:pPr/>
              <a:t>6/6/13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9C313-7ADA-44F2-8126-5075ED755417}" type="slidenum">
              <a:rPr lang="en-US" smtClean="0"/>
              <a:pPr/>
              <a:t>‹#›</a:t>
            </a:fld>
            <a:endParaRPr lang="en-US"/>
          </a:p>
        </p:txBody>
      </p:sp>
    </p:spTree>
    <p:extLst>
      <p:ext uri="{BB962C8B-B14F-4D97-AF65-F5344CB8AC3E}">
        <p14:creationId xmlns:p14="http://schemas.microsoft.com/office/powerpoint/2010/main" val="242455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11</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12</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13</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14</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15</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16</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17</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18</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19</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20</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21</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22</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24</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25</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26</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27</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28</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29</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4</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5</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6</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7</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8</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9</a:t>
            </a:fld>
            <a:endParaRPr lang="en-US"/>
          </a:p>
        </p:txBody>
      </p:sp>
    </p:spTree>
    <p:extLst>
      <p:ext uri="{BB962C8B-B14F-4D97-AF65-F5344CB8AC3E}">
        <p14:creationId xmlns:p14="http://schemas.microsoft.com/office/powerpoint/2010/main" val="482564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9C313-7ADA-44F2-8126-5075ED755417}" type="slidenum">
              <a:rPr lang="en-US" smtClean="0"/>
              <a:pPr/>
              <a:t>10</a:t>
            </a:fld>
            <a:endParaRPr lang="en-US"/>
          </a:p>
        </p:txBody>
      </p:sp>
    </p:spTree>
    <p:extLst>
      <p:ext uri="{BB962C8B-B14F-4D97-AF65-F5344CB8AC3E}">
        <p14:creationId xmlns:p14="http://schemas.microsoft.com/office/powerpoint/2010/main" val="482564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Rectangle 1"/>
          <p:cNvSpPr/>
          <p:nvPr userDrawn="1"/>
        </p:nvSpPr>
        <p:spPr>
          <a:xfrm>
            <a:off x="0" y="0"/>
            <a:ext cx="9144000" cy="59436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a:prstGeom prst="rect">
            <a:avLst/>
          </a:prstGeom>
        </p:spPr>
        <p:txBody>
          <a:bodyPr anchor="b"/>
          <a:lstStyle>
            <a:lvl1pPr>
              <a:defRPr cap="all" baseline="0"/>
            </a:lvl1pPr>
          </a:lstStyle>
          <a:p>
            <a:r>
              <a:rPr kumimoji="0" lang="en-US" dirty="0" smtClean="0"/>
              <a:t>Click to edit Master title style</a:t>
            </a:r>
            <a:endParaRPr kumimoji="0" lang="en-US" dirty="0"/>
          </a:p>
        </p:txBody>
      </p:sp>
      <p:sp>
        <p:nvSpPr>
          <p:cNvPr id="9" name="Subtitle 8"/>
          <p:cNvSpPr>
            <a:spLocks noGrp="1"/>
          </p:cNvSpPr>
          <p:nvPr>
            <p:ph type="subTitle" idx="1" hasCustomPrompt="1"/>
          </p:nvPr>
        </p:nvSpPr>
        <p:spPr>
          <a:xfrm>
            <a:off x="2209800" y="6050036"/>
            <a:ext cx="6934200" cy="807963"/>
          </a:xfrm>
          <a:prstGeom prst="rect">
            <a:avLst/>
          </a:prstGeom>
          <a:solidFill>
            <a:schemeClr val="accent3">
              <a:lumMod val="75000"/>
            </a:schemeClr>
          </a:solidFill>
        </p:spPr>
        <p:txBody>
          <a:bodyPr anchor="ctr">
            <a:normAutofit/>
          </a:bodyPr>
          <a:lstStyle>
            <a:lvl1pPr marL="0" marR="0" indent="0" algn="l" defTabSz="914400" rtl="0" eaLnBrk="1" fontAlgn="auto" latinLnBrk="0" hangingPunct="1">
              <a:lnSpc>
                <a:spcPct val="100000"/>
              </a:lnSpc>
              <a:spcBef>
                <a:spcPts val="700"/>
              </a:spcBef>
              <a:spcAft>
                <a:spcPts val="0"/>
              </a:spcAft>
              <a:buClr>
                <a:schemeClr val="accent2"/>
              </a:buClr>
              <a:buSzPct val="60000"/>
              <a:buFont typeface="Wingdings"/>
              <a:buNone/>
              <a:tabLst/>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z="2000" dirty="0" smtClean="0">
                <a:latin typeface="+mn-lt"/>
                <a:cs typeface="Century Gothic"/>
              </a:rPr>
              <a:t>Topic 1	| Part 1		7 February 2013</a:t>
            </a:r>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chemeClr val="tx2"/>
                </a:solidFill>
              </a:defRPr>
            </a:lvl1pPr>
          </a:lstStyle>
          <a:p>
            <a:endParaRPr lang="en-US" dirty="0"/>
          </a:p>
        </p:txBody>
      </p:sp>
      <p:pic>
        <p:nvPicPr>
          <p:cNvPr id="13" name="Picture 12" descr="Screen Shot 2012-11-06 at 5.07.14 PM.png"/>
          <p:cNvPicPr>
            <a:picLocks noChangeAspect="1"/>
          </p:cNvPicPr>
          <p:nvPr userDrawn="1"/>
        </p:nvPicPr>
        <p:blipFill>
          <a:blip r:embed="rId2" cstate="print">
            <a:alphaModFix/>
            <a:extLst>
              <a:ext uri="{28A0092B-C50C-407E-A947-70E740481C1C}">
                <a14:useLocalDpi xmlns:a14="http://schemas.microsoft.com/office/drawing/2010/main"/>
              </a:ext>
            </a:extLst>
          </a:blip>
          <a:stretch>
            <a:fillRect/>
          </a:stretch>
        </p:blipFill>
        <p:spPr>
          <a:xfrm>
            <a:off x="228600" y="6172200"/>
            <a:ext cx="1828800" cy="577358"/>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a:prstGeom prst="rect">
            <a:avLst/>
          </a:prstGeo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endParaRPr lang="en-US"/>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fld id="{BF83712B-ABC8-49E7-839E-C6F354B42203}"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a:prstGeom prst="rect">
            <a:avLst/>
          </a:prstGeom>
        </p:spPr>
        <p:txBody>
          <a:bodyPr rtlCol="0"/>
          <a:lstStyle/>
          <a:p>
            <a:endParaRPr lang="en-US"/>
          </a:p>
        </p:txBody>
      </p:sp>
      <p:sp>
        <p:nvSpPr>
          <p:cNvPr id="3" name="Picture Placeholder 2"/>
          <p:cNvSpPr>
            <a:spLocks noGrp="1"/>
          </p:cNvSpPr>
          <p:nvPr>
            <p:ph type="pic" idx="1"/>
          </p:nvPr>
        </p:nvSpPr>
        <p:spPr>
          <a:xfrm>
            <a:off x="1560576" y="0"/>
            <a:ext cx="7583424" cy="4568952"/>
          </a:xfrm>
          <a:prstGeom prst="rect">
            <a:avLst/>
          </a:prstGeo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1514"/>
            <a:ext cx="8153400" cy="588086"/>
          </a:xfrm>
          <a:prstGeom prst="rect">
            <a:avLst/>
          </a:prstGeom>
        </p:spPr>
        <p:txBody>
          <a:bodyPr/>
          <a:lstStyle/>
          <a:p>
            <a:r>
              <a:rPr kumimoji="0" lang="en-US" noProof="0" smtClean="0"/>
              <a:t>Click to edit Master title style</a:t>
            </a:r>
            <a:endParaRPr kumimoji="0" lang="en-US" noProof="0"/>
          </a:p>
        </p:txBody>
      </p:sp>
      <p:sp>
        <p:nvSpPr>
          <p:cNvPr id="3" name="Vertical Text Placeholder 2"/>
          <p:cNvSpPr>
            <a:spLocks noGrp="1"/>
          </p:cNvSpPr>
          <p:nvPr>
            <p:ph type="body" orient="vert" idx="1"/>
          </p:nvPr>
        </p:nvSpPr>
        <p:spPr>
          <a:xfrm>
            <a:off x="533400" y="1143000"/>
            <a:ext cx="8153400" cy="525780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1436917" y="6400800"/>
            <a:ext cx="5421083"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0" y="1272222"/>
            <a:ext cx="533400" cy="244476"/>
          </a:xfrm>
          <a:prstGeom prst="rect">
            <a:avLst/>
          </a:prstGeom>
        </p:spPr>
        <p:txBody>
          <a:bodyPr/>
          <a:lstStyle/>
          <a:p>
            <a:fld id="{BF83712B-ABC8-49E7-839E-C6F354B4220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a:prstGeom prst="rect">
            <a:avLst/>
          </a:prstGeo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endParaRPr lang="en-US"/>
          </a:p>
        </p:txBody>
      </p:sp>
      <p:sp>
        <p:nvSpPr>
          <p:cNvPr id="5" name="Footer Placeholder 4"/>
          <p:cNvSpPr>
            <a:spLocks noGrp="1"/>
          </p:cNvSpPr>
          <p:nvPr>
            <p:ph type="ftr" sz="quarter" idx="11"/>
          </p:nvPr>
        </p:nvSpPr>
        <p:spPr>
          <a:xfrm>
            <a:off x="457201" y="6248207"/>
            <a:ext cx="5573483" cy="365125"/>
          </a:xfrm>
          <a:prstGeom prst="rect">
            <a:avLst/>
          </a:prstGeo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a:prstGeom prst="rect">
            <a:avLst/>
          </a:prstGeom>
        </p:spPr>
        <p:txBody>
          <a:bodyPr/>
          <a:lstStyle/>
          <a:p>
            <a:fld id="{BF83712B-ABC8-49E7-839E-C6F354B4220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Rectangle 1"/>
          <p:cNvSpPr/>
          <p:nvPr userDrawn="1"/>
        </p:nvSpPr>
        <p:spPr>
          <a:xfrm>
            <a:off x="0" y="0"/>
            <a:ext cx="9144000" cy="59436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a:prstGeom prst="rect">
            <a:avLst/>
          </a:prstGeom>
        </p:spPr>
        <p:txBody>
          <a:bodyPr anchor="b"/>
          <a:lstStyle>
            <a:lvl1pPr>
              <a:defRPr cap="all" baseline="0">
                <a:latin typeface="Century Gothic" pitchFamily="34" charset="0"/>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2209800" y="6050036"/>
            <a:ext cx="6934200" cy="807963"/>
          </a:xfrm>
          <a:prstGeom prst="rect">
            <a:avLst/>
          </a:prstGeom>
          <a:solidFill>
            <a:schemeClr val="accent3">
              <a:lumMod val="75000"/>
            </a:schemeClr>
          </a:solidFill>
        </p:spPr>
        <p:txBody>
          <a:bodyPr anchor="ctr">
            <a:normAutofit/>
          </a:bodyPr>
          <a:lstStyle>
            <a:lvl1pPr marL="0" indent="0" algn="l">
              <a:buNone/>
              <a:defRPr sz="2600">
                <a:solidFill>
                  <a:srgbClr val="FFFFFF"/>
                </a:solidFill>
                <a:latin typeface="Century Gothic"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chemeClr val="tx2"/>
                </a:solidFill>
                <a:latin typeface="Century Gothic" pitchFamily="34" charset="0"/>
              </a:defRPr>
            </a:lvl1pPr>
          </a:lstStyle>
          <a:p>
            <a:endParaRPr lang="en-US" dirty="0"/>
          </a:p>
        </p:txBody>
      </p:sp>
      <p:pic>
        <p:nvPicPr>
          <p:cNvPr id="13" name="Picture 12" descr="Screen Shot 2012-11-06 at 5.07.14 PM.png"/>
          <p:cNvPicPr>
            <a:picLocks noChangeAspect="1"/>
          </p:cNvPicPr>
          <p:nvPr userDrawn="1"/>
        </p:nvPicPr>
        <p:blipFill>
          <a:blip r:embed="rId2" cstate="print">
            <a:alphaModFix/>
            <a:extLst>
              <a:ext uri="{28A0092B-C50C-407E-A947-70E740481C1C}">
                <a14:useLocalDpi xmlns:a14="http://schemas.microsoft.com/office/drawing/2010/main"/>
              </a:ext>
            </a:extLst>
          </a:blip>
          <a:stretch>
            <a:fillRect/>
          </a:stretch>
        </p:blipFill>
        <p:spPr>
          <a:xfrm>
            <a:off x="152400" y="6096000"/>
            <a:ext cx="1828800" cy="577358"/>
          </a:xfrm>
          <a:prstGeom prst="rect">
            <a:avLst/>
          </a:prstGeom>
        </p:spPr>
      </p:pic>
    </p:spTree>
    <p:extLst>
      <p:ext uri="{BB962C8B-B14F-4D97-AF65-F5344CB8AC3E}">
        <p14:creationId xmlns:p14="http://schemas.microsoft.com/office/powerpoint/2010/main" val="3858047912"/>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15698"/>
          </a:xfrm>
          <a:prstGeom prst="rect">
            <a:avLst/>
          </a:prstGeom>
        </p:spPr>
        <p:txBody>
          <a:bodyPr>
            <a:normAutofit/>
          </a:bodyPr>
          <a:lstStyle>
            <a:lvl1pPr>
              <a:defRPr sz="2800"/>
            </a:lvl1pPr>
          </a:lstStyle>
          <a:p>
            <a:r>
              <a:rPr kumimoji="0" lang="en-US" noProof="0" smtClean="0"/>
              <a:t>Click to edit Master title style</a:t>
            </a:r>
            <a:endParaRPr kumimoji="0" lang="en-US" noProof="0"/>
          </a:p>
        </p:txBody>
      </p:sp>
      <p:sp>
        <p:nvSpPr>
          <p:cNvPr id="8" name="Content Placeholder 7"/>
          <p:cNvSpPr>
            <a:spLocks noGrp="1"/>
          </p:cNvSpPr>
          <p:nvPr>
            <p:ph sz="quarter" idx="1"/>
          </p:nvPr>
        </p:nvSpPr>
        <p:spPr>
          <a:xfrm>
            <a:off x="533400" y="1295400"/>
            <a:ext cx="8153400" cy="5029200"/>
          </a:xfrm>
          <a:prstGeom prst="rect">
            <a:avLst/>
          </a:prstGeom>
        </p:spPr>
        <p:txBody>
          <a:bodyPr/>
          <a:lstStyle>
            <a:lvl1pPr>
              <a:defRPr sz="2400"/>
            </a:lvl1pPr>
            <a:lvl2pPr>
              <a:defRPr sz="2000"/>
            </a:lvl2pPr>
            <a:lvl3pPr>
              <a:defRPr sz="1800"/>
            </a:lvl3pPr>
            <a:lvl4pPr>
              <a:defRPr sz="1600"/>
            </a:lvl4pPr>
            <a:lvl5pPr>
              <a:defRPr sz="16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9"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a:prstGeom prst="rect">
            <a:avLst/>
          </a:prstGeom>
        </p:spPr>
        <p:txBody>
          <a:bodyPr/>
          <a:lstStyle>
            <a:lvl1pPr algn="l">
              <a:buNone/>
              <a:defRPr sz="40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endParaRPr lang="en-US"/>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fld id="{BF83712B-ABC8-49E7-839E-C6F354B42203}" type="slidenum">
              <a:rPr lang="en-US" smtClean="0"/>
              <a:pPr/>
              <a:t>‹#›</a:t>
            </a:fld>
            <a:endParaRPr lang="en-US" dirty="0"/>
          </a:p>
        </p:txBody>
      </p:sp>
      <p:sp>
        <p:nvSpPr>
          <p:cNvPr id="14" name="Footer Placeholder 13"/>
          <p:cNvSpPr>
            <a:spLocks noGrp="1"/>
          </p:cNvSpPr>
          <p:nvPr>
            <p:ph type="ftr" sz="quarter" idx="12"/>
          </p:nvPr>
        </p:nvSpPr>
        <p:spPr>
          <a:xfrm>
            <a:off x="762000" y="6460201"/>
            <a:ext cx="5421083" cy="365125"/>
          </a:xfrm>
          <a:prstGeom prst="rect">
            <a:avLst/>
          </a:prstGeom>
        </p:spPr>
        <p:txBody>
          <a:bodyPr/>
          <a:lstStyle>
            <a:lvl1pPr>
              <a:defRPr sz="1000"/>
            </a:lvl1p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153400" cy="511886"/>
          </a:xfrm>
          <a:prstGeom prst="rect">
            <a:avLst/>
          </a:prstGeom>
        </p:spPr>
        <p:txBody>
          <a:bodyPr/>
          <a:lstStyle>
            <a:lvl1pPr>
              <a:defRPr sz="2800"/>
            </a:lvl1pPr>
          </a:lstStyle>
          <a:p>
            <a:r>
              <a:rPr kumimoji="0" lang="en-US" noProof="0" smtClean="0"/>
              <a:t>Click to edit Master title style</a:t>
            </a:r>
            <a:endParaRPr kumimoji="0" lang="en-US" noProof="0"/>
          </a:p>
        </p:txBody>
      </p:sp>
      <p:sp>
        <p:nvSpPr>
          <p:cNvPr id="9" name="Content Placeholder 8"/>
          <p:cNvSpPr>
            <a:spLocks noGrp="1"/>
          </p:cNvSpPr>
          <p:nvPr>
            <p:ph sz="quarter" idx="1"/>
          </p:nvPr>
        </p:nvSpPr>
        <p:spPr>
          <a:xfrm>
            <a:off x="609600" y="1589567"/>
            <a:ext cx="3886200" cy="457200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a:t>
            </a:r>
            <a:r>
              <a:rPr lang="en-US" dirty="0" err="1" smtClean="0"/>
              <a:t>levl</a:t>
            </a:r>
            <a:endParaRPr lang="en-US" dirty="0" smtClean="0"/>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1" name="Content Placeholder 10"/>
          <p:cNvSpPr>
            <a:spLocks noGrp="1"/>
          </p:cNvSpPr>
          <p:nvPr>
            <p:ph sz="quarter" idx="2"/>
          </p:nvPr>
        </p:nvSpPr>
        <p:spPr>
          <a:xfrm>
            <a:off x="4844901" y="1589567"/>
            <a:ext cx="3886200" cy="4572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a:xfrm>
            <a:off x="6096000" y="6492875"/>
            <a:ext cx="2667000" cy="365125"/>
          </a:xfrm>
        </p:spPr>
        <p:txBody>
          <a:bodyPr rtlCol="0"/>
          <a:lstStyle>
            <a:lvl1pPr>
              <a:defRPr sz="1000"/>
            </a:lvl1pPr>
          </a:lstStyle>
          <a:p>
            <a:endParaRPr lang="en-US"/>
          </a:p>
        </p:txBody>
      </p:sp>
      <p:sp>
        <p:nvSpPr>
          <p:cNvPr id="12" name="Footer Placeholder 11"/>
          <p:cNvSpPr>
            <a:spLocks noGrp="1"/>
          </p:cNvSpPr>
          <p:nvPr>
            <p:ph type="ftr" sz="quarter" idx="17"/>
          </p:nvPr>
        </p:nvSpPr>
        <p:spPr>
          <a:xfrm>
            <a:off x="3581400" y="6492681"/>
            <a:ext cx="1992083" cy="365125"/>
          </a:xfrm>
          <a:prstGeom prst="rect">
            <a:avLst/>
          </a:prstGeom>
        </p:spPr>
        <p:txBody>
          <a:bodyPr rtlCol="0"/>
          <a:lstStyle>
            <a:lvl1pPr>
              <a:defRPr sz="1000" baseline="0"/>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a:prstGeom prst="rect">
            <a:avLst/>
          </a:prstGeom>
        </p:spPr>
        <p:txBody>
          <a:bodyPr vert="horz"/>
          <a:lstStyle>
            <a:lvl1pPr>
              <a:defRPr sz="2800"/>
            </a:lvl1pPr>
          </a:lstStyle>
          <a:p>
            <a:r>
              <a:rPr lang="en-US" noProof="0" smtClean="0"/>
              <a:t>Click to edit Master title style</a:t>
            </a:r>
            <a:endParaRPr lang="en-US" noProof="0"/>
          </a:p>
        </p:txBody>
      </p:sp>
      <p:sp>
        <p:nvSpPr>
          <p:cNvPr id="3" name="Date Placeholder 2"/>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662638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153400" cy="869950"/>
          </a:xfrm>
          <a:prstGeom prst="rect">
            <a:avLst/>
          </a:prstGeom>
        </p:spPr>
        <p:txBody>
          <a:bodyPr anchor="ctr"/>
          <a:lstStyle>
            <a:lvl1pPr>
              <a:defRPr sz="2800"/>
            </a:lvl1pPr>
          </a:lstStyle>
          <a:p>
            <a:r>
              <a:rPr kumimoji="0" lang="en-US" dirty="0" smtClean="0"/>
              <a:t>Click to edit Master title style</a:t>
            </a:r>
            <a:endParaRPr kumimoji="0" lang="en-US" dirty="0"/>
          </a:p>
        </p:txBody>
      </p:sp>
      <p:sp>
        <p:nvSpPr>
          <p:cNvPr id="11" name="Content Placeholder 10"/>
          <p:cNvSpPr>
            <a:spLocks noGrp="1"/>
          </p:cNvSpPr>
          <p:nvPr>
            <p:ph sz="quarter" idx="2"/>
          </p:nvPr>
        </p:nvSpPr>
        <p:spPr>
          <a:xfrm>
            <a:off x="609600" y="2438400"/>
            <a:ext cx="3886200" cy="358140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3" name="Content Placeholder 12"/>
          <p:cNvSpPr>
            <a:spLocks noGrp="1"/>
          </p:cNvSpPr>
          <p:nvPr>
            <p:ph sz="quarter" idx="4"/>
          </p:nvPr>
        </p:nvSpPr>
        <p:spPr>
          <a:xfrm>
            <a:off x="4800600" y="2438400"/>
            <a:ext cx="3886200" cy="35814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endParaRPr lang="en-US"/>
          </a:p>
        </p:txBody>
      </p:sp>
      <p:sp>
        <p:nvSpPr>
          <p:cNvPr id="14" name="Footer Placeholder 13"/>
          <p:cNvSpPr>
            <a:spLocks noGrp="1"/>
          </p:cNvSpPr>
          <p:nvPr>
            <p:ph type="ftr" sz="quarter" idx="17"/>
          </p:nvPr>
        </p:nvSpPr>
        <p:spPr>
          <a:xfrm>
            <a:off x="1371600" y="6400800"/>
            <a:ext cx="5421083" cy="365125"/>
          </a:xfrm>
          <a:prstGeom prst="rect">
            <a:avLst/>
          </a:prstGeom>
        </p:spPr>
        <p:txBody>
          <a:bodyPr rtlCol="0"/>
          <a:lstStyle/>
          <a:p>
            <a:endParaRPr lang="en-US"/>
          </a:p>
        </p:txBody>
      </p:sp>
      <p:sp>
        <p:nvSpPr>
          <p:cNvPr id="16" name="Text Placeholder 15"/>
          <p:cNvSpPr>
            <a:spLocks noGrp="1"/>
          </p:cNvSpPr>
          <p:nvPr>
            <p:ph type="body" sz="quarter" idx="1"/>
          </p:nvPr>
        </p:nvSpPr>
        <p:spPr>
          <a:xfrm>
            <a:off x="609600" y="1752600"/>
            <a:ext cx="3886200" cy="64008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153400" cy="511886"/>
          </a:xfrm>
          <a:prstGeom prst="rect">
            <a:avLst/>
          </a:prstGeom>
        </p:spPr>
        <p:txBody>
          <a:bodyPr/>
          <a:lstStyle/>
          <a:p>
            <a:r>
              <a:rPr kumimoji="0" lang="en-US" noProof="0" smtClean="0"/>
              <a:t>Click to edit Master title style</a:t>
            </a:r>
            <a:endParaRPr kumimoji="0" lang="en-US" noProof="0"/>
          </a:p>
        </p:txBody>
      </p:sp>
      <p:sp>
        <p:nvSpPr>
          <p:cNvPr id="3" name="Date Placeholder 2"/>
          <p:cNvSpPr>
            <a:spLocks noGrp="1"/>
          </p:cNvSpPr>
          <p:nvPr>
            <p:ph type="dt" sz="half" idx="10"/>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a:xfrm>
            <a:off x="827317" y="6400800"/>
            <a:ext cx="5421083"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fld id="{BF83712B-ABC8-49E7-839E-C6F354B422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1371600" y="6400800"/>
            <a:ext cx="5421083"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BF83712B-ABC8-49E7-839E-C6F354B42203}" type="slidenum">
              <a:rPr lang="en-US" smtClean="0"/>
              <a:pPr/>
              <a:t>‹#›</a:t>
            </a:fld>
            <a:endParaRPr lang="en-US"/>
          </a:p>
        </p:txBody>
      </p:sp>
      <p:sp>
        <p:nvSpPr>
          <p:cNvPr id="3" name="Text Placeholder 2"/>
          <p:cNvSpPr>
            <a:spLocks noGrp="1"/>
          </p:cNvSpPr>
          <p:nvPr>
            <p:ph type="body" idx="2"/>
          </p:nvPr>
        </p:nvSpPr>
        <p:spPr>
          <a:xfrm>
            <a:off x="609600" y="1752600"/>
            <a:ext cx="1600200" cy="43434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2.xml"/><Relationship Id="rId3"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
        <p:nvSpPr>
          <p:cNvPr id="7" name="Rectangle 6"/>
          <p:cNvSpPr/>
          <p:nvPr/>
        </p:nvSpPr>
        <p:spPr bwMode="white">
          <a:xfrm>
            <a:off x="-23785" y="68580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99060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Picture 10" descr="Screen Shot 2012-11-06 at 5.07.14 PM.png"/>
          <p:cNvPicPr>
            <a:picLocks noChangeAspect="1"/>
          </p:cNvPicPr>
          <p:nvPr userDrawn="1"/>
        </p:nvPicPr>
        <p:blipFill>
          <a:blip r:embed="rId14" cstate="print">
            <a:alphaModFix/>
            <a:extLst>
              <a:ext uri="{28A0092B-C50C-407E-A947-70E740481C1C}">
                <a14:useLocalDpi xmlns:a14="http://schemas.microsoft.com/office/drawing/2010/main"/>
              </a:ext>
            </a:extLst>
          </a:blip>
          <a:stretch>
            <a:fillRect/>
          </a:stretch>
        </p:blipFill>
        <p:spPr>
          <a:xfrm>
            <a:off x="36684" y="6280642"/>
            <a:ext cx="1743529" cy="577358"/>
          </a:xfrm>
          <a:prstGeom prst="rect">
            <a:avLst/>
          </a:prstGeom>
        </p:spPr>
      </p:pic>
      <p:sp>
        <p:nvSpPr>
          <p:cNvPr id="10" name="Rectangle 7"/>
          <p:cNvSpPr/>
          <p:nvPr userDrawn="1"/>
        </p:nvSpPr>
        <p:spPr>
          <a:xfrm>
            <a:off x="0" y="9906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fld id="{BF83712B-ABC8-49E7-839E-C6F354B42203}" type="slidenum">
              <a:rPr lang="en-US" smtClean="0">
                <a:solidFill>
                  <a:srgbClr val="FFFFFF"/>
                </a:solidFill>
              </a:rPr>
              <a:pPr algn="ctr" eaLnBrk="1" latinLnBrk="0" hangingPunct="1"/>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88"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Date Placeholder 13"/>
          <p:cNvSpPr>
            <a:spLocks noGrp="1"/>
          </p:cNvSpPr>
          <p:nvPr>
            <p:ph type="dt" sz="half" idx="2"/>
          </p:nvPr>
        </p:nvSpPr>
        <p:spPr>
          <a:xfrm>
            <a:off x="6446917" y="6487813"/>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
        <p:nvSpPr>
          <p:cNvPr id="7" name="Rectangle 6"/>
          <p:cNvSpPr/>
          <p:nvPr/>
        </p:nvSpPr>
        <p:spPr bwMode="white">
          <a:xfrm>
            <a:off x="-23785" y="68580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60960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1" name="Picture 10" descr="Screen Shot 2012-11-06 at 5.07.14 PM.png"/>
          <p:cNvPicPr>
            <a:picLocks noChangeAspect="1"/>
          </p:cNvPicPr>
          <p:nvPr userDrawn="1"/>
        </p:nvPicPr>
        <p:blipFill>
          <a:blip r:embed="rId3" cstate="print">
            <a:alphaModFix/>
            <a:extLst>
              <a:ext uri="{28A0092B-C50C-407E-A947-70E740481C1C}">
                <a14:useLocalDpi xmlns:a14="http://schemas.microsoft.com/office/drawing/2010/main"/>
              </a:ext>
            </a:extLst>
          </a:blip>
          <a:stretch>
            <a:fillRect/>
          </a:stretch>
        </p:blipFill>
        <p:spPr>
          <a:xfrm>
            <a:off x="36684" y="6280642"/>
            <a:ext cx="1743529" cy="577358"/>
          </a:xfrm>
          <a:prstGeom prst="rect">
            <a:avLst/>
          </a:prstGeom>
        </p:spPr>
      </p:pic>
      <p:sp>
        <p:nvSpPr>
          <p:cNvPr id="15" name="Content Placeholder 7"/>
          <p:cNvSpPr txBox="1">
            <a:spLocks/>
          </p:cNvSpPr>
          <p:nvPr userDrawn="1"/>
        </p:nvSpPr>
        <p:spPr>
          <a:xfrm>
            <a:off x="533400" y="1066800"/>
            <a:ext cx="8153400" cy="5257800"/>
          </a:xfrm>
          <a:prstGeom prst="rect">
            <a:avLst/>
          </a:prstGeom>
        </p:spPr>
        <p:txBody>
          <a:bodyPr/>
          <a:lstStyle>
            <a:lvl1pPr marL="320040" indent="-320040" algn="l" rtl="0" eaLnBrk="1" latinLnBrk="0" hangingPunct="1">
              <a:spcBef>
                <a:spcPts val="700"/>
              </a:spcBef>
              <a:buClr>
                <a:schemeClr val="accent2"/>
              </a:buClr>
              <a:buSzPct val="6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0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8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6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6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smtClean="0">
                <a:latin typeface="Century Gothic" pitchFamily="34" charset="0"/>
              </a:rPr>
              <a:t>Click to edit Master text styles</a:t>
            </a:r>
          </a:p>
          <a:p>
            <a:pPr lvl="1"/>
            <a:r>
              <a:rPr lang="en-US" dirty="0" smtClean="0">
                <a:latin typeface="Century Gothic" pitchFamily="34" charset="0"/>
              </a:rPr>
              <a:t>Second level</a:t>
            </a:r>
          </a:p>
          <a:p>
            <a:pPr lvl="2"/>
            <a:r>
              <a:rPr lang="en-US" dirty="0" smtClean="0">
                <a:latin typeface="Century Gothic" pitchFamily="34" charset="0"/>
              </a:rPr>
              <a:t>Third level</a:t>
            </a:r>
          </a:p>
          <a:p>
            <a:pPr lvl="3"/>
            <a:r>
              <a:rPr lang="en-US" dirty="0" smtClean="0">
                <a:latin typeface="Century Gothic" pitchFamily="34" charset="0"/>
              </a:rPr>
              <a:t>Fourth level</a:t>
            </a:r>
          </a:p>
          <a:p>
            <a:pPr lvl="4"/>
            <a:r>
              <a:rPr lang="en-US" dirty="0" smtClean="0">
                <a:latin typeface="Century Gothic" pitchFamily="34" charset="0"/>
              </a:rPr>
              <a:t>Fifth level</a:t>
            </a:r>
            <a:endParaRPr lang="en-US" dirty="0">
              <a:latin typeface="Century Gothic" pitchFamily="34" charset="0"/>
            </a:endParaRPr>
          </a:p>
        </p:txBody>
      </p:sp>
      <p:sp>
        <p:nvSpPr>
          <p:cNvPr id="19" name="Title 1"/>
          <p:cNvSpPr txBox="1">
            <a:spLocks/>
          </p:cNvSpPr>
          <p:nvPr userDrawn="1"/>
        </p:nvSpPr>
        <p:spPr>
          <a:xfrm>
            <a:off x="609600" y="-6098"/>
            <a:ext cx="8153400" cy="615698"/>
          </a:xfrm>
          <a:prstGeom prst="rect">
            <a:avLst/>
          </a:prstGeom>
        </p:spPr>
        <p:txBody>
          <a:bodyPr>
            <a:normAutofit/>
          </a:bodyPr>
          <a:lstStyle>
            <a:lvl1pPr algn="l" rtl="0" eaLnBrk="1" latinLnBrk="0" hangingPunct="1">
              <a:spcBef>
                <a:spcPct val="0"/>
              </a:spcBef>
              <a:buNone/>
              <a:defRPr kumimoji="0" sz="2400" kern="1200">
                <a:solidFill>
                  <a:schemeClr val="tx2"/>
                </a:solidFill>
                <a:latin typeface="+mj-lt"/>
                <a:ea typeface="+mj-ea"/>
                <a:cs typeface="+mj-cs"/>
              </a:defRPr>
            </a:lvl1pPr>
          </a:lstStyle>
          <a:p>
            <a:r>
              <a:rPr lang="en-US" sz="2800" noProof="0" smtClean="0">
                <a:latin typeface="Century Gothic" pitchFamily="34" charset="0"/>
              </a:rPr>
              <a:t>Click to edit Master title style</a:t>
            </a:r>
            <a:endParaRPr lang="en-US" sz="2800" noProof="0">
              <a:latin typeface="Century Gothic" pitchFamily="34" charset="0"/>
            </a:endParaRPr>
          </a:p>
        </p:txBody>
      </p:sp>
      <p:sp>
        <p:nvSpPr>
          <p:cNvPr id="10" name="Rectangle 7"/>
          <p:cNvSpPr/>
          <p:nvPr userDrawn="1"/>
        </p:nvSpPr>
        <p:spPr>
          <a:xfrm>
            <a:off x="0" y="60960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fld id="{BF83712B-ABC8-49E7-839E-C6F354B42203}" type="slidenum">
              <a:rPr lang="en-US" smtClean="0">
                <a:solidFill>
                  <a:srgbClr val="FFFFFF"/>
                </a:solidFill>
              </a:rPr>
              <a:pPr algn="ctr" eaLnBrk="1" latinLnBrk="0" hangingPunct="1"/>
              <a:t>‹#›</a:t>
            </a:fld>
            <a:endParaRPr kumimoji="0" lang="en-US" dirty="0"/>
          </a:p>
        </p:txBody>
      </p:sp>
    </p:spTree>
    <p:extLst>
      <p:ext uri="{BB962C8B-B14F-4D97-AF65-F5344CB8AC3E}">
        <p14:creationId xmlns:p14="http://schemas.microsoft.com/office/powerpoint/2010/main" val="3428240798"/>
      </p:ext>
    </p:extLst>
  </p:cSld>
  <p:clrMap bg1="lt1" tx1="dk1" bg2="lt2" tx2="dk2" accent1="accent1" accent2="accent2" accent3="accent3" accent4="accent4" accent5="accent5" accent6="accent6" hlink="hlink" folHlink="folHlink"/>
  <p:sldLayoutIdLst>
    <p:sldLayoutId id="2147483685" r:id="rId1"/>
  </p:sldLayoutIdLst>
  <p:hf hdr="0" ftr="0" dt="0"/>
  <p:txStyles>
    <p:titleStyle>
      <a:lvl1pPr algn="l" rtl="0" eaLnBrk="1" latinLnBrk="0" hangingPunct="1">
        <a:spcBef>
          <a:spcPct val="0"/>
        </a:spcBef>
        <a:buNone/>
        <a:defRPr kumimoji="0" sz="2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4" Type="http://schemas.openxmlformats.org/officeDocument/2006/relationships/diagramLayout" Target="../diagrams/layout9.xml"/><Relationship Id="rId5" Type="http://schemas.openxmlformats.org/officeDocument/2006/relationships/diagramQuickStyle" Target="../diagrams/quickStyle9.xml"/><Relationship Id="rId6" Type="http://schemas.openxmlformats.org/officeDocument/2006/relationships/diagramColors" Target="../diagrams/colors9.xml"/><Relationship Id="rId7" Type="http://schemas.microsoft.com/office/2007/relationships/diagramDrawing" Target="../diagrams/drawing9.xml"/><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4" Type="http://schemas.openxmlformats.org/officeDocument/2006/relationships/diagramLayout" Target="../diagrams/layout10.xml"/><Relationship Id="rId5" Type="http://schemas.openxmlformats.org/officeDocument/2006/relationships/diagramQuickStyle" Target="../diagrams/quickStyle10.xml"/><Relationship Id="rId6" Type="http://schemas.openxmlformats.org/officeDocument/2006/relationships/diagramColors" Target="../diagrams/colors10.xml"/><Relationship Id="rId7" Type="http://schemas.microsoft.com/office/2007/relationships/diagramDrawing" Target="../diagrams/drawing10.xml"/><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4" Type="http://schemas.openxmlformats.org/officeDocument/2006/relationships/diagramLayout" Target="../diagrams/layout11.xml"/><Relationship Id="rId5" Type="http://schemas.openxmlformats.org/officeDocument/2006/relationships/diagramQuickStyle" Target="../diagrams/quickStyle11.xml"/><Relationship Id="rId6" Type="http://schemas.openxmlformats.org/officeDocument/2006/relationships/diagramColors" Target="../diagrams/colors11.xml"/><Relationship Id="rId7" Type="http://schemas.microsoft.com/office/2007/relationships/diagramDrawing" Target="../diagrams/drawing11.xml"/><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4" Type="http://schemas.openxmlformats.org/officeDocument/2006/relationships/diagramLayout" Target="../diagrams/layout12.xml"/><Relationship Id="rId5" Type="http://schemas.openxmlformats.org/officeDocument/2006/relationships/diagramQuickStyle" Target="../diagrams/quickStyle12.xml"/><Relationship Id="rId6" Type="http://schemas.openxmlformats.org/officeDocument/2006/relationships/diagramColors" Target="../diagrams/colors12.xml"/><Relationship Id="rId7" Type="http://schemas.microsoft.com/office/2007/relationships/diagramDrawing" Target="../diagrams/drawing12.xml"/><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4" Type="http://schemas.openxmlformats.org/officeDocument/2006/relationships/diagramLayout" Target="../diagrams/layout13.xml"/><Relationship Id="rId5" Type="http://schemas.openxmlformats.org/officeDocument/2006/relationships/diagramQuickStyle" Target="../diagrams/quickStyle13.xml"/><Relationship Id="rId6" Type="http://schemas.openxmlformats.org/officeDocument/2006/relationships/diagramColors" Target="../diagrams/colors13.xml"/><Relationship Id="rId7" Type="http://schemas.microsoft.com/office/2007/relationships/diagramDrawing" Target="../diagrams/drawing13.xml"/><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4" Type="http://schemas.openxmlformats.org/officeDocument/2006/relationships/diagramLayout" Target="../diagrams/layout14.xml"/><Relationship Id="rId5" Type="http://schemas.openxmlformats.org/officeDocument/2006/relationships/diagramQuickStyle" Target="../diagrams/quickStyle14.xml"/><Relationship Id="rId6" Type="http://schemas.openxmlformats.org/officeDocument/2006/relationships/diagramColors" Target="../diagrams/colors14.xml"/><Relationship Id="rId7" Type="http://schemas.microsoft.com/office/2007/relationships/diagramDrawing" Target="../diagrams/drawing14.xml"/><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4" Type="http://schemas.openxmlformats.org/officeDocument/2006/relationships/diagramLayout" Target="../diagrams/layout15.xml"/><Relationship Id="rId5" Type="http://schemas.openxmlformats.org/officeDocument/2006/relationships/diagramQuickStyle" Target="../diagrams/quickStyle15.xml"/><Relationship Id="rId6" Type="http://schemas.openxmlformats.org/officeDocument/2006/relationships/diagramColors" Target="../diagrams/colors15.xml"/><Relationship Id="rId7" Type="http://schemas.microsoft.com/office/2007/relationships/diagramDrawing" Target="../diagrams/drawing15.xml"/><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6.xml"/><Relationship Id="rId4" Type="http://schemas.openxmlformats.org/officeDocument/2006/relationships/diagramLayout" Target="../diagrams/layout16.xml"/><Relationship Id="rId5" Type="http://schemas.openxmlformats.org/officeDocument/2006/relationships/diagramQuickStyle" Target="../diagrams/quickStyle16.xml"/><Relationship Id="rId6" Type="http://schemas.openxmlformats.org/officeDocument/2006/relationships/diagramColors" Target="../diagrams/colors16.xml"/><Relationship Id="rId7" Type="http://schemas.microsoft.com/office/2007/relationships/diagramDrawing" Target="../diagrams/drawing16.xml"/><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4" Type="http://schemas.openxmlformats.org/officeDocument/2006/relationships/diagramLayout" Target="../diagrams/layout17.xml"/><Relationship Id="rId5" Type="http://schemas.openxmlformats.org/officeDocument/2006/relationships/diagramQuickStyle" Target="../diagrams/quickStyle17.xml"/><Relationship Id="rId6" Type="http://schemas.openxmlformats.org/officeDocument/2006/relationships/diagramColors" Target="../diagrams/colors17.xml"/><Relationship Id="rId7" Type="http://schemas.microsoft.com/office/2007/relationships/diagramDrawing" Target="../diagrams/drawing17.xml"/><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8.xml"/><Relationship Id="rId4" Type="http://schemas.openxmlformats.org/officeDocument/2006/relationships/diagramLayout" Target="../diagrams/layout18.xml"/><Relationship Id="rId5" Type="http://schemas.openxmlformats.org/officeDocument/2006/relationships/diagramQuickStyle" Target="../diagrams/quickStyle18.xml"/><Relationship Id="rId6" Type="http://schemas.openxmlformats.org/officeDocument/2006/relationships/diagramColors" Target="../diagrams/colors18.xml"/><Relationship Id="rId7" Type="http://schemas.microsoft.com/office/2007/relationships/diagramDrawing" Target="../diagrams/drawing18.xml"/><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9.xml"/><Relationship Id="rId4" Type="http://schemas.openxmlformats.org/officeDocument/2006/relationships/diagramLayout" Target="../diagrams/layout19.xml"/><Relationship Id="rId5" Type="http://schemas.openxmlformats.org/officeDocument/2006/relationships/diagramQuickStyle" Target="../diagrams/quickStyle19.xml"/><Relationship Id="rId6" Type="http://schemas.openxmlformats.org/officeDocument/2006/relationships/diagramColors" Target="../diagrams/colors19.xml"/><Relationship Id="rId7" Type="http://schemas.microsoft.com/office/2007/relationships/diagramDrawing" Target="../diagrams/drawing19.xml"/><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0.xml"/><Relationship Id="rId4" Type="http://schemas.openxmlformats.org/officeDocument/2006/relationships/diagramLayout" Target="../diagrams/layout20.xml"/><Relationship Id="rId5" Type="http://schemas.openxmlformats.org/officeDocument/2006/relationships/diagramQuickStyle" Target="../diagrams/quickStyle20.xml"/><Relationship Id="rId6" Type="http://schemas.openxmlformats.org/officeDocument/2006/relationships/diagramColors" Target="../diagrams/colors20.xml"/><Relationship Id="rId7" Type="http://schemas.microsoft.com/office/2007/relationships/diagramDrawing" Target="../diagrams/drawing20.xml"/><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1.xml"/><Relationship Id="rId4" Type="http://schemas.openxmlformats.org/officeDocument/2006/relationships/diagramLayout" Target="../diagrams/layout21.xml"/><Relationship Id="rId5" Type="http://schemas.openxmlformats.org/officeDocument/2006/relationships/diagramQuickStyle" Target="../diagrams/quickStyle21.xml"/><Relationship Id="rId6" Type="http://schemas.openxmlformats.org/officeDocument/2006/relationships/diagramColors" Target="../diagrams/colors21.xml"/><Relationship Id="rId7" Type="http://schemas.microsoft.com/office/2007/relationships/diagramDrawing" Target="../diagrams/drawing21.xml"/><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2.xml"/><Relationship Id="rId4" Type="http://schemas.openxmlformats.org/officeDocument/2006/relationships/diagramLayout" Target="../diagrams/layout22.xml"/><Relationship Id="rId5" Type="http://schemas.openxmlformats.org/officeDocument/2006/relationships/diagramQuickStyle" Target="../diagrams/quickStyle22.xml"/><Relationship Id="rId6" Type="http://schemas.openxmlformats.org/officeDocument/2006/relationships/diagramColors" Target="../diagrams/colors22.xml"/><Relationship Id="rId7" Type="http://schemas.microsoft.com/office/2007/relationships/diagramDrawing" Target="../diagrams/drawing22.xml"/><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3.xml"/><Relationship Id="rId4" Type="http://schemas.openxmlformats.org/officeDocument/2006/relationships/diagramLayout" Target="../diagrams/layout23.xml"/><Relationship Id="rId5" Type="http://schemas.openxmlformats.org/officeDocument/2006/relationships/diagramQuickStyle" Target="../diagrams/quickStyle23.xml"/><Relationship Id="rId6" Type="http://schemas.openxmlformats.org/officeDocument/2006/relationships/diagramColors" Target="../diagrams/colors23.xml"/><Relationship Id="rId7" Type="http://schemas.microsoft.com/office/2007/relationships/diagramDrawing" Target="../diagrams/drawing23.xml"/><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4.xml"/><Relationship Id="rId4" Type="http://schemas.openxmlformats.org/officeDocument/2006/relationships/diagramLayout" Target="../diagrams/layout24.xml"/><Relationship Id="rId5" Type="http://schemas.openxmlformats.org/officeDocument/2006/relationships/diagramQuickStyle" Target="../diagrams/quickStyle24.xml"/><Relationship Id="rId6" Type="http://schemas.openxmlformats.org/officeDocument/2006/relationships/diagramColors" Target="../diagrams/colors24.xml"/><Relationship Id="rId7" Type="http://schemas.microsoft.com/office/2007/relationships/diagramDrawing" Target="../diagrams/drawing24.xml"/><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5.xml"/><Relationship Id="rId4" Type="http://schemas.openxmlformats.org/officeDocument/2006/relationships/diagramLayout" Target="../diagrams/layout25.xml"/><Relationship Id="rId5" Type="http://schemas.openxmlformats.org/officeDocument/2006/relationships/diagramQuickStyle" Target="../diagrams/quickStyle25.xml"/><Relationship Id="rId6" Type="http://schemas.openxmlformats.org/officeDocument/2006/relationships/diagramColors" Target="../diagrams/colors25.xml"/><Relationship Id="rId7" Type="http://schemas.microsoft.com/office/2007/relationships/diagramDrawing" Target="../diagrams/drawing25.xml"/><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6.xml"/><Relationship Id="rId4" Type="http://schemas.openxmlformats.org/officeDocument/2006/relationships/diagramLayout" Target="../diagrams/layout26.xml"/><Relationship Id="rId5" Type="http://schemas.openxmlformats.org/officeDocument/2006/relationships/diagramQuickStyle" Target="../diagrams/quickStyle26.xml"/><Relationship Id="rId6" Type="http://schemas.openxmlformats.org/officeDocument/2006/relationships/diagramColors" Target="../diagrams/colors26.xml"/><Relationship Id="rId7" Type="http://schemas.microsoft.com/office/2007/relationships/diagramDrawing" Target="../diagrams/drawing26.xml"/><Relationship Id="rId1" Type="http://schemas.openxmlformats.org/officeDocument/2006/relationships/slideLayout" Target="../slideLayouts/slideLayout4.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7.xml"/><Relationship Id="rId4" Type="http://schemas.openxmlformats.org/officeDocument/2006/relationships/diagramLayout" Target="../diagrams/layout27.xml"/><Relationship Id="rId5" Type="http://schemas.openxmlformats.org/officeDocument/2006/relationships/diagramQuickStyle" Target="../diagrams/quickStyle27.xml"/><Relationship Id="rId6" Type="http://schemas.openxmlformats.org/officeDocument/2006/relationships/diagramColors" Target="../diagrams/colors27.xml"/><Relationship Id="rId7" Type="http://schemas.microsoft.com/office/2007/relationships/diagramDrawing" Target="../diagrams/drawing27.xml"/><Relationship Id="rId1" Type="http://schemas.openxmlformats.org/officeDocument/2006/relationships/slideLayout" Target="../slideLayouts/slideLayout4.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1" Type="http://schemas.openxmlformats.org/officeDocument/2006/relationships/diagramColors" Target="../diagrams/colors29.xml"/><Relationship Id="rId12" Type="http://schemas.microsoft.com/office/2007/relationships/diagramDrawing" Target="../diagrams/drawing29.xml"/><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diagramData" Target="../diagrams/data28.xml"/><Relationship Id="rId4" Type="http://schemas.openxmlformats.org/officeDocument/2006/relationships/diagramLayout" Target="../diagrams/layout28.xml"/><Relationship Id="rId5" Type="http://schemas.openxmlformats.org/officeDocument/2006/relationships/diagramQuickStyle" Target="../diagrams/quickStyle28.xml"/><Relationship Id="rId6" Type="http://schemas.openxmlformats.org/officeDocument/2006/relationships/diagramColors" Target="../diagrams/colors28.xml"/><Relationship Id="rId7" Type="http://schemas.microsoft.com/office/2007/relationships/diagramDrawing" Target="../diagrams/drawing28.xml"/><Relationship Id="rId8" Type="http://schemas.openxmlformats.org/officeDocument/2006/relationships/diagramData" Target="../diagrams/data29.xml"/><Relationship Id="rId9" Type="http://schemas.openxmlformats.org/officeDocument/2006/relationships/diagramLayout" Target="../diagrams/layout29.xml"/><Relationship Id="rId10" Type="http://schemas.openxmlformats.org/officeDocument/2006/relationships/diagramQuickStyle" Target="../diagrams/quickStyle29.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4" Type="http://schemas.openxmlformats.org/officeDocument/2006/relationships/diagramLayout" Target="../diagrams/layout8.xml"/><Relationship Id="rId5" Type="http://schemas.openxmlformats.org/officeDocument/2006/relationships/diagramQuickStyle" Target="../diagrams/quickStyle8.xml"/><Relationship Id="rId6" Type="http://schemas.openxmlformats.org/officeDocument/2006/relationships/diagramColors" Target="../diagrams/colors8.xml"/><Relationship Id="rId7" Type="http://schemas.microsoft.com/office/2007/relationships/diagramDrawing" Target="../diagrams/drawing8.xml"/><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8153400" cy="5334000"/>
          </a:xfrm>
        </p:spPr>
        <p:txBody>
          <a:bodyPr/>
          <a:lstStyle/>
          <a:p>
            <a:r>
              <a:rPr lang="en-US" b="1" dirty="0" smtClean="0">
                <a:solidFill>
                  <a:schemeClr val="tx1"/>
                </a:solidFill>
                <a:latin typeface="Century Gothic"/>
                <a:cs typeface="Century Gothic"/>
              </a:rPr>
              <a:t>Topic 8:	Oligopoly and game theory</a:t>
            </a:r>
            <a:r>
              <a:rPr lang="en-US" b="1" dirty="0" smtClean="0">
                <a:solidFill>
                  <a:schemeClr val="tx1"/>
                </a:solidFill>
              </a:rPr>
              <a:t/>
            </a:r>
            <a:br>
              <a:rPr lang="en-US" b="1" dirty="0" smtClean="0">
                <a:solidFill>
                  <a:schemeClr val="tx1"/>
                </a:solidFill>
              </a:rPr>
            </a:br>
            <a:r>
              <a:rPr lang="en-US" dirty="0" smtClean="0"/>
              <a:t/>
            </a:r>
            <a:br>
              <a:rPr lang="en-US" dirty="0" smtClean="0"/>
            </a:br>
            <a:endParaRPr lang="en-US" dirty="0"/>
          </a:p>
        </p:txBody>
      </p:sp>
      <p:sp>
        <p:nvSpPr>
          <p:cNvPr id="3" name="Subtitle 2"/>
          <p:cNvSpPr>
            <a:spLocks noGrp="1"/>
          </p:cNvSpPr>
          <p:nvPr>
            <p:ph type="subTitle" idx="1"/>
          </p:nvPr>
        </p:nvSpPr>
        <p:spPr>
          <a:xfrm>
            <a:off x="2362200" y="6019800"/>
            <a:ext cx="6858000" cy="838200"/>
          </a:xfrm>
        </p:spPr>
        <p:txBody>
          <a:bodyPr>
            <a:normAutofit/>
          </a:bodyPr>
          <a:lstStyle/>
          <a:p>
            <a:r>
              <a:rPr lang="en-US" sz="2000" dirty="0" smtClean="0">
                <a:latin typeface="Century Gothic"/>
                <a:cs typeface="Century Gothic"/>
              </a:rPr>
              <a:t>Topic 8	| Part 2		</a:t>
            </a:r>
            <a:r>
              <a:rPr lang="en-US" sz="2000" dirty="0">
                <a:latin typeface="Century Gothic"/>
                <a:cs typeface="Century Gothic"/>
              </a:rPr>
              <a:t>6</a:t>
            </a:r>
            <a:r>
              <a:rPr lang="en-US" sz="2000" dirty="0" smtClean="0">
                <a:latin typeface="Century Gothic"/>
                <a:cs typeface="Century Gothic"/>
              </a:rPr>
              <a:t> June 2013</a:t>
            </a:r>
            <a:endParaRPr lang="en-US" sz="2000" dirty="0">
              <a:latin typeface="Century Gothic"/>
              <a:cs typeface="Century Gothic"/>
            </a:endParaRPr>
          </a:p>
        </p:txBody>
      </p:sp>
      <p:sp>
        <p:nvSpPr>
          <p:cNvPr id="4" name="TextBox 3"/>
          <p:cNvSpPr txBox="1"/>
          <p:nvPr/>
        </p:nvSpPr>
        <p:spPr>
          <a:xfrm>
            <a:off x="228600" y="6324600"/>
            <a:ext cx="1447800" cy="369332"/>
          </a:xfrm>
          <a:prstGeom prst="rect">
            <a:avLst/>
          </a:prstGeom>
          <a:noFill/>
        </p:spPr>
        <p:txBody>
          <a:bodyPr wrap="square" rtlCol="0">
            <a:spAutoFit/>
          </a:bodyPr>
          <a:lstStyle/>
          <a:p>
            <a:r>
              <a:rPr lang="en-US" dirty="0" smtClean="0"/>
              <a:t>Date</a:t>
            </a:r>
            <a:endParaRPr lang="en-US" dirty="0"/>
          </a:p>
        </p:txBody>
      </p:sp>
      <p:pic>
        <p:nvPicPr>
          <p:cNvPr id="9" name="Picture 8" descr="Screen Shot 2012-11-06 at 5.07.14 PM.png"/>
          <p:cNvPicPr>
            <a:picLocks noChangeAspect="1"/>
          </p:cNvPicPr>
          <p:nvPr/>
        </p:nvPicPr>
        <p:blipFill>
          <a:blip r:embed="rId3" cstate="print">
            <a:alphaModFix/>
            <a:extLst>
              <a:ext uri="{28A0092B-C50C-407E-A947-70E740481C1C}">
                <a14:useLocalDpi xmlns:a14="http://schemas.microsoft.com/office/drawing/2010/main"/>
              </a:ext>
            </a:extLst>
          </a:blip>
          <a:stretch>
            <a:fillRect/>
          </a:stretch>
        </p:blipFill>
        <p:spPr>
          <a:xfrm>
            <a:off x="228600" y="6096000"/>
            <a:ext cx="1828800" cy="577358"/>
          </a:xfrm>
          <a:prstGeom prst="rect">
            <a:avLst/>
          </a:prstGeom>
        </p:spPr>
      </p:pic>
      <p:sp>
        <p:nvSpPr>
          <p:cNvPr id="7" name="Title 1"/>
          <p:cNvSpPr txBox="1">
            <a:spLocks/>
          </p:cNvSpPr>
          <p:nvPr/>
        </p:nvSpPr>
        <p:spPr>
          <a:xfrm>
            <a:off x="65976" y="2157319"/>
            <a:ext cx="8915400" cy="877824"/>
          </a:xfrm>
          <a:prstGeom prst="rect">
            <a:avLst/>
          </a:prstGeom>
          <a:solidFill>
            <a:srgbClr val="54790F"/>
          </a:solidFill>
        </p:spPr>
        <p:txBody>
          <a:bodyPr anchor="b">
            <a:normAutofit/>
          </a:bodyPr>
          <a:lstStyle>
            <a:lvl1pPr algn="l" rtl="0" eaLnBrk="1" latinLnBrk="0" hangingPunct="1">
              <a:spcBef>
                <a:spcPct val="0"/>
              </a:spcBef>
              <a:buNone/>
              <a:defRPr kumimoji="0" sz="2400" kern="1200" cap="all" baseline="0">
                <a:solidFill>
                  <a:schemeClr val="tx2"/>
                </a:solidFill>
                <a:latin typeface="+mj-lt"/>
                <a:ea typeface="+mj-ea"/>
                <a:cs typeface="+mj-cs"/>
              </a:defRPr>
            </a:lvl1pPr>
          </a:lstStyle>
          <a:p>
            <a:r>
              <a:rPr lang="en-US" dirty="0" smtClean="0"/>
              <a:t>      </a:t>
            </a:r>
            <a:r>
              <a:rPr lang="en-US" sz="3600" dirty="0">
                <a:latin typeface="Century Gothic"/>
                <a:cs typeface="Century Gothic"/>
              </a:rPr>
              <a:t>A</a:t>
            </a:r>
            <a:r>
              <a:rPr lang="en-US" sz="3600" dirty="0" smtClean="0">
                <a:latin typeface="Century Gothic"/>
                <a:cs typeface="Century Gothic"/>
              </a:rPr>
              <a:t>ntitrust Economics 2013</a:t>
            </a:r>
            <a:endParaRPr lang="en-US" sz="3600" dirty="0">
              <a:latin typeface="Century Gothic"/>
              <a:cs typeface="Century Gothic"/>
            </a:endParaRPr>
          </a:p>
        </p:txBody>
      </p:sp>
      <p:sp>
        <p:nvSpPr>
          <p:cNvPr id="8" name="TextBox 9"/>
          <p:cNvSpPr txBox="1"/>
          <p:nvPr/>
        </p:nvSpPr>
        <p:spPr>
          <a:xfrm rot="10800000" flipV="1">
            <a:off x="685800" y="3151316"/>
            <a:ext cx="3810000" cy="1107996"/>
          </a:xfrm>
          <a:prstGeom prst="rect">
            <a:avLst/>
          </a:prstGeom>
          <a:noFill/>
        </p:spPr>
        <p:txBody>
          <a:bodyPr wrap="square" rtlCol="0">
            <a:spAutoFit/>
          </a:bodyPr>
          <a:lstStyle/>
          <a:p>
            <a:r>
              <a:rPr lang="en-US" dirty="0" smtClean="0">
                <a:latin typeface="Century Gothic"/>
                <a:cs typeface="Century Gothic"/>
              </a:rPr>
              <a:t>David S. Evans</a:t>
            </a:r>
          </a:p>
          <a:p>
            <a:r>
              <a:rPr lang="en-US" sz="1200" dirty="0" smtClean="0">
                <a:latin typeface="Century Gothic"/>
                <a:cs typeface="Century Gothic"/>
              </a:rPr>
              <a:t>University of Chicago, Global Economics Group</a:t>
            </a:r>
            <a:r>
              <a:rPr lang="en-US" dirty="0" smtClean="0">
                <a:latin typeface="Century Gothic"/>
                <a:cs typeface="Century Gothic"/>
              </a:rPr>
              <a:t>					</a:t>
            </a:r>
            <a:endParaRPr lang="en-US" dirty="0">
              <a:latin typeface="Century Gothic"/>
              <a:cs typeface="Century Gothic"/>
            </a:endParaRPr>
          </a:p>
        </p:txBody>
      </p:sp>
      <p:sp>
        <p:nvSpPr>
          <p:cNvPr id="10" name="TextBox 10"/>
          <p:cNvSpPr txBox="1"/>
          <p:nvPr/>
        </p:nvSpPr>
        <p:spPr>
          <a:xfrm rot="10800000" flipV="1">
            <a:off x="4800600" y="3200400"/>
            <a:ext cx="3962400" cy="861774"/>
          </a:xfrm>
          <a:prstGeom prst="rect">
            <a:avLst/>
          </a:prstGeom>
          <a:noFill/>
        </p:spPr>
        <p:txBody>
          <a:bodyPr wrap="square" rtlCol="0">
            <a:spAutoFit/>
          </a:bodyPr>
          <a:lstStyle/>
          <a:p>
            <a:r>
              <a:rPr lang="en-US" dirty="0" smtClean="0">
                <a:latin typeface="Century Gothic"/>
                <a:cs typeface="Century Gothic"/>
              </a:rPr>
              <a:t>Elisa Mariscal</a:t>
            </a:r>
          </a:p>
          <a:p>
            <a:r>
              <a:rPr lang="en-US" sz="1200" dirty="0" smtClean="0">
                <a:latin typeface="Century Gothic"/>
                <a:cs typeface="Century Gothic"/>
              </a:rPr>
              <a:t>CIDE, ITAM, CPI</a:t>
            </a:r>
          </a:p>
          <a:p>
            <a:r>
              <a:rPr lang="en-US" dirty="0" smtClean="0">
                <a:latin typeface="Century Gothic"/>
                <a:cs typeface="Century Gothic"/>
              </a:rPr>
              <a:t>			</a:t>
            </a:r>
            <a:endParaRPr lang="en-US" dirty="0">
              <a:latin typeface="Century Gothic"/>
              <a:cs typeface="Century Gothic"/>
            </a:endParaRPr>
          </a:p>
        </p:txBody>
      </p:sp>
    </p:spTree>
  </p:cSld>
  <p:clrMapOvr>
    <a:overrideClrMapping bg1="dk1" tx1="lt1" bg2="dk2" tx2="lt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US" altLang="zh-CN" dirty="0" smtClean="0">
                <a:ea typeface="宋体" pitchFamily="2" charset="-122"/>
              </a:rPr>
              <a:t>Firm A’s decision on how </a:t>
            </a:r>
            <a:r>
              <a:rPr lang="en-US" altLang="zh-CN" dirty="0">
                <a:ea typeface="宋体" pitchFamily="2" charset="-122"/>
              </a:rPr>
              <a:t>m</a:t>
            </a:r>
            <a:r>
              <a:rPr lang="en-US" altLang="zh-CN" dirty="0" smtClean="0">
                <a:ea typeface="宋体" pitchFamily="2" charset="-122"/>
              </a:rPr>
              <a:t>uch to supply </a:t>
            </a:r>
            <a:r>
              <a:rPr lang="en-US" altLang="zh-CN" dirty="0">
                <a:ea typeface="宋体" pitchFamily="2" charset="-122"/>
              </a:rPr>
              <a:t>v</a:t>
            </a:r>
            <a:r>
              <a:rPr lang="en-US" altLang="zh-CN" dirty="0" smtClean="0">
                <a:ea typeface="宋体" pitchFamily="2" charset="-122"/>
              </a:rPr>
              <a:t>aries with its </a:t>
            </a:r>
            <a:r>
              <a:rPr lang="en-US" altLang="zh-CN" dirty="0">
                <a:ea typeface="宋体" pitchFamily="2" charset="-122"/>
              </a:rPr>
              <a:t>c</a:t>
            </a:r>
            <a:r>
              <a:rPr lang="en-US" altLang="zh-CN" dirty="0" smtClean="0">
                <a:ea typeface="宋体" pitchFamily="2" charset="-122"/>
              </a:rPr>
              <a:t>onjecture about firm B’s</a:t>
            </a:r>
            <a:r>
              <a:rPr lang="en-GB" altLang="zh-CN" dirty="0"/>
              <a:t> </a:t>
            </a:r>
            <a:r>
              <a:rPr lang="en-GB" altLang="zh-CN" dirty="0" smtClean="0"/>
              <a:t>supply</a:t>
            </a:r>
            <a:r>
              <a:rPr lang="en-GB" dirty="0" smtClean="0"/>
              <a:t> </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905000"/>
          <a:ext cx="4038600" cy="2971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6" name="25 Grupo"/>
          <p:cNvGrpSpPr/>
          <p:nvPr/>
        </p:nvGrpSpPr>
        <p:grpSpPr>
          <a:xfrm>
            <a:off x="5257800" y="2057400"/>
            <a:ext cx="3886200" cy="4091464"/>
            <a:chOff x="5257800" y="2057400"/>
            <a:chExt cx="3886200" cy="4091464"/>
          </a:xfrm>
        </p:grpSpPr>
        <p:grpSp>
          <p:nvGrpSpPr>
            <p:cNvPr id="3" name="Group 5"/>
            <p:cNvGrpSpPr>
              <a:grpSpLocks/>
            </p:cNvGrpSpPr>
            <p:nvPr/>
          </p:nvGrpSpPr>
          <p:grpSpPr bwMode="auto">
            <a:xfrm>
              <a:off x="5257800" y="2133600"/>
              <a:ext cx="3657600" cy="2909455"/>
              <a:chOff x="528" y="1344"/>
              <a:chExt cx="2976" cy="1680"/>
            </a:xfrm>
          </p:grpSpPr>
          <p:sp>
            <p:nvSpPr>
              <p:cNvPr id="12" name="Line 6"/>
              <p:cNvSpPr>
                <a:spLocks noChangeShapeType="1"/>
              </p:cNvSpPr>
              <p:nvPr/>
            </p:nvSpPr>
            <p:spPr bwMode="auto">
              <a:xfrm flipH="1">
                <a:off x="1086" y="1392"/>
                <a:ext cx="18" cy="1624"/>
              </a:xfrm>
              <a:prstGeom prst="line">
                <a:avLst/>
              </a:prstGeom>
              <a:noFill/>
              <a:ln w="12700">
                <a:solidFill>
                  <a:schemeClr val="tx1"/>
                </a:solidFill>
                <a:round/>
                <a:headEnd type="triangle" w="med" len="med"/>
                <a:tailEnd/>
              </a:ln>
            </p:spPr>
            <p:txBody>
              <a:bodyPr/>
              <a:lstStyle/>
              <a:p>
                <a:endParaRPr lang="en-US" sz="1400">
                  <a:latin typeface="+mj-lt"/>
                </a:endParaRPr>
              </a:p>
            </p:txBody>
          </p:sp>
          <p:sp>
            <p:nvSpPr>
              <p:cNvPr id="13" name="Line 7"/>
              <p:cNvSpPr>
                <a:spLocks noChangeShapeType="1"/>
              </p:cNvSpPr>
              <p:nvPr/>
            </p:nvSpPr>
            <p:spPr bwMode="auto">
              <a:xfrm>
                <a:off x="1086" y="3016"/>
                <a:ext cx="2418" cy="8"/>
              </a:xfrm>
              <a:prstGeom prst="line">
                <a:avLst/>
              </a:prstGeom>
              <a:noFill/>
              <a:ln w="12700">
                <a:solidFill>
                  <a:schemeClr val="tx1"/>
                </a:solidFill>
                <a:round/>
                <a:headEnd/>
                <a:tailEnd type="triangle" w="med" len="med"/>
              </a:ln>
            </p:spPr>
            <p:txBody>
              <a:bodyPr/>
              <a:lstStyle/>
              <a:p>
                <a:endParaRPr lang="en-US" sz="1400">
                  <a:latin typeface="+mj-lt"/>
                </a:endParaRPr>
              </a:p>
            </p:txBody>
          </p:sp>
          <p:sp>
            <p:nvSpPr>
              <p:cNvPr id="14" name="Text Box 8"/>
              <p:cNvSpPr txBox="1">
                <a:spLocks noChangeArrowheads="1"/>
              </p:cNvSpPr>
              <p:nvPr/>
            </p:nvSpPr>
            <p:spPr bwMode="auto">
              <a:xfrm>
                <a:off x="528" y="1344"/>
                <a:ext cx="576" cy="364"/>
              </a:xfrm>
              <a:prstGeom prst="rect">
                <a:avLst/>
              </a:prstGeom>
              <a:noFill/>
              <a:ln w="9525">
                <a:noFill/>
                <a:miter lim="800000"/>
                <a:headEnd/>
                <a:tailEnd/>
              </a:ln>
            </p:spPr>
            <p:txBody>
              <a:bodyPr>
                <a:spAutoFit/>
              </a:bodyPr>
              <a:lstStyle/>
              <a:p>
                <a:pPr>
                  <a:spcBef>
                    <a:spcPct val="50000"/>
                  </a:spcBef>
                </a:pPr>
                <a:r>
                  <a:rPr lang="en-GB" sz="1400">
                    <a:latin typeface="+mj-lt"/>
                  </a:rPr>
                  <a:t>Price</a:t>
                </a:r>
              </a:p>
              <a:p>
                <a:pPr>
                  <a:spcBef>
                    <a:spcPct val="50000"/>
                  </a:spcBef>
                </a:pPr>
                <a:endParaRPr lang="en-GB" sz="1400">
                  <a:latin typeface="+mj-lt"/>
                </a:endParaRPr>
              </a:p>
            </p:txBody>
          </p:sp>
          <p:sp>
            <p:nvSpPr>
              <p:cNvPr id="15" name="Line 9"/>
              <p:cNvSpPr>
                <a:spLocks noChangeShapeType="1"/>
              </p:cNvSpPr>
              <p:nvPr/>
            </p:nvSpPr>
            <p:spPr bwMode="auto">
              <a:xfrm>
                <a:off x="1086" y="1432"/>
                <a:ext cx="2322" cy="1580"/>
              </a:xfrm>
              <a:prstGeom prst="line">
                <a:avLst/>
              </a:prstGeom>
              <a:noFill/>
              <a:ln w="25400">
                <a:solidFill>
                  <a:srgbClr val="002060"/>
                </a:solidFill>
                <a:round/>
                <a:headEnd/>
                <a:tailEnd/>
              </a:ln>
            </p:spPr>
            <p:txBody>
              <a:bodyPr/>
              <a:lstStyle/>
              <a:p>
                <a:endParaRPr lang="en-US" sz="1400">
                  <a:latin typeface="+mj-lt"/>
                </a:endParaRPr>
              </a:p>
            </p:txBody>
          </p:sp>
        </p:grpSp>
        <p:sp>
          <p:nvSpPr>
            <p:cNvPr id="34" name="Text Box 15"/>
            <p:cNvSpPr txBox="1">
              <a:spLocks noChangeArrowheads="1"/>
            </p:cNvSpPr>
            <p:nvPr/>
          </p:nvSpPr>
          <p:spPr bwMode="auto">
            <a:xfrm>
              <a:off x="8839200" y="5105401"/>
              <a:ext cx="304800" cy="304800"/>
            </a:xfrm>
            <a:prstGeom prst="rect">
              <a:avLst/>
            </a:prstGeom>
            <a:noFill/>
            <a:ln w="9525">
              <a:noFill/>
              <a:miter lim="800000"/>
              <a:headEnd/>
              <a:tailEnd/>
            </a:ln>
          </p:spPr>
          <p:txBody>
            <a:bodyPr wrap="square">
              <a:spAutoFit/>
            </a:bodyPr>
            <a:lstStyle/>
            <a:p>
              <a:pPr>
                <a:spcBef>
                  <a:spcPct val="50000"/>
                </a:spcBef>
              </a:pPr>
              <a:r>
                <a:rPr lang="en-US" altLang="zh-CN" sz="1400" dirty="0">
                  <a:latin typeface="+mj-lt"/>
                  <a:ea typeface="宋体" pitchFamily="2" charset="-122"/>
                  <a:cs typeface="Times New Roman" pitchFamily="18" charset="0"/>
                </a:rPr>
                <a:t>Q</a:t>
              </a:r>
              <a:endParaRPr lang="en-GB" sz="1400" dirty="0">
                <a:latin typeface="+mj-lt"/>
                <a:ea typeface="宋体" pitchFamily="2" charset="-122"/>
                <a:cs typeface="Times New Roman" pitchFamily="18" charset="0"/>
              </a:endParaRPr>
            </a:p>
          </p:txBody>
        </p:sp>
        <p:sp>
          <p:nvSpPr>
            <p:cNvPr id="35" name="Line 16"/>
            <p:cNvSpPr>
              <a:spLocks noChangeShapeType="1"/>
            </p:cNvSpPr>
            <p:nvPr/>
          </p:nvSpPr>
          <p:spPr bwMode="auto">
            <a:xfrm>
              <a:off x="5943600" y="4648200"/>
              <a:ext cx="2895600" cy="0"/>
            </a:xfrm>
            <a:prstGeom prst="line">
              <a:avLst/>
            </a:prstGeom>
            <a:noFill/>
            <a:ln w="28575">
              <a:solidFill>
                <a:schemeClr val="accent6">
                  <a:lumMod val="75000"/>
                </a:schemeClr>
              </a:solidFill>
              <a:round/>
              <a:headEnd/>
              <a:tailEnd/>
            </a:ln>
          </p:spPr>
          <p:txBody>
            <a:bodyPr/>
            <a:lstStyle/>
            <a:p>
              <a:endParaRPr lang="en-US"/>
            </a:p>
          </p:txBody>
        </p:sp>
        <p:sp>
          <p:nvSpPr>
            <p:cNvPr id="36" name="Text Box 17"/>
            <p:cNvSpPr txBox="1">
              <a:spLocks noChangeArrowheads="1"/>
            </p:cNvSpPr>
            <p:nvPr/>
          </p:nvSpPr>
          <p:spPr bwMode="auto">
            <a:xfrm>
              <a:off x="5486400" y="4495800"/>
              <a:ext cx="633413"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MC</a:t>
              </a:r>
              <a:endParaRPr lang="en-GB" sz="1400" dirty="0">
                <a:latin typeface="+mj-lt"/>
                <a:ea typeface="宋体" pitchFamily="2" charset="-122"/>
                <a:cs typeface="Times New Roman" pitchFamily="18" charset="0"/>
              </a:endParaRPr>
            </a:p>
          </p:txBody>
        </p:sp>
        <p:sp>
          <p:nvSpPr>
            <p:cNvPr id="24" name="Line 9"/>
            <p:cNvSpPr>
              <a:spLocks noChangeShapeType="1"/>
            </p:cNvSpPr>
            <p:nvPr/>
          </p:nvSpPr>
          <p:spPr bwMode="auto">
            <a:xfrm>
              <a:off x="5943600" y="3810000"/>
              <a:ext cx="1295400" cy="1219200"/>
            </a:xfrm>
            <a:prstGeom prst="line">
              <a:avLst/>
            </a:prstGeom>
            <a:noFill/>
            <a:ln w="28575">
              <a:solidFill>
                <a:srgbClr val="002060"/>
              </a:solidFill>
              <a:round/>
              <a:headEnd/>
              <a:tailEnd/>
            </a:ln>
          </p:spPr>
          <p:txBody>
            <a:bodyPr/>
            <a:lstStyle/>
            <a:p>
              <a:endParaRPr lang="en-US" sz="1400">
                <a:latin typeface="+mj-lt"/>
              </a:endParaRPr>
            </a:p>
          </p:txBody>
        </p:sp>
        <p:sp>
          <p:nvSpPr>
            <p:cNvPr id="40" name="Line 28"/>
            <p:cNvSpPr>
              <a:spLocks noChangeShapeType="1"/>
            </p:cNvSpPr>
            <p:nvPr/>
          </p:nvSpPr>
          <p:spPr bwMode="auto">
            <a:xfrm flipH="1">
              <a:off x="8763000" y="5029200"/>
              <a:ext cx="0" cy="228600"/>
            </a:xfrm>
            <a:prstGeom prst="line">
              <a:avLst/>
            </a:prstGeom>
            <a:noFill/>
            <a:ln w="9525">
              <a:solidFill>
                <a:schemeClr val="tx1"/>
              </a:solidFill>
              <a:round/>
              <a:headEnd/>
              <a:tailEnd/>
            </a:ln>
          </p:spPr>
          <p:txBody>
            <a:bodyPr/>
            <a:lstStyle/>
            <a:p>
              <a:endParaRPr lang="en-US"/>
            </a:p>
          </p:txBody>
        </p:sp>
        <p:sp>
          <p:nvSpPr>
            <p:cNvPr id="41" name="Line 29"/>
            <p:cNvSpPr>
              <a:spLocks noChangeShapeType="1"/>
            </p:cNvSpPr>
            <p:nvPr/>
          </p:nvSpPr>
          <p:spPr bwMode="auto">
            <a:xfrm>
              <a:off x="7239000" y="5029200"/>
              <a:ext cx="0" cy="228600"/>
            </a:xfrm>
            <a:prstGeom prst="line">
              <a:avLst/>
            </a:prstGeom>
            <a:noFill/>
            <a:ln w="9525">
              <a:solidFill>
                <a:schemeClr val="tx1"/>
              </a:solidFill>
              <a:round/>
              <a:headEnd/>
              <a:tailEnd/>
            </a:ln>
          </p:spPr>
          <p:txBody>
            <a:bodyPr/>
            <a:lstStyle/>
            <a:p>
              <a:endParaRPr lang="en-US"/>
            </a:p>
          </p:txBody>
        </p:sp>
        <p:sp>
          <p:nvSpPr>
            <p:cNvPr id="42" name="Line 30"/>
            <p:cNvSpPr>
              <a:spLocks noChangeShapeType="1"/>
            </p:cNvSpPr>
            <p:nvPr/>
          </p:nvSpPr>
          <p:spPr bwMode="auto">
            <a:xfrm>
              <a:off x="7239000" y="5257800"/>
              <a:ext cx="1527175" cy="0"/>
            </a:xfrm>
            <a:prstGeom prst="line">
              <a:avLst/>
            </a:prstGeom>
            <a:noFill/>
            <a:ln w="9525">
              <a:solidFill>
                <a:schemeClr val="tx1"/>
              </a:solidFill>
              <a:round/>
              <a:headEnd/>
              <a:tailEnd/>
            </a:ln>
          </p:spPr>
          <p:txBody>
            <a:bodyPr/>
            <a:lstStyle/>
            <a:p>
              <a:endParaRPr lang="en-US"/>
            </a:p>
          </p:txBody>
        </p:sp>
        <p:sp>
          <p:nvSpPr>
            <p:cNvPr id="43" name="Text Box 31"/>
            <p:cNvSpPr txBox="1">
              <a:spLocks noChangeArrowheads="1"/>
            </p:cNvSpPr>
            <p:nvPr/>
          </p:nvSpPr>
          <p:spPr bwMode="auto">
            <a:xfrm>
              <a:off x="7696200" y="5257800"/>
              <a:ext cx="609600"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q</a:t>
              </a:r>
              <a:r>
                <a:rPr lang="en-US" altLang="zh-CN" sz="1400" baseline="30000" dirty="0">
                  <a:latin typeface="+mj-lt"/>
                  <a:ea typeface="宋体" pitchFamily="2" charset="-122"/>
                  <a:cs typeface="Times New Roman" pitchFamily="18" charset="0"/>
                </a:rPr>
                <a:t>1</a:t>
              </a:r>
              <a:r>
                <a:rPr lang="en-US" altLang="zh-CN" sz="1400" baseline="-30000" dirty="0">
                  <a:latin typeface="+mj-lt"/>
                  <a:ea typeface="宋体" pitchFamily="2" charset="-122"/>
                  <a:cs typeface="Times New Roman" pitchFamily="18" charset="0"/>
                </a:rPr>
                <a:t>B</a:t>
              </a:r>
              <a:endParaRPr lang="en-GB" sz="1400" b="1" dirty="0">
                <a:latin typeface="+mj-lt"/>
                <a:ea typeface="宋体" pitchFamily="2" charset="-122"/>
                <a:cs typeface="Times New Roman" pitchFamily="18" charset="0"/>
              </a:endParaRPr>
            </a:p>
          </p:txBody>
        </p:sp>
        <p:sp>
          <p:nvSpPr>
            <p:cNvPr id="28" name="Text Box 10"/>
            <p:cNvSpPr txBox="1">
              <a:spLocks noChangeArrowheads="1"/>
            </p:cNvSpPr>
            <p:nvPr/>
          </p:nvSpPr>
          <p:spPr bwMode="auto">
            <a:xfrm>
              <a:off x="6477000" y="2057400"/>
              <a:ext cx="1050925" cy="307777"/>
            </a:xfrm>
            <a:prstGeom prst="rect">
              <a:avLst/>
            </a:prstGeom>
            <a:solidFill>
              <a:schemeClr val="bg1"/>
            </a:solidFill>
            <a:ln w="9525">
              <a:noFill/>
              <a:miter lim="800000"/>
              <a:headEnd/>
              <a:tailEnd/>
            </a:ln>
          </p:spPr>
          <p:txBody>
            <a:bodyPr>
              <a:spAutoFit/>
            </a:bodyPr>
            <a:lstStyle/>
            <a:p>
              <a:pPr algn="ctr">
                <a:spcBef>
                  <a:spcPct val="50000"/>
                </a:spcBef>
              </a:pPr>
              <a:r>
                <a:rPr lang="en-US" altLang="zh-CN" sz="1400" dirty="0">
                  <a:latin typeface="+mj-lt"/>
                  <a:ea typeface="宋体" pitchFamily="2" charset="-122"/>
                  <a:cs typeface="Times New Roman" pitchFamily="18" charset="0"/>
                </a:rPr>
                <a:t>D(P)</a:t>
              </a:r>
              <a:endParaRPr lang="en-GB" sz="1400" dirty="0">
                <a:latin typeface="+mj-lt"/>
                <a:ea typeface="宋体" pitchFamily="2" charset="-122"/>
                <a:cs typeface="Times New Roman" pitchFamily="18" charset="0"/>
              </a:endParaRPr>
            </a:p>
          </p:txBody>
        </p:sp>
        <p:sp>
          <p:nvSpPr>
            <p:cNvPr id="29" name="Line 12"/>
            <p:cNvSpPr>
              <a:spLocks noChangeShapeType="1"/>
            </p:cNvSpPr>
            <p:nvPr/>
          </p:nvSpPr>
          <p:spPr bwMode="auto">
            <a:xfrm flipH="1">
              <a:off x="6477000" y="2438400"/>
              <a:ext cx="490537" cy="266700"/>
            </a:xfrm>
            <a:prstGeom prst="line">
              <a:avLst/>
            </a:prstGeom>
            <a:noFill/>
            <a:ln w="9525">
              <a:solidFill>
                <a:schemeClr val="tx1"/>
              </a:solidFill>
              <a:round/>
              <a:headEnd/>
              <a:tailEnd type="triangle" w="med" len="med"/>
            </a:ln>
          </p:spPr>
          <p:txBody>
            <a:bodyPr/>
            <a:lstStyle/>
            <a:p>
              <a:endParaRPr lang="en-US" sz="1400">
                <a:latin typeface="+mj-lt"/>
              </a:endParaRPr>
            </a:p>
          </p:txBody>
        </p:sp>
        <p:sp>
          <p:nvSpPr>
            <p:cNvPr id="32" name="Text Box 13"/>
            <p:cNvSpPr txBox="1">
              <a:spLocks noChangeArrowheads="1"/>
            </p:cNvSpPr>
            <p:nvPr/>
          </p:nvSpPr>
          <p:spPr bwMode="auto">
            <a:xfrm>
              <a:off x="7315200" y="3124200"/>
              <a:ext cx="1828800" cy="646331"/>
            </a:xfrm>
            <a:prstGeom prst="rect">
              <a:avLst/>
            </a:prstGeom>
            <a:noFill/>
            <a:ln w="9525">
              <a:noFill/>
              <a:miter lim="800000"/>
              <a:headEnd/>
              <a:tailEnd/>
            </a:ln>
          </p:spPr>
          <p:txBody>
            <a:bodyPr wrap="square">
              <a:spAutoFit/>
            </a:bodyPr>
            <a:lstStyle/>
            <a:p>
              <a:pPr algn="ctr">
                <a:spcBef>
                  <a:spcPct val="50000"/>
                </a:spcBef>
              </a:pPr>
              <a:r>
                <a:rPr lang="en-GB" sz="1200" dirty="0">
                  <a:latin typeface="+mj-lt"/>
                </a:rPr>
                <a:t>Residual demand for Firm A when Firm B produces </a:t>
              </a:r>
              <a:r>
                <a:rPr lang="en-US" altLang="zh-CN" sz="1200" dirty="0">
                  <a:latin typeface="+mj-lt"/>
                  <a:ea typeface="宋体" pitchFamily="2" charset="-122"/>
                  <a:cs typeface="Times New Roman" pitchFamily="18" charset="0"/>
                </a:rPr>
                <a:t>q</a:t>
              </a:r>
              <a:r>
                <a:rPr lang="en-US" altLang="zh-CN" sz="1200" baseline="30000" dirty="0">
                  <a:latin typeface="+mj-lt"/>
                  <a:ea typeface="宋体" pitchFamily="2" charset="-122"/>
                  <a:cs typeface="Times New Roman" pitchFamily="18" charset="0"/>
                </a:rPr>
                <a:t>1</a:t>
              </a:r>
              <a:r>
                <a:rPr lang="en-US" altLang="zh-CN" sz="1200" baseline="-30000" dirty="0">
                  <a:latin typeface="+mj-lt"/>
                  <a:ea typeface="宋体" pitchFamily="2" charset="-122"/>
                  <a:cs typeface="Times New Roman" pitchFamily="18" charset="0"/>
                </a:rPr>
                <a:t>B</a:t>
              </a:r>
              <a:endParaRPr lang="en-GB" sz="1200" baseline="-30000" dirty="0">
                <a:latin typeface="+mj-lt"/>
                <a:cs typeface="Times New Roman" pitchFamily="18" charset="0"/>
              </a:endParaRPr>
            </a:p>
          </p:txBody>
        </p:sp>
        <p:sp>
          <p:nvSpPr>
            <p:cNvPr id="33" name="Line 18"/>
            <p:cNvSpPr>
              <a:spLocks noChangeShapeType="1"/>
            </p:cNvSpPr>
            <p:nvPr/>
          </p:nvSpPr>
          <p:spPr bwMode="auto">
            <a:xfrm flipH="1">
              <a:off x="6781800" y="3810000"/>
              <a:ext cx="1447800" cy="609600"/>
            </a:xfrm>
            <a:prstGeom prst="line">
              <a:avLst/>
            </a:prstGeom>
            <a:noFill/>
            <a:ln w="9525">
              <a:solidFill>
                <a:schemeClr val="tx1"/>
              </a:solidFill>
              <a:prstDash val="solid"/>
              <a:round/>
              <a:headEnd/>
              <a:tailEnd type="triangle" w="med" len="med"/>
            </a:ln>
          </p:spPr>
          <p:txBody>
            <a:bodyPr/>
            <a:lstStyle/>
            <a:p>
              <a:endParaRPr lang="en-US" sz="1400">
                <a:latin typeface="+mj-lt"/>
              </a:endParaRPr>
            </a:p>
          </p:txBody>
        </p:sp>
        <p:sp>
          <p:nvSpPr>
            <p:cNvPr id="37" name="Line 19"/>
            <p:cNvSpPr>
              <a:spLocks noChangeShapeType="1"/>
            </p:cNvSpPr>
            <p:nvPr/>
          </p:nvSpPr>
          <p:spPr bwMode="auto">
            <a:xfrm>
              <a:off x="5943600" y="3810000"/>
              <a:ext cx="685800" cy="1447800"/>
            </a:xfrm>
            <a:prstGeom prst="line">
              <a:avLst/>
            </a:prstGeom>
            <a:noFill/>
            <a:ln w="28575">
              <a:solidFill>
                <a:schemeClr val="accent1"/>
              </a:solidFill>
              <a:prstDash val="solid"/>
              <a:round/>
              <a:headEnd/>
              <a:tailEnd/>
            </a:ln>
          </p:spPr>
          <p:txBody>
            <a:bodyPr/>
            <a:lstStyle/>
            <a:p>
              <a:endParaRPr lang="en-US" sz="1400">
                <a:latin typeface="+mj-lt"/>
              </a:endParaRPr>
            </a:p>
          </p:txBody>
        </p:sp>
        <p:sp>
          <p:nvSpPr>
            <p:cNvPr id="44" name="Text Box 20"/>
            <p:cNvSpPr txBox="1">
              <a:spLocks noChangeArrowheads="1"/>
            </p:cNvSpPr>
            <p:nvPr/>
          </p:nvSpPr>
          <p:spPr bwMode="auto">
            <a:xfrm>
              <a:off x="6172200" y="5410200"/>
              <a:ext cx="1752600" cy="738664"/>
            </a:xfrm>
            <a:prstGeom prst="rect">
              <a:avLst/>
            </a:prstGeom>
            <a:noFill/>
            <a:ln w="9525">
              <a:noFill/>
              <a:miter lim="800000"/>
              <a:headEnd/>
              <a:tailEnd/>
            </a:ln>
          </p:spPr>
          <p:txBody>
            <a:bodyPr wrap="square">
              <a:spAutoFit/>
            </a:bodyPr>
            <a:lstStyle/>
            <a:p>
              <a:pPr algn="ctr">
                <a:spcBef>
                  <a:spcPct val="50000"/>
                </a:spcBef>
              </a:pPr>
              <a:r>
                <a:rPr lang="en-US" altLang="zh-CN" sz="1400" dirty="0">
                  <a:latin typeface="+mj-lt"/>
                  <a:ea typeface="宋体" pitchFamily="2" charset="-122"/>
                  <a:cs typeface="Times New Roman" pitchFamily="18" charset="0"/>
                </a:rPr>
                <a:t>MR for Firm </a:t>
              </a:r>
              <a:r>
                <a:rPr lang="en-US" altLang="zh-CN" sz="1400" dirty="0" smtClean="0">
                  <a:latin typeface="+mj-lt"/>
                  <a:ea typeface="宋体" pitchFamily="2" charset="-122"/>
                  <a:cs typeface="Times New Roman" pitchFamily="18" charset="0"/>
                </a:rPr>
                <a:t>A given its residual demand</a:t>
              </a:r>
              <a:endParaRPr lang="en-GB" sz="1400" dirty="0">
                <a:latin typeface="+mj-lt"/>
                <a:ea typeface="宋体" pitchFamily="2" charset="-122"/>
                <a:cs typeface="Times New Roman" pitchFamily="18" charset="0"/>
              </a:endParaRPr>
            </a:p>
          </p:txBody>
        </p:sp>
        <p:sp>
          <p:nvSpPr>
            <p:cNvPr id="45" name="Line 21"/>
            <p:cNvSpPr>
              <a:spLocks noChangeShapeType="1"/>
            </p:cNvSpPr>
            <p:nvPr/>
          </p:nvSpPr>
          <p:spPr bwMode="auto">
            <a:xfrm flipV="1">
              <a:off x="6324600" y="4648200"/>
              <a:ext cx="0" cy="381000"/>
            </a:xfrm>
            <a:prstGeom prst="line">
              <a:avLst/>
            </a:prstGeom>
            <a:noFill/>
            <a:ln w="9525">
              <a:solidFill>
                <a:schemeClr val="tx1"/>
              </a:solidFill>
              <a:prstDash val="sysDot"/>
              <a:round/>
              <a:headEnd/>
              <a:tailEnd/>
            </a:ln>
          </p:spPr>
          <p:txBody>
            <a:bodyPr/>
            <a:lstStyle/>
            <a:p>
              <a:endParaRPr lang="en-US" sz="1400">
                <a:latin typeface="+mj-lt"/>
              </a:endParaRPr>
            </a:p>
          </p:txBody>
        </p:sp>
        <p:sp>
          <p:nvSpPr>
            <p:cNvPr id="46" name="Text Box 22"/>
            <p:cNvSpPr txBox="1">
              <a:spLocks noChangeArrowheads="1"/>
            </p:cNvSpPr>
            <p:nvPr/>
          </p:nvSpPr>
          <p:spPr bwMode="auto">
            <a:xfrm>
              <a:off x="6096000" y="5105400"/>
              <a:ext cx="609600"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q</a:t>
              </a:r>
              <a:r>
                <a:rPr lang="en-US" altLang="zh-CN" sz="1400" baseline="30000" dirty="0">
                  <a:latin typeface="+mj-lt"/>
                  <a:ea typeface="宋体" pitchFamily="2" charset="-122"/>
                  <a:cs typeface="Times New Roman" pitchFamily="18" charset="0"/>
                </a:rPr>
                <a:t>1</a:t>
              </a:r>
              <a:r>
                <a:rPr lang="en-US" altLang="zh-CN" sz="1400" baseline="-30000" dirty="0">
                  <a:latin typeface="+mj-lt"/>
                  <a:ea typeface="宋体" pitchFamily="2" charset="-122"/>
                  <a:cs typeface="Times New Roman" pitchFamily="18" charset="0"/>
                </a:rPr>
                <a:t>A</a:t>
              </a:r>
              <a:endParaRPr lang="en-GB" sz="1400" dirty="0">
                <a:latin typeface="+mj-lt"/>
                <a:ea typeface="宋体" pitchFamily="2" charset="-122"/>
                <a:cs typeface="Times New Roman" pitchFamily="18" charset="0"/>
              </a:endParaRPr>
            </a:p>
          </p:txBody>
        </p:sp>
        <p:sp>
          <p:nvSpPr>
            <p:cNvPr id="47" name="Oval 24"/>
            <p:cNvSpPr>
              <a:spLocks noChangeArrowheads="1"/>
            </p:cNvSpPr>
            <p:nvPr/>
          </p:nvSpPr>
          <p:spPr bwMode="auto">
            <a:xfrm>
              <a:off x="6248400" y="4953000"/>
              <a:ext cx="152400" cy="152400"/>
            </a:xfrm>
            <a:prstGeom prst="ellipse">
              <a:avLst/>
            </a:prstGeom>
            <a:solidFill>
              <a:schemeClr val="tx1"/>
            </a:solidFill>
            <a:ln w="38100">
              <a:solidFill>
                <a:srgbClr val="333333"/>
              </a:solidFill>
              <a:round/>
              <a:headEnd/>
              <a:tailEnd/>
            </a:ln>
          </p:spPr>
          <p:txBody>
            <a:bodyPr wrap="none" anchor="ctr"/>
            <a:lstStyle/>
            <a:p>
              <a:pPr algn="ctr" eaLnBrk="0" hangingPunct="0"/>
              <a:endParaRPr lang="en-US" sz="1400">
                <a:latin typeface="+mj-lt"/>
              </a:endParaRPr>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US" altLang="zh-CN" dirty="0" smtClean="0">
                <a:ea typeface="宋体" pitchFamily="2" charset="-122"/>
              </a:rPr>
              <a:t>The “best </a:t>
            </a:r>
            <a:r>
              <a:rPr lang="en-US" altLang="zh-CN" dirty="0">
                <a:ea typeface="宋体" pitchFamily="2" charset="-122"/>
              </a:rPr>
              <a:t>r</a:t>
            </a:r>
            <a:r>
              <a:rPr lang="en-US" altLang="zh-CN" dirty="0" smtClean="0">
                <a:ea typeface="宋体" pitchFamily="2" charset="-122"/>
              </a:rPr>
              <a:t>esponse </a:t>
            </a:r>
            <a:r>
              <a:rPr lang="en-US" altLang="zh-CN" dirty="0">
                <a:ea typeface="宋体" pitchFamily="2" charset="-122"/>
              </a:rPr>
              <a:t>c</a:t>
            </a:r>
            <a:r>
              <a:rPr lang="en-US" altLang="zh-CN" dirty="0" smtClean="0">
                <a:ea typeface="宋体" pitchFamily="2" charset="-122"/>
              </a:rPr>
              <a:t>urve” summarizes A’s best </a:t>
            </a:r>
            <a:r>
              <a:rPr lang="en-US" altLang="zh-CN" dirty="0">
                <a:ea typeface="宋体" pitchFamily="2" charset="-122"/>
              </a:rPr>
              <a:t>m</a:t>
            </a:r>
            <a:r>
              <a:rPr lang="en-US" altLang="zh-CN" dirty="0" smtClean="0">
                <a:ea typeface="宋体" pitchFamily="2" charset="-122"/>
              </a:rPr>
              <a:t>oves for each of B’s choices</a:t>
            </a:r>
            <a:br>
              <a:rPr lang="en-US" altLang="zh-CN" dirty="0" smtClean="0">
                <a:ea typeface="宋体" pitchFamily="2" charset="-122"/>
              </a:rPr>
            </a:b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3880631786"/>
              </p:ext>
            </p:extLst>
          </p:nvPr>
        </p:nvGraphicFramePr>
        <p:xfrm>
          <a:off x="381000" y="1752600"/>
          <a:ext cx="8305800"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US" altLang="zh-CN" dirty="0" smtClean="0">
                <a:ea typeface="宋体" pitchFamily="2" charset="-122"/>
              </a:rPr>
              <a:t>The reaction </a:t>
            </a:r>
            <a:r>
              <a:rPr lang="en-US" altLang="zh-CN" dirty="0">
                <a:ea typeface="宋体" pitchFamily="2" charset="-122"/>
              </a:rPr>
              <a:t>f</a:t>
            </a:r>
            <a:r>
              <a:rPr lang="en-US" altLang="zh-CN" dirty="0" smtClean="0">
                <a:ea typeface="宋体" pitchFamily="2" charset="-122"/>
              </a:rPr>
              <a:t>unction </a:t>
            </a:r>
            <a:r>
              <a:rPr lang="en-US" altLang="zh-CN" dirty="0">
                <a:ea typeface="宋体" pitchFamily="2" charset="-122"/>
              </a:rPr>
              <a:t>i</a:t>
            </a:r>
            <a:r>
              <a:rPr lang="en-US" altLang="zh-CN" dirty="0" smtClean="0">
                <a:ea typeface="宋体" pitchFamily="2" charset="-122"/>
              </a:rPr>
              <a:t>s </a:t>
            </a:r>
            <a:r>
              <a:rPr lang="en-US" altLang="zh-CN" dirty="0">
                <a:ea typeface="宋体" pitchFamily="2" charset="-122"/>
              </a:rPr>
              <a:t>l</a:t>
            </a:r>
            <a:r>
              <a:rPr lang="en-US" altLang="zh-CN" dirty="0" smtClean="0">
                <a:ea typeface="宋体" pitchFamily="2" charset="-122"/>
              </a:rPr>
              <a:t>inear </a:t>
            </a:r>
            <a:r>
              <a:rPr lang="en-US" altLang="zh-CN" dirty="0">
                <a:ea typeface="宋体" pitchFamily="2" charset="-122"/>
              </a:rPr>
              <a:t>w</a:t>
            </a:r>
            <a:r>
              <a:rPr lang="en-US" altLang="zh-CN" dirty="0" smtClean="0">
                <a:ea typeface="宋体" pitchFamily="2" charset="-122"/>
              </a:rPr>
              <a:t>hen </a:t>
            </a:r>
            <a:r>
              <a:rPr lang="en-US" altLang="zh-CN" dirty="0">
                <a:ea typeface="宋体" pitchFamily="2" charset="-122"/>
              </a:rPr>
              <a:t>d</a:t>
            </a:r>
            <a:r>
              <a:rPr lang="en-US" altLang="zh-CN" dirty="0" smtClean="0">
                <a:ea typeface="宋体" pitchFamily="2" charset="-122"/>
              </a:rPr>
              <a:t>emand Is linear</a:t>
            </a:r>
            <a:br>
              <a:rPr lang="en-US" altLang="zh-CN" dirty="0" smtClean="0">
                <a:ea typeface="宋体" pitchFamily="2" charset="-122"/>
              </a:rPr>
            </a:b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447800"/>
          <a:ext cx="8305800" cy="129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7" name="6 Grupo"/>
          <p:cNvGrpSpPr/>
          <p:nvPr/>
        </p:nvGrpSpPr>
        <p:grpSpPr>
          <a:xfrm>
            <a:off x="990600" y="2667000"/>
            <a:ext cx="7620000" cy="3355778"/>
            <a:chOff x="1503363" y="2209800"/>
            <a:chExt cx="7620000" cy="3355778"/>
          </a:xfrm>
        </p:grpSpPr>
        <p:sp>
          <p:nvSpPr>
            <p:cNvPr id="9" name="Text Box 16"/>
            <p:cNvSpPr txBox="1">
              <a:spLocks noChangeArrowheads="1"/>
            </p:cNvSpPr>
            <p:nvPr/>
          </p:nvSpPr>
          <p:spPr bwMode="auto">
            <a:xfrm>
              <a:off x="4419600" y="5257800"/>
              <a:ext cx="609600" cy="307777"/>
            </a:xfrm>
            <a:prstGeom prst="rect">
              <a:avLst/>
            </a:prstGeom>
            <a:noFill/>
            <a:ln w="9525">
              <a:noFill/>
              <a:miter lim="800000"/>
              <a:headEnd/>
              <a:tailEnd/>
            </a:ln>
          </p:spPr>
          <p:txBody>
            <a:bodyPr>
              <a:spAutoFit/>
            </a:bodyPr>
            <a:lstStyle/>
            <a:p>
              <a:pPr>
                <a:spcBef>
                  <a:spcPct val="50000"/>
                </a:spcBef>
              </a:pPr>
              <a:r>
                <a:rPr lang="en-US" altLang="zh-CN" sz="1400">
                  <a:latin typeface="+mj-lt"/>
                  <a:ea typeface="宋体" pitchFamily="2" charset="-122"/>
                  <a:cs typeface="Times New Roman" pitchFamily="18" charset="0"/>
                </a:rPr>
                <a:t>q</a:t>
              </a:r>
              <a:r>
                <a:rPr lang="en-US" altLang="zh-CN" sz="1400" baseline="30000">
                  <a:latin typeface="+mj-lt"/>
                  <a:ea typeface="宋体" pitchFamily="2" charset="-122"/>
                  <a:cs typeface="Times New Roman" pitchFamily="18" charset="0"/>
                </a:rPr>
                <a:t>2</a:t>
              </a:r>
              <a:r>
                <a:rPr lang="en-US" altLang="zh-CN" sz="1400" baseline="-30000">
                  <a:latin typeface="+mj-lt"/>
                  <a:ea typeface="宋体" pitchFamily="2" charset="-122"/>
                  <a:cs typeface="Times New Roman" pitchFamily="18" charset="0"/>
                </a:rPr>
                <a:t>B</a:t>
              </a:r>
              <a:endParaRPr lang="en-GB" sz="1400">
                <a:latin typeface="+mj-lt"/>
                <a:ea typeface="宋体" pitchFamily="2" charset="-122"/>
                <a:cs typeface="Times New Roman" pitchFamily="18" charset="0"/>
              </a:endParaRPr>
            </a:p>
          </p:txBody>
        </p:sp>
        <p:sp>
          <p:nvSpPr>
            <p:cNvPr id="10" name="Text Box 17"/>
            <p:cNvSpPr txBox="1">
              <a:spLocks noChangeArrowheads="1"/>
            </p:cNvSpPr>
            <p:nvPr/>
          </p:nvSpPr>
          <p:spPr bwMode="auto">
            <a:xfrm>
              <a:off x="3200400" y="5257800"/>
              <a:ext cx="609600" cy="307777"/>
            </a:xfrm>
            <a:prstGeom prst="rect">
              <a:avLst/>
            </a:prstGeom>
            <a:noFill/>
            <a:ln w="9525">
              <a:noFill/>
              <a:miter lim="800000"/>
              <a:headEnd/>
              <a:tailEnd/>
            </a:ln>
          </p:spPr>
          <p:txBody>
            <a:bodyPr>
              <a:spAutoFit/>
            </a:bodyPr>
            <a:lstStyle/>
            <a:p>
              <a:pPr>
                <a:spcBef>
                  <a:spcPct val="50000"/>
                </a:spcBef>
              </a:pPr>
              <a:r>
                <a:rPr lang="en-US" altLang="zh-CN" sz="1400">
                  <a:latin typeface="+mj-lt"/>
                  <a:ea typeface="宋体" pitchFamily="2" charset="-122"/>
                  <a:cs typeface="Times New Roman" pitchFamily="18" charset="0"/>
                </a:rPr>
                <a:t>q</a:t>
              </a:r>
              <a:r>
                <a:rPr lang="en-US" altLang="zh-CN" sz="1400" baseline="30000">
                  <a:latin typeface="+mj-lt"/>
                  <a:ea typeface="宋体" pitchFamily="2" charset="-122"/>
                  <a:cs typeface="Times New Roman" pitchFamily="18" charset="0"/>
                </a:rPr>
                <a:t>1</a:t>
              </a:r>
              <a:r>
                <a:rPr lang="en-US" altLang="zh-CN" sz="1400" baseline="-30000">
                  <a:latin typeface="+mj-lt"/>
                  <a:ea typeface="宋体" pitchFamily="2" charset="-122"/>
                  <a:cs typeface="Times New Roman" pitchFamily="18" charset="0"/>
                </a:rPr>
                <a:t>B</a:t>
              </a:r>
              <a:endParaRPr lang="en-GB" sz="1400">
                <a:latin typeface="+mj-lt"/>
                <a:ea typeface="宋体" pitchFamily="2" charset="-122"/>
                <a:cs typeface="Times New Roman" pitchFamily="18" charset="0"/>
              </a:endParaRPr>
            </a:p>
          </p:txBody>
        </p:sp>
        <p:grpSp>
          <p:nvGrpSpPr>
            <p:cNvPr id="11" name="31 Grupo"/>
            <p:cNvGrpSpPr/>
            <p:nvPr/>
          </p:nvGrpSpPr>
          <p:grpSpPr>
            <a:xfrm>
              <a:off x="1503363" y="2209800"/>
              <a:ext cx="7620000" cy="3355778"/>
              <a:chOff x="1503363" y="2209800"/>
              <a:chExt cx="7620000" cy="3355778"/>
            </a:xfrm>
          </p:grpSpPr>
          <p:sp>
            <p:nvSpPr>
              <p:cNvPr id="12" name="Line 5"/>
              <p:cNvSpPr>
                <a:spLocks noChangeShapeType="1"/>
              </p:cNvSpPr>
              <p:nvPr/>
            </p:nvSpPr>
            <p:spPr bwMode="auto">
              <a:xfrm>
                <a:off x="2189162" y="5257800"/>
                <a:ext cx="5062537" cy="0"/>
              </a:xfrm>
              <a:prstGeom prst="line">
                <a:avLst/>
              </a:prstGeom>
              <a:noFill/>
              <a:ln w="12700">
                <a:solidFill>
                  <a:schemeClr val="tx1"/>
                </a:solidFill>
                <a:round/>
                <a:headEnd/>
                <a:tailEnd type="triangle" w="med" len="med"/>
              </a:ln>
            </p:spPr>
            <p:txBody>
              <a:bodyPr/>
              <a:lstStyle/>
              <a:p>
                <a:endParaRPr lang="en-US" sz="1400">
                  <a:latin typeface="+mj-lt"/>
                </a:endParaRPr>
              </a:p>
            </p:txBody>
          </p:sp>
          <p:grpSp>
            <p:nvGrpSpPr>
              <p:cNvPr id="13" name="30 Grupo"/>
              <p:cNvGrpSpPr/>
              <p:nvPr/>
            </p:nvGrpSpPr>
            <p:grpSpPr>
              <a:xfrm>
                <a:off x="1503363" y="2209800"/>
                <a:ext cx="7620000" cy="3355778"/>
                <a:chOff x="1503363" y="2209800"/>
                <a:chExt cx="7620000" cy="3355778"/>
              </a:xfrm>
            </p:grpSpPr>
            <p:sp>
              <p:nvSpPr>
                <p:cNvPr id="14" name="Text Box 11"/>
                <p:cNvSpPr txBox="1">
                  <a:spLocks noChangeArrowheads="1"/>
                </p:cNvSpPr>
                <p:nvPr/>
              </p:nvSpPr>
              <p:spPr bwMode="auto">
                <a:xfrm>
                  <a:off x="7010400" y="5257800"/>
                  <a:ext cx="914400" cy="307777"/>
                </a:xfrm>
                <a:prstGeom prst="rect">
                  <a:avLst/>
                </a:prstGeom>
                <a:noFill/>
                <a:ln w="9525">
                  <a:noFill/>
                  <a:miter lim="800000"/>
                  <a:headEnd/>
                  <a:tailEnd/>
                </a:ln>
              </p:spPr>
              <p:txBody>
                <a:bodyPr>
                  <a:spAutoFit/>
                </a:bodyPr>
                <a:lstStyle/>
                <a:p>
                  <a:pPr algn="ctr">
                    <a:spcBef>
                      <a:spcPct val="50000"/>
                    </a:spcBef>
                  </a:pPr>
                  <a:r>
                    <a:rPr lang="en-US" altLang="zh-CN" sz="1400" dirty="0" err="1">
                      <a:latin typeface="+mj-lt"/>
                      <a:ea typeface="宋体" pitchFamily="2" charset="-122"/>
                      <a:cs typeface="Times New Roman" pitchFamily="18" charset="0"/>
                    </a:rPr>
                    <a:t>q</a:t>
                  </a:r>
                  <a:r>
                    <a:rPr lang="en-US" altLang="zh-CN" sz="1400" baseline="-30000" dirty="0" err="1">
                      <a:latin typeface="+mj-lt"/>
                      <a:ea typeface="宋体" pitchFamily="2" charset="-122"/>
                      <a:cs typeface="Times New Roman" pitchFamily="18" charset="0"/>
                    </a:rPr>
                    <a:t>B</a:t>
                  </a:r>
                  <a:endParaRPr lang="en-GB" sz="1400" dirty="0">
                    <a:latin typeface="+mj-lt"/>
                    <a:ea typeface="宋体" pitchFamily="2" charset="-122"/>
                    <a:cs typeface="Times New Roman" pitchFamily="18" charset="0"/>
                  </a:endParaRPr>
                </a:p>
              </p:txBody>
            </p:sp>
            <p:grpSp>
              <p:nvGrpSpPr>
                <p:cNvPr id="15" name="29 Grupo"/>
                <p:cNvGrpSpPr/>
                <p:nvPr/>
              </p:nvGrpSpPr>
              <p:grpSpPr>
                <a:xfrm>
                  <a:off x="1503363" y="2209800"/>
                  <a:ext cx="7620000" cy="3355778"/>
                  <a:chOff x="1503363" y="2209800"/>
                  <a:chExt cx="7620000" cy="3355778"/>
                </a:xfrm>
              </p:grpSpPr>
              <p:sp>
                <p:nvSpPr>
                  <p:cNvPr id="16" name="Text Box 6"/>
                  <p:cNvSpPr txBox="1">
                    <a:spLocks noChangeArrowheads="1"/>
                  </p:cNvSpPr>
                  <p:nvPr/>
                </p:nvSpPr>
                <p:spPr bwMode="auto">
                  <a:xfrm>
                    <a:off x="3352800" y="3352800"/>
                    <a:ext cx="3505200" cy="307777"/>
                  </a:xfrm>
                  <a:prstGeom prst="rect">
                    <a:avLst/>
                  </a:prstGeom>
                  <a:noFill/>
                  <a:ln w="9525">
                    <a:noFill/>
                    <a:miter lim="800000"/>
                    <a:headEnd/>
                    <a:tailEnd/>
                  </a:ln>
                </p:spPr>
                <p:txBody>
                  <a:bodyPr>
                    <a:spAutoFit/>
                  </a:bodyPr>
                  <a:lstStyle/>
                  <a:p>
                    <a:pPr algn="ctr">
                      <a:spcBef>
                        <a:spcPct val="50000"/>
                      </a:spcBef>
                    </a:pPr>
                    <a:r>
                      <a:rPr lang="en-US" altLang="zh-CN" sz="1400" b="1" dirty="0">
                        <a:latin typeface="+mj-lt"/>
                        <a:ea typeface="宋体" pitchFamily="2" charset="-122"/>
                        <a:cs typeface="Times New Roman" pitchFamily="18" charset="0"/>
                      </a:rPr>
                      <a:t>Firm A’s Reaction Function</a:t>
                    </a:r>
                    <a:endParaRPr lang="en-GB" sz="1400" b="1" dirty="0">
                      <a:latin typeface="+mj-lt"/>
                      <a:ea typeface="宋体" pitchFamily="2" charset="-122"/>
                      <a:cs typeface="Times New Roman" pitchFamily="18" charset="0"/>
                    </a:endParaRPr>
                  </a:p>
                </p:txBody>
              </p:sp>
              <p:sp>
                <p:nvSpPr>
                  <p:cNvPr id="17" name="Line 8"/>
                  <p:cNvSpPr>
                    <a:spLocks noChangeShapeType="1"/>
                  </p:cNvSpPr>
                  <p:nvPr/>
                </p:nvSpPr>
                <p:spPr bwMode="auto">
                  <a:xfrm flipH="1">
                    <a:off x="3962400" y="3733800"/>
                    <a:ext cx="533400" cy="633413"/>
                  </a:xfrm>
                  <a:prstGeom prst="line">
                    <a:avLst/>
                  </a:prstGeom>
                  <a:noFill/>
                  <a:ln w="19050">
                    <a:solidFill>
                      <a:schemeClr val="tx1"/>
                    </a:solidFill>
                    <a:round/>
                    <a:headEnd/>
                    <a:tailEnd type="triangle" w="med" len="med"/>
                  </a:ln>
                </p:spPr>
                <p:txBody>
                  <a:bodyPr/>
                  <a:lstStyle/>
                  <a:p>
                    <a:endParaRPr lang="en-US" sz="1400">
                      <a:latin typeface="+mj-lt"/>
                    </a:endParaRPr>
                  </a:p>
                </p:txBody>
              </p:sp>
              <p:sp>
                <p:nvSpPr>
                  <p:cNvPr id="18" name="Text Box 9"/>
                  <p:cNvSpPr txBox="1">
                    <a:spLocks noChangeArrowheads="1"/>
                  </p:cNvSpPr>
                  <p:nvPr/>
                </p:nvSpPr>
                <p:spPr bwMode="auto">
                  <a:xfrm>
                    <a:off x="6075363" y="5257801"/>
                    <a:ext cx="762000" cy="307777"/>
                  </a:xfrm>
                  <a:prstGeom prst="rect">
                    <a:avLst/>
                  </a:prstGeom>
                  <a:solidFill>
                    <a:schemeClr val="accent2"/>
                  </a:solidFill>
                  <a:ln w="9525">
                    <a:noFill/>
                    <a:miter lim="800000"/>
                    <a:headEnd/>
                    <a:tailEnd/>
                  </a:ln>
                </p:spPr>
                <p:txBody>
                  <a:bodyPr wrap="square">
                    <a:spAutoFit/>
                  </a:bodyPr>
                  <a:lstStyle/>
                  <a:p>
                    <a:pPr algn="ctr">
                      <a:spcBef>
                        <a:spcPct val="50000"/>
                      </a:spcBef>
                    </a:pPr>
                    <a:r>
                      <a:rPr lang="en-US" sz="1400" dirty="0" err="1" smtClean="0">
                        <a:latin typeface="+mj-lt"/>
                        <a:ea typeface="宋体" pitchFamily="2" charset="-122"/>
                        <a:cs typeface="Times New Roman" pitchFamily="18" charset="0"/>
                      </a:rPr>
                      <a:t>q</a:t>
                    </a:r>
                    <a:r>
                      <a:rPr lang="en-US" sz="1400" baseline="30000" dirty="0" err="1" smtClean="0">
                        <a:latin typeface="+mj-lt"/>
                        <a:ea typeface="宋体" pitchFamily="2" charset="-122"/>
                        <a:cs typeface="Times New Roman" pitchFamily="18" charset="0"/>
                      </a:rPr>
                      <a:t>C</a:t>
                    </a:r>
                    <a:endParaRPr lang="en-GB" sz="1400" baseline="-25000" dirty="0">
                      <a:latin typeface="+mj-lt"/>
                      <a:ea typeface="宋体" pitchFamily="2" charset="-122"/>
                      <a:cs typeface="Times New Roman" pitchFamily="18" charset="0"/>
                    </a:endParaRPr>
                  </a:p>
                </p:txBody>
              </p:sp>
              <p:grpSp>
                <p:nvGrpSpPr>
                  <p:cNvPr id="20" name="28 Grupo"/>
                  <p:cNvGrpSpPr/>
                  <p:nvPr/>
                </p:nvGrpSpPr>
                <p:grpSpPr>
                  <a:xfrm>
                    <a:off x="1503363" y="2209800"/>
                    <a:ext cx="4854575" cy="3048000"/>
                    <a:chOff x="1503363" y="2209800"/>
                    <a:chExt cx="4854575" cy="3048000"/>
                  </a:xfrm>
                </p:grpSpPr>
                <p:sp>
                  <p:nvSpPr>
                    <p:cNvPr id="27" name="Line 7"/>
                    <p:cNvSpPr>
                      <a:spLocks noChangeShapeType="1"/>
                    </p:cNvSpPr>
                    <p:nvPr/>
                  </p:nvSpPr>
                  <p:spPr bwMode="auto">
                    <a:xfrm>
                      <a:off x="2209800" y="3733800"/>
                      <a:ext cx="4148138" cy="1504950"/>
                    </a:xfrm>
                    <a:prstGeom prst="line">
                      <a:avLst/>
                    </a:prstGeom>
                    <a:noFill/>
                    <a:ln w="28575">
                      <a:solidFill>
                        <a:schemeClr val="accent5">
                          <a:lumMod val="75000"/>
                        </a:schemeClr>
                      </a:solidFill>
                      <a:round/>
                      <a:headEnd/>
                      <a:tailEnd/>
                    </a:ln>
                  </p:spPr>
                  <p:txBody>
                    <a:bodyPr/>
                    <a:lstStyle/>
                    <a:p>
                      <a:endParaRPr lang="en-US" sz="1400">
                        <a:latin typeface="+mj-lt"/>
                      </a:endParaRPr>
                    </a:p>
                  </p:txBody>
                </p:sp>
                <p:grpSp>
                  <p:nvGrpSpPr>
                    <p:cNvPr id="28" name="27 Grupo"/>
                    <p:cNvGrpSpPr/>
                    <p:nvPr/>
                  </p:nvGrpSpPr>
                  <p:grpSpPr>
                    <a:xfrm>
                      <a:off x="1503363" y="2209800"/>
                      <a:ext cx="1011237" cy="3048000"/>
                      <a:chOff x="1503363" y="2209800"/>
                      <a:chExt cx="1011237" cy="3048000"/>
                    </a:xfrm>
                  </p:grpSpPr>
                  <p:sp>
                    <p:nvSpPr>
                      <p:cNvPr id="33" name="Line 4"/>
                      <p:cNvSpPr>
                        <a:spLocks noChangeShapeType="1"/>
                      </p:cNvSpPr>
                      <p:nvPr/>
                    </p:nvSpPr>
                    <p:spPr bwMode="auto">
                      <a:xfrm flipH="1">
                        <a:off x="2189164" y="2281238"/>
                        <a:ext cx="17462" cy="2976562"/>
                      </a:xfrm>
                      <a:prstGeom prst="line">
                        <a:avLst/>
                      </a:prstGeom>
                      <a:noFill/>
                      <a:ln w="15875">
                        <a:solidFill>
                          <a:schemeClr val="tx1"/>
                        </a:solidFill>
                        <a:round/>
                        <a:headEnd type="triangle" w="med" len="med"/>
                        <a:tailEnd/>
                      </a:ln>
                    </p:spPr>
                    <p:txBody>
                      <a:bodyPr/>
                      <a:lstStyle/>
                      <a:p>
                        <a:endParaRPr lang="en-US" sz="1400">
                          <a:latin typeface="+mj-lt"/>
                        </a:endParaRPr>
                      </a:p>
                    </p:txBody>
                  </p:sp>
                  <p:sp>
                    <p:nvSpPr>
                      <p:cNvPr id="34" name="Text Box 10"/>
                      <p:cNvSpPr txBox="1">
                        <a:spLocks noChangeArrowheads="1"/>
                      </p:cNvSpPr>
                      <p:nvPr/>
                    </p:nvSpPr>
                    <p:spPr bwMode="auto">
                      <a:xfrm>
                        <a:off x="1524000" y="3505200"/>
                        <a:ext cx="914400" cy="307777"/>
                      </a:xfrm>
                      <a:prstGeom prst="rect">
                        <a:avLst/>
                      </a:prstGeom>
                      <a:noFill/>
                      <a:ln w="9525">
                        <a:noFill/>
                        <a:miter lim="800000"/>
                        <a:headEnd/>
                        <a:tailEnd/>
                      </a:ln>
                    </p:spPr>
                    <p:txBody>
                      <a:bodyPr>
                        <a:spAutoFit/>
                      </a:bodyPr>
                      <a:lstStyle/>
                      <a:p>
                        <a:pPr algn="ctr">
                          <a:spcBef>
                            <a:spcPct val="50000"/>
                          </a:spcBef>
                        </a:pPr>
                        <a:r>
                          <a:rPr lang="en-US" altLang="zh-CN" sz="1400" dirty="0" err="1">
                            <a:latin typeface="+mj-lt"/>
                            <a:ea typeface="宋体" pitchFamily="2" charset="-122"/>
                            <a:cs typeface="Times New Roman" pitchFamily="18" charset="0"/>
                          </a:rPr>
                          <a:t>q</a:t>
                        </a:r>
                        <a:r>
                          <a:rPr lang="en-US" altLang="zh-CN" sz="1400" baseline="30000" dirty="0" err="1">
                            <a:latin typeface="+mj-lt"/>
                            <a:ea typeface="宋体" pitchFamily="2" charset="-122"/>
                            <a:cs typeface="Times New Roman" pitchFamily="18" charset="0"/>
                          </a:rPr>
                          <a:t>M</a:t>
                        </a:r>
                        <a:r>
                          <a:rPr lang="en-US" altLang="zh-CN" sz="1400" baseline="-30000" dirty="0" err="1">
                            <a:latin typeface="+mj-lt"/>
                            <a:ea typeface="宋体" pitchFamily="2" charset="-122"/>
                            <a:cs typeface="Times New Roman" pitchFamily="18" charset="0"/>
                          </a:rPr>
                          <a:t>A</a:t>
                        </a:r>
                        <a:endParaRPr lang="en-GB" sz="1400" dirty="0">
                          <a:latin typeface="+mj-lt"/>
                          <a:ea typeface="宋体" pitchFamily="2" charset="-122"/>
                          <a:cs typeface="Times New Roman" pitchFamily="18" charset="0"/>
                        </a:endParaRPr>
                      </a:p>
                    </p:txBody>
                  </p:sp>
                  <p:sp>
                    <p:nvSpPr>
                      <p:cNvPr id="35" name="Text Box 12"/>
                      <p:cNvSpPr txBox="1">
                        <a:spLocks noChangeArrowheads="1"/>
                      </p:cNvSpPr>
                      <p:nvPr/>
                    </p:nvSpPr>
                    <p:spPr bwMode="auto">
                      <a:xfrm>
                        <a:off x="1503363" y="2209800"/>
                        <a:ext cx="914400" cy="307777"/>
                      </a:xfrm>
                      <a:prstGeom prst="rect">
                        <a:avLst/>
                      </a:prstGeom>
                      <a:noFill/>
                      <a:ln w="9525">
                        <a:noFill/>
                        <a:miter lim="800000"/>
                        <a:headEnd/>
                        <a:tailEnd/>
                      </a:ln>
                    </p:spPr>
                    <p:txBody>
                      <a:bodyPr>
                        <a:spAutoFit/>
                      </a:bodyPr>
                      <a:lstStyle/>
                      <a:p>
                        <a:pPr algn="ctr">
                          <a:spcBef>
                            <a:spcPct val="50000"/>
                          </a:spcBef>
                        </a:pPr>
                        <a:r>
                          <a:rPr lang="en-US" altLang="zh-CN" sz="1400" dirty="0" err="1">
                            <a:latin typeface="+mj-lt"/>
                            <a:ea typeface="宋体" pitchFamily="2" charset="-122"/>
                            <a:cs typeface="Times New Roman" pitchFamily="18" charset="0"/>
                          </a:rPr>
                          <a:t>q</a:t>
                        </a:r>
                        <a:r>
                          <a:rPr lang="en-US" altLang="zh-CN" sz="1400" baseline="-30000" dirty="0" err="1">
                            <a:latin typeface="+mj-lt"/>
                            <a:ea typeface="宋体" pitchFamily="2" charset="-122"/>
                            <a:cs typeface="Times New Roman" pitchFamily="18" charset="0"/>
                          </a:rPr>
                          <a:t>A</a:t>
                        </a:r>
                        <a:endParaRPr lang="en-GB" sz="1400" dirty="0">
                          <a:latin typeface="+mj-lt"/>
                          <a:ea typeface="宋体" pitchFamily="2" charset="-122"/>
                          <a:cs typeface="Times New Roman" pitchFamily="18" charset="0"/>
                        </a:endParaRPr>
                      </a:p>
                    </p:txBody>
                  </p:sp>
                  <p:sp>
                    <p:nvSpPr>
                      <p:cNvPr id="36" name="Text Box 18"/>
                      <p:cNvSpPr txBox="1">
                        <a:spLocks noChangeArrowheads="1"/>
                      </p:cNvSpPr>
                      <p:nvPr/>
                    </p:nvSpPr>
                    <p:spPr bwMode="auto">
                      <a:xfrm>
                        <a:off x="1676400" y="4495800"/>
                        <a:ext cx="685800" cy="307777"/>
                      </a:xfrm>
                      <a:prstGeom prst="rect">
                        <a:avLst/>
                      </a:prstGeom>
                      <a:noFill/>
                      <a:ln w="9525">
                        <a:noFill/>
                        <a:miter lim="800000"/>
                        <a:headEnd/>
                        <a:tailEnd/>
                      </a:ln>
                    </p:spPr>
                    <p:txBody>
                      <a:bodyPr>
                        <a:spAutoFit/>
                      </a:bodyPr>
                      <a:lstStyle/>
                      <a:p>
                        <a:pPr>
                          <a:spcBef>
                            <a:spcPct val="50000"/>
                          </a:spcBef>
                        </a:pPr>
                        <a:r>
                          <a:rPr lang="en-US" altLang="zh-CN" sz="1400">
                            <a:latin typeface="+mj-lt"/>
                            <a:ea typeface="宋体" pitchFamily="2" charset="-122"/>
                            <a:cs typeface="Times New Roman" pitchFamily="18" charset="0"/>
                          </a:rPr>
                          <a:t>q</a:t>
                        </a:r>
                        <a:r>
                          <a:rPr lang="en-US" altLang="zh-CN" sz="1400" baseline="30000">
                            <a:latin typeface="+mj-lt"/>
                            <a:ea typeface="宋体" pitchFamily="2" charset="-122"/>
                            <a:cs typeface="Times New Roman" pitchFamily="18" charset="0"/>
                          </a:rPr>
                          <a:t>2</a:t>
                        </a:r>
                        <a:r>
                          <a:rPr lang="en-US" altLang="zh-CN" sz="1400" baseline="-30000">
                            <a:latin typeface="+mj-lt"/>
                            <a:ea typeface="宋体" pitchFamily="2" charset="-122"/>
                            <a:cs typeface="Times New Roman" pitchFamily="18" charset="0"/>
                          </a:rPr>
                          <a:t>A</a:t>
                        </a:r>
                        <a:endParaRPr lang="en-GB" sz="1400">
                          <a:latin typeface="+mj-lt"/>
                          <a:ea typeface="宋体" pitchFamily="2" charset="-122"/>
                          <a:cs typeface="Times New Roman" pitchFamily="18" charset="0"/>
                        </a:endParaRPr>
                      </a:p>
                    </p:txBody>
                  </p:sp>
                  <p:sp>
                    <p:nvSpPr>
                      <p:cNvPr id="37" name="Text Box 19"/>
                      <p:cNvSpPr txBox="1">
                        <a:spLocks noChangeArrowheads="1"/>
                      </p:cNvSpPr>
                      <p:nvPr/>
                    </p:nvSpPr>
                    <p:spPr bwMode="auto">
                      <a:xfrm>
                        <a:off x="1752600" y="3962400"/>
                        <a:ext cx="762000" cy="307777"/>
                      </a:xfrm>
                      <a:prstGeom prst="rect">
                        <a:avLst/>
                      </a:prstGeom>
                      <a:noFill/>
                      <a:ln w="9525">
                        <a:noFill/>
                        <a:miter lim="800000"/>
                        <a:headEnd/>
                        <a:tailEnd/>
                      </a:ln>
                    </p:spPr>
                    <p:txBody>
                      <a:bodyPr>
                        <a:spAutoFit/>
                      </a:bodyPr>
                      <a:lstStyle/>
                      <a:p>
                        <a:pPr>
                          <a:spcBef>
                            <a:spcPct val="50000"/>
                          </a:spcBef>
                        </a:pPr>
                        <a:r>
                          <a:rPr lang="en-US" altLang="zh-CN" sz="1400">
                            <a:latin typeface="+mj-lt"/>
                            <a:ea typeface="宋体" pitchFamily="2" charset="-122"/>
                            <a:cs typeface="Times New Roman" pitchFamily="18" charset="0"/>
                          </a:rPr>
                          <a:t>q</a:t>
                        </a:r>
                        <a:r>
                          <a:rPr lang="en-US" altLang="zh-CN" sz="1400" baseline="30000">
                            <a:latin typeface="+mj-lt"/>
                            <a:ea typeface="宋体" pitchFamily="2" charset="-122"/>
                            <a:cs typeface="Times New Roman" pitchFamily="18" charset="0"/>
                          </a:rPr>
                          <a:t>1</a:t>
                        </a:r>
                        <a:r>
                          <a:rPr lang="en-US" altLang="zh-CN" sz="1400" baseline="-30000">
                            <a:latin typeface="+mj-lt"/>
                            <a:ea typeface="宋体" pitchFamily="2" charset="-122"/>
                            <a:cs typeface="Times New Roman" pitchFamily="18" charset="0"/>
                          </a:rPr>
                          <a:t>A</a:t>
                        </a:r>
                        <a:endParaRPr lang="en-GB" sz="1400">
                          <a:latin typeface="+mj-lt"/>
                          <a:ea typeface="宋体" pitchFamily="2" charset="-122"/>
                          <a:cs typeface="Times New Roman" pitchFamily="18" charset="0"/>
                        </a:endParaRPr>
                      </a:p>
                    </p:txBody>
                  </p:sp>
                </p:grpSp>
                <p:sp>
                  <p:nvSpPr>
                    <p:cNvPr id="29" name="Line 21"/>
                    <p:cNvSpPr>
                      <a:spLocks noChangeShapeType="1"/>
                    </p:cNvSpPr>
                    <p:nvPr/>
                  </p:nvSpPr>
                  <p:spPr bwMode="auto">
                    <a:xfrm flipH="1">
                      <a:off x="2209800" y="4191000"/>
                      <a:ext cx="1219200" cy="0"/>
                    </a:xfrm>
                    <a:prstGeom prst="line">
                      <a:avLst/>
                    </a:prstGeom>
                    <a:noFill/>
                    <a:ln w="9525">
                      <a:solidFill>
                        <a:schemeClr val="tx1"/>
                      </a:solidFill>
                      <a:prstDash val="sysDot"/>
                      <a:round/>
                      <a:headEnd/>
                      <a:tailEnd/>
                    </a:ln>
                  </p:spPr>
                  <p:txBody>
                    <a:bodyPr/>
                    <a:lstStyle/>
                    <a:p>
                      <a:endParaRPr lang="en-US" sz="1400">
                        <a:latin typeface="+mj-lt"/>
                      </a:endParaRPr>
                    </a:p>
                  </p:txBody>
                </p:sp>
                <p:sp>
                  <p:nvSpPr>
                    <p:cNvPr id="30" name="Line 22"/>
                    <p:cNvSpPr>
                      <a:spLocks noChangeShapeType="1"/>
                    </p:cNvSpPr>
                    <p:nvPr/>
                  </p:nvSpPr>
                  <p:spPr bwMode="auto">
                    <a:xfrm flipV="1">
                      <a:off x="3429000" y="4191000"/>
                      <a:ext cx="0" cy="1066800"/>
                    </a:xfrm>
                    <a:prstGeom prst="line">
                      <a:avLst/>
                    </a:prstGeom>
                    <a:noFill/>
                    <a:ln w="9525">
                      <a:solidFill>
                        <a:schemeClr val="tx1"/>
                      </a:solidFill>
                      <a:prstDash val="sysDot"/>
                      <a:round/>
                      <a:headEnd/>
                      <a:tailEnd/>
                    </a:ln>
                  </p:spPr>
                  <p:txBody>
                    <a:bodyPr/>
                    <a:lstStyle/>
                    <a:p>
                      <a:endParaRPr lang="en-US" sz="1400">
                        <a:latin typeface="+mj-lt"/>
                      </a:endParaRPr>
                    </a:p>
                  </p:txBody>
                </p:sp>
                <p:sp>
                  <p:nvSpPr>
                    <p:cNvPr id="31" name="Line 23"/>
                    <p:cNvSpPr>
                      <a:spLocks noChangeShapeType="1"/>
                    </p:cNvSpPr>
                    <p:nvPr/>
                  </p:nvSpPr>
                  <p:spPr bwMode="auto">
                    <a:xfrm flipV="1">
                      <a:off x="4648200" y="4648200"/>
                      <a:ext cx="0" cy="609600"/>
                    </a:xfrm>
                    <a:prstGeom prst="line">
                      <a:avLst/>
                    </a:prstGeom>
                    <a:noFill/>
                    <a:ln w="9525">
                      <a:solidFill>
                        <a:schemeClr val="tx1"/>
                      </a:solidFill>
                      <a:prstDash val="sysDot"/>
                      <a:round/>
                      <a:headEnd/>
                      <a:tailEnd/>
                    </a:ln>
                  </p:spPr>
                  <p:txBody>
                    <a:bodyPr/>
                    <a:lstStyle/>
                    <a:p>
                      <a:endParaRPr lang="en-US" sz="1400">
                        <a:latin typeface="+mj-lt"/>
                      </a:endParaRPr>
                    </a:p>
                  </p:txBody>
                </p:sp>
                <p:sp>
                  <p:nvSpPr>
                    <p:cNvPr id="32" name="Line 27"/>
                    <p:cNvSpPr>
                      <a:spLocks noChangeShapeType="1"/>
                    </p:cNvSpPr>
                    <p:nvPr/>
                  </p:nvSpPr>
                  <p:spPr bwMode="auto">
                    <a:xfrm flipH="1">
                      <a:off x="2209800" y="4648200"/>
                      <a:ext cx="2438400" cy="0"/>
                    </a:xfrm>
                    <a:prstGeom prst="line">
                      <a:avLst/>
                    </a:prstGeom>
                    <a:noFill/>
                    <a:ln w="9525">
                      <a:solidFill>
                        <a:schemeClr val="tx1"/>
                      </a:solidFill>
                      <a:prstDash val="sysDot"/>
                      <a:round/>
                      <a:headEnd/>
                      <a:tailEnd/>
                    </a:ln>
                  </p:spPr>
                  <p:txBody>
                    <a:bodyPr/>
                    <a:lstStyle/>
                    <a:p>
                      <a:endParaRPr lang="en-US" sz="1400">
                        <a:latin typeface="+mj-lt"/>
                      </a:endParaRPr>
                    </a:p>
                  </p:txBody>
                </p:sp>
              </p:grpSp>
              <p:cxnSp>
                <p:nvCxnSpPr>
                  <p:cNvPr id="22" name="Straight Arrow Connector 24"/>
                  <p:cNvCxnSpPr>
                    <a:cxnSpLocks noChangeShapeType="1"/>
                  </p:cNvCxnSpPr>
                  <p:nvPr/>
                </p:nvCxnSpPr>
                <p:spPr bwMode="auto">
                  <a:xfrm rot="5400000">
                    <a:off x="2209800" y="2667000"/>
                    <a:ext cx="1066800" cy="1066800"/>
                  </a:xfrm>
                  <a:prstGeom prst="straightConnector1">
                    <a:avLst/>
                  </a:prstGeom>
                  <a:noFill/>
                  <a:ln w="9525" algn="ctr">
                    <a:solidFill>
                      <a:schemeClr val="tx1"/>
                    </a:solidFill>
                    <a:round/>
                    <a:headEnd/>
                    <a:tailEnd type="triangle" w="med" len="med"/>
                  </a:ln>
                </p:spPr>
              </p:cxnSp>
              <p:sp>
                <p:nvSpPr>
                  <p:cNvPr id="23" name="TextBox 25"/>
                  <p:cNvSpPr txBox="1">
                    <a:spLocks noChangeArrowheads="1"/>
                  </p:cNvSpPr>
                  <p:nvPr/>
                </p:nvSpPr>
                <p:spPr bwMode="auto">
                  <a:xfrm>
                    <a:off x="3408363" y="2286000"/>
                    <a:ext cx="3810000" cy="523220"/>
                  </a:xfrm>
                  <a:prstGeom prst="rect">
                    <a:avLst/>
                  </a:prstGeom>
                  <a:noFill/>
                  <a:ln w="9525">
                    <a:noFill/>
                    <a:miter lim="800000"/>
                    <a:headEnd/>
                    <a:tailEnd/>
                  </a:ln>
                </p:spPr>
                <p:txBody>
                  <a:bodyPr>
                    <a:spAutoFit/>
                  </a:bodyPr>
                  <a:lstStyle/>
                  <a:p>
                    <a:pPr eaLnBrk="0" hangingPunct="0"/>
                    <a:r>
                      <a:rPr lang="en-US" sz="1400" dirty="0">
                        <a:latin typeface="+mj-lt"/>
                      </a:rPr>
                      <a:t>Firm A produces the monopoly level when firm </a:t>
                    </a:r>
                    <a:r>
                      <a:rPr lang="en-US" sz="1400" dirty="0" smtClean="0">
                        <a:latin typeface="+mj-lt"/>
                      </a:rPr>
                      <a:t>B produces </a:t>
                    </a:r>
                    <a:r>
                      <a:rPr lang="en-US" sz="1400" dirty="0">
                        <a:latin typeface="+mj-lt"/>
                      </a:rPr>
                      <a:t>nothing</a:t>
                    </a:r>
                  </a:p>
                </p:txBody>
              </p:sp>
              <p:cxnSp>
                <p:nvCxnSpPr>
                  <p:cNvPr id="25" name="Straight Arrow Connector 28"/>
                  <p:cNvCxnSpPr>
                    <a:cxnSpLocks noChangeShapeType="1"/>
                    <a:endCxn id="18" idx="0"/>
                  </p:cNvCxnSpPr>
                  <p:nvPr/>
                </p:nvCxnSpPr>
                <p:spPr bwMode="auto">
                  <a:xfrm flipH="1">
                    <a:off x="6456363" y="4572000"/>
                    <a:ext cx="119066" cy="685801"/>
                  </a:xfrm>
                  <a:prstGeom prst="straightConnector1">
                    <a:avLst/>
                  </a:prstGeom>
                  <a:noFill/>
                  <a:ln w="12700" algn="ctr">
                    <a:solidFill>
                      <a:schemeClr val="tx1"/>
                    </a:solidFill>
                    <a:round/>
                    <a:headEnd/>
                    <a:tailEnd type="triangle" w="med" len="med"/>
                  </a:ln>
                </p:spPr>
              </p:cxnSp>
              <p:sp>
                <p:nvSpPr>
                  <p:cNvPr id="26" name="TextBox 29"/>
                  <p:cNvSpPr txBox="1">
                    <a:spLocks noChangeArrowheads="1"/>
                  </p:cNvSpPr>
                  <p:nvPr/>
                </p:nvSpPr>
                <p:spPr bwMode="auto">
                  <a:xfrm>
                    <a:off x="5541963" y="4038600"/>
                    <a:ext cx="3581400" cy="830997"/>
                  </a:xfrm>
                  <a:prstGeom prst="rect">
                    <a:avLst/>
                  </a:prstGeom>
                  <a:solidFill>
                    <a:schemeClr val="accent2"/>
                  </a:solidFill>
                  <a:ln w="9525">
                    <a:noFill/>
                    <a:miter lim="800000"/>
                    <a:headEnd/>
                    <a:tailEnd/>
                  </a:ln>
                </p:spPr>
                <p:txBody>
                  <a:bodyPr>
                    <a:spAutoFit/>
                  </a:bodyPr>
                  <a:lstStyle/>
                  <a:p>
                    <a:pPr eaLnBrk="0" hangingPunct="0"/>
                    <a:r>
                      <a:rPr lang="en-US" sz="1200" dirty="0">
                        <a:latin typeface="+mj-lt"/>
                      </a:rPr>
                      <a:t>Firm A supplies </a:t>
                    </a:r>
                    <a:r>
                      <a:rPr lang="en-US" sz="1200" dirty="0" smtClean="0">
                        <a:latin typeface="+mj-lt"/>
                      </a:rPr>
                      <a:t>nothing to the market if </a:t>
                    </a:r>
                    <a:r>
                      <a:rPr lang="en-US" sz="1200" dirty="0">
                        <a:latin typeface="+mj-lt"/>
                      </a:rPr>
                      <a:t>Firm B supplies the entire </a:t>
                    </a:r>
                    <a:r>
                      <a:rPr lang="en-US" sz="1200" dirty="0" smtClean="0">
                        <a:latin typeface="+mj-lt"/>
                      </a:rPr>
                      <a:t>market</a:t>
                    </a:r>
                    <a:r>
                      <a:rPr lang="en-US" sz="1200" dirty="0">
                        <a:latin typeface="+mj-lt"/>
                      </a:rPr>
                      <a:t> </a:t>
                    </a:r>
                    <a:r>
                      <a:rPr lang="en-US" sz="1200" dirty="0" smtClean="0">
                        <a:latin typeface="+mj-lt"/>
                      </a:rPr>
                      <a:t>(by pricing at marginal cost—</a:t>
                    </a:r>
                    <a:r>
                      <a:rPr lang="en-US" sz="1200" dirty="0" smtClean="0">
                        <a:latin typeface="+mj-lt"/>
                      </a:rPr>
                      <a:t>i.e., </a:t>
                    </a:r>
                    <a:r>
                      <a:rPr lang="en-US" sz="1200" dirty="0" smtClean="0">
                        <a:latin typeface="+mj-lt"/>
                      </a:rPr>
                      <a:t>the competitive level) since it can’t make any </a:t>
                    </a:r>
                    <a:r>
                      <a:rPr lang="en-US" sz="1200" dirty="0" smtClean="0">
                        <a:latin typeface="+mj-lt"/>
                      </a:rPr>
                      <a:t>profit</a:t>
                    </a:r>
                    <a:r>
                      <a:rPr lang="en-US" sz="1200" dirty="0" smtClean="0">
                        <a:latin typeface="+mj-lt"/>
                      </a:rPr>
                      <a:t>.</a:t>
                    </a:r>
                    <a:endParaRPr lang="en-US" sz="1200" dirty="0">
                      <a:latin typeface="+mj-lt"/>
                    </a:endParaRPr>
                  </a:p>
                </p:txBody>
              </p:sp>
            </p:grpSp>
          </p:grpSp>
        </p:gr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US" altLang="zh-CN" dirty="0" smtClean="0">
                <a:ea typeface="宋体" pitchFamily="2" charset="-122"/>
              </a:rPr>
              <a:t>Firm B also has a reaction </a:t>
            </a:r>
            <a:r>
              <a:rPr lang="en-US" altLang="zh-CN" dirty="0">
                <a:ea typeface="宋体" pitchFamily="2" charset="-122"/>
              </a:rPr>
              <a:t>f</a:t>
            </a:r>
            <a:r>
              <a:rPr lang="en-US" altLang="zh-CN" dirty="0" smtClean="0">
                <a:ea typeface="宋体" pitchFamily="2" charset="-122"/>
              </a:rPr>
              <a:t>unction </a:t>
            </a:r>
            <a:r>
              <a:rPr lang="en-US" altLang="zh-CN" dirty="0">
                <a:ea typeface="宋体" pitchFamily="2" charset="-122"/>
              </a:rPr>
              <a:t>b</a:t>
            </a:r>
            <a:r>
              <a:rPr lang="en-US" altLang="zh-CN" dirty="0" smtClean="0">
                <a:ea typeface="宋体" pitchFamily="2" charset="-122"/>
              </a:rPr>
              <a:t>ased on a similar </a:t>
            </a:r>
            <a:r>
              <a:rPr lang="en-US" altLang="zh-CN" dirty="0">
                <a:ea typeface="宋体" pitchFamily="2" charset="-122"/>
              </a:rPr>
              <a:t>a</a:t>
            </a:r>
            <a:r>
              <a:rPr lang="en-US" altLang="zh-CN" dirty="0" smtClean="0">
                <a:ea typeface="宋体" pitchFamily="2" charset="-122"/>
              </a:rPr>
              <a:t>nalysis</a:t>
            </a:r>
            <a:br>
              <a:rPr lang="en-US" altLang="zh-CN" dirty="0" smtClean="0">
                <a:ea typeface="宋体" pitchFamily="2" charset="-122"/>
              </a:rPr>
            </a:b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447800"/>
          <a:ext cx="4191000"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sp>
        <p:nvSpPr>
          <p:cNvPr id="38" name="TextBox 19"/>
          <p:cNvSpPr txBox="1">
            <a:spLocks noChangeArrowheads="1"/>
          </p:cNvSpPr>
          <p:nvPr/>
        </p:nvSpPr>
        <p:spPr bwMode="auto">
          <a:xfrm>
            <a:off x="533400" y="5486400"/>
            <a:ext cx="7239000" cy="954107"/>
          </a:xfrm>
          <a:prstGeom prst="rect">
            <a:avLst/>
          </a:prstGeom>
          <a:noFill/>
          <a:ln w="9525">
            <a:noFill/>
            <a:miter lim="800000"/>
            <a:headEnd/>
            <a:tailEnd/>
          </a:ln>
        </p:spPr>
        <p:txBody>
          <a:bodyPr>
            <a:spAutoFit/>
          </a:bodyPr>
          <a:lstStyle/>
          <a:p>
            <a:pPr eaLnBrk="0" hangingPunct="0"/>
            <a:r>
              <a:rPr lang="en-US" sz="1400" dirty="0"/>
              <a:t>Note Firm A and Firm B’s reaction </a:t>
            </a:r>
            <a:r>
              <a:rPr lang="en-US" sz="1400" dirty="0" smtClean="0"/>
              <a:t>functions </a:t>
            </a:r>
            <a:r>
              <a:rPr lang="en-US" sz="1400" dirty="0"/>
              <a:t>are being drawn from different orientations (i.e. B on the horizontal axis is looking at what A on the vertical axis is doing; while A on the vertical axis is looking at what B on the horizontal axis is doing.</a:t>
            </a:r>
          </a:p>
        </p:txBody>
      </p:sp>
      <p:grpSp>
        <p:nvGrpSpPr>
          <p:cNvPr id="39" name="38 Grupo"/>
          <p:cNvGrpSpPr/>
          <p:nvPr/>
        </p:nvGrpSpPr>
        <p:grpSpPr>
          <a:xfrm>
            <a:off x="4648200" y="1600200"/>
            <a:ext cx="4268677" cy="4059942"/>
            <a:chOff x="3352800" y="1828800"/>
            <a:chExt cx="5562600" cy="4059942"/>
          </a:xfrm>
        </p:grpSpPr>
        <p:sp>
          <p:nvSpPr>
            <p:cNvPr id="40" name="Line 4"/>
            <p:cNvSpPr>
              <a:spLocks noChangeShapeType="1"/>
            </p:cNvSpPr>
            <p:nvPr/>
          </p:nvSpPr>
          <p:spPr bwMode="auto">
            <a:xfrm flipH="1">
              <a:off x="4047884" y="2074863"/>
              <a:ext cx="28816" cy="3182937"/>
            </a:xfrm>
            <a:prstGeom prst="line">
              <a:avLst/>
            </a:prstGeom>
            <a:noFill/>
            <a:ln w="12700">
              <a:solidFill>
                <a:schemeClr val="tx1"/>
              </a:solidFill>
              <a:round/>
              <a:headEnd type="triangle" w="med" len="med"/>
              <a:tailEnd/>
            </a:ln>
          </p:spPr>
          <p:txBody>
            <a:bodyPr/>
            <a:lstStyle/>
            <a:p>
              <a:endParaRPr lang="en-US" sz="1400">
                <a:latin typeface="+mj-lt"/>
              </a:endParaRPr>
            </a:p>
          </p:txBody>
        </p:sp>
        <p:sp>
          <p:nvSpPr>
            <p:cNvPr id="41" name="Line 5"/>
            <p:cNvSpPr>
              <a:spLocks noChangeShapeType="1"/>
            </p:cNvSpPr>
            <p:nvPr/>
          </p:nvSpPr>
          <p:spPr bwMode="auto">
            <a:xfrm flipV="1">
              <a:off x="4047884" y="5240338"/>
              <a:ext cx="4416665" cy="17462"/>
            </a:xfrm>
            <a:prstGeom prst="line">
              <a:avLst/>
            </a:prstGeom>
            <a:noFill/>
            <a:ln w="12700">
              <a:solidFill>
                <a:schemeClr val="tx1"/>
              </a:solidFill>
              <a:round/>
              <a:headEnd/>
              <a:tailEnd type="triangle" w="med" len="med"/>
            </a:ln>
          </p:spPr>
          <p:txBody>
            <a:bodyPr/>
            <a:lstStyle/>
            <a:p>
              <a:endParaRPr lang="en-US" sz="1400">
                <a:latin typeface="+mj-lt"/>
              </a:endParaRPr>
            </a:p>
          </p:txBody>
        </p:sp>
        <p:sp>
          <p:nvSpPr>
            <p:cNvPr id="42" name="Text Box 6"/>
            <p:cNvSpPr txBox="1">
              <a:spLocks noChangeArrowheads="1"/>
            </p:cNvSpPr>
            <p:nvPr/>
          </p:nvSpPr>
          <p:spPr bwMode="auto">
            <a:xfrm>
              <a:off x="3429000" y="1828800"/>
              <a:ext cx="801688" cy="307777"/>
            </a:xfrm>
            <a:prstGeom prst="rect">
              <a:avLst/>
            </a:prstGeom>
            <a:noFill/>
            <a:ln w="9525">
              <a:noFill/>
              <a:miter lim="800000"/>
              <a:headEnd/>
              <a:tailEnd/>
            </a:ln>
          </p:spPr>
          <p:txBody>
            <a:bodyPr>
              <a:spAutoFit/>
            </a:bodyPr>
            <a:lstStyle/>
            <a:p>
              <a:pPr>
                <a:spcBef>
                  <a:spcPct val="50000"/>
                </a:spcBef>
              </a:pPr>
              <a:r>
                <a:rPr lang="en-GB" sz="1400" dirty="0">
                  <a:latin typeface="+mj-lt"/>
                </a:rPr>
                <a:t>q</a:t>
              </a:r>
              <a:r>
                <a:rPr lang="en-US" altLang="zh-CN" sz="1400" baseline="-30000" dirty="0">
                  <a:latin typeface="+mj-lt"/>
                  <a:ea typeface="宋体" pitchFamily="2" charset="-122"/>
                  <a:cs typeface="Times New Roman" pitchFamily="18" charset="0"/>
                </a:rPr>
                <a:t>A</a:t>
              </a:r>
              <a:endParaRPr lang="en-GB" sz="1400" dirty="0">
                <a:latin typeface="+mj-lt"/>
              </a:endParaRPr>
            </a:p>
          </p:txBody>
        </p:sp>
        <p:sp>
          <p:nvSpPr>
            <p:cNvPr id="43" name="Text Box 7"/>
            <p:cNvSpPr txBox="1">
              <a:spLocks noChangeArrowheads="1"/>
            </p:cNvSpPr>
            <p:nvPr/>
          </p:nvSpPr>
          <p:spPr bwMode="auto">
            <a:xfrm>
              <a:off x="6530329" y="3886200"/>
              <a:ext cx="1935162" cy="738664"/>
            </a:xfrm>
            <a:prstGeom prst="rect">
              <a:avLst/>
            </a:prstGeom>
            <a:noFill/>
            <a:ln w="9525">
              <a:noFill/>
              <a:miter lim="800000"/>
              <a:headEnd/>
              <a:tailEnd/>
            </a:ln>
          </p:spPr>
          <p:txBody>
            <a:bodyPr>
              <a:spAutoFit/>
            </a:bodyPr>
            <a:lstStyle/>
            <a:p>
              <a:pPr algn="ctr">
                <a:spcBef>
                  <a:spcPct val="50000"/>
                </a:spcBef>
              </a:pPr>
              <a:r>
                <a:rPr lang="en-US" altLang="zh-CN" sz="1400" dirty="0">
                  <a:latin typeface="+mj-lt"/>
                  <a:ea typeface="宋体" pitchFamily="2" charset="-122"/>
                  <a:cs typeface="Times New Roman" pitchFamily="18" charset="0"/>
                </a:rPr>
                <a:t>Firm A’s Reaction Function</a:t>
              </a:r>
              <a:endParaRPr lang="en-GB" sz="1400" dirty="0">
                <a:latin typeface="+mj-lt"/>
                <a:ea typeface="宋体" pitchFamily="2" charset="-122"/>
                <a:cs typeface="Times New Roman" pitchFamily="18" charset="0"/>
              </a:endParaRPr>
            </a:p>
          </p:txBody>
        </p:sp>
        <p:sp>
          <p:nvSpPr>
            <p:cNvPr id="44" name="Line 8"/>
            <p:cNvSpPr>
              <a:spLocks noChangeShapeType="1"/>
            </p:cNvSpPr>
            <p:nvPr/>
          </p:nvSpPr>
          <p:spPr bwMode="auto">
            <a:xfrm>
              <a:off x="4078288" y="3729038"/>
              <a:ext cx="3805237" cy="1516062"/>
            </a:xfrm>
            <a:prstGeom prst="line">
              <a:avLst/>
            </a:prstGeom>
            <a:noFill/>
            <a:ln w="31750">
              <a:solidFill>
                <a:srgbClr val="69ADFF"/>
              </a:solidFill>
              <a:round/>
              <a:headEnd/>
              <a:tailEnd/>
            </a:ln>
          </p:spPr>
          <p:txBody>
            <a:bodyPr/>
            <a:lstStyle/>
            <a:p>
              <a:endParaRPr lang="en-US" sz="1400">
                <a:latin typeface="+mj-lt"/>
              </a:endParaRPr>
            </a:p>
          </p:txBody>
        </p:sp>
        <p:sp>
          <p:nvSpPr>
            <p:cNvPr id="45" name="Line 9"/>
            <p:cNvSpPr>
              <a:spLocks noChangeShapeType="1"/>
            </p:cNvSpPr>
            <p:nvPr/>
          </p:nvSpPr>
          <p:spPr bwMode="auto">
            <a:xfrm flipH="1">
              <a:off x="6529388" y="4387850"/>
              <a:ext cx="414337" cy="231775"/>
            </a:xfrm>
            <a:prstGeom prst="line">
              <a:avLst/>
            </a:prstGeom>
            <a:noFill/>
            <a:ln w="9525">
              <a:solidFill>
                <a:schemeClr val="tx1"/>
              </a:solidFill>
              <a:round/>
              <a:headEnd/>
              <a:tailEnd type="triangle" w="med" len="med"/>
            </a:ln>
          </p:spPr>
          <p:txBody>
            <a:bodyPr/>
            <a:lstStyle/>
            <a:p>
              <a:endParaRPr lang="en-US" sz="1400">
                <a:latin typeface="+mj-lt"/>
              </a:endParaRPr>
            </a:p>
          </p:txBody>
        </p:sp>
        <p:sp>
          <p:nvSpPr>
            <p:cNvPr id="46" name="Text Box 10"/>
            <p:cNvSpPr txBox="1">
              <a:spLocks noChangeArrowheads="1"/>
            </p:cNvSpPr>
            <p:nvPr/>
          </p:nvSpPr>
          <p:spPr bwMode="auto">
            <a:xfrm>
              <a:off x="7432675" y="5262563"/>
              <a:ext cx="838200" cy="307777"/>
            </a:xfrm>
            <a:prstGeom prst="rect">
              <a:avLst/>
            </a:prstGeom>
            <a:noFill/>
            <a:ln w="9525">
              <a:noFill/>
              <a:miter lim="800000"/>
              <a:headEnd/>
              <a:tailEnd/>
            </a:ln>
          </p:spPr>
          <p:txBody>
            <a:bodyPr>
              <a:spAutoFit/>
            </a:bodyPr>
            <a:lstStyle/>
            <a:p>
              <a:pPr algn="ctr">
                <a:spcBef>
                  <a:spcPct val="50000"/>
                </a:spcBef>
              </a:pPr>
              <a:r>
                <a:rPr lang="zh-CN" altLang="en-US" sz="1400" dirty="0">
                  <a:latin typeface="+mj-lt"/>
                  <a:ea typeface="宋体" pitchFamily="2" charset="-122"/>
                  <a:cs typeface="Times New Roman" pitchFamily="18" charset="0"/>
                </a:rPr>
                <a:t> </a:t>
              </a:r>
              <a:r>
                <a:rPr lang="en-US" altLang="zh-CN" sz="1400" dirty="0" smtClean="0">
                  <a:latin typeface="+mj-lt"/>
                  <a:ea typeface="宋体" pitchFamily="2" charset="-122"/>
                  <a:cs typeface="Times New Roman" pitchFamily="18" charset="0"/>
                </a:rPr>
                <a:t>q </a:t>
              </a:r>
              <a:r>
                <a:rPr lang="en-US" altLang="zh-CN" sz="1400" baseline="30000" dirty="0" smtClean="0">
                  <a:latin typeface="+mj-lt"/>
                  <a:ea typeface="宋体" pitchFamily="2" charset="-122"/>
                  <a:cs typeface="Times New Roman" pitchFamily="18" charset="0"/>
                </a:rPr>
                <a:t>C</a:t>
              </a:r>
              <a:endParaRPr lang="en-GB" sz="1400" dirty="0">
                <a:latin typeface="+mj-lt"/>
                <a:ea typeface="宋体" pitchFamily="2" charset="-122"/>
                <a:cs typeface="Times New Roman" pitchFamily="18" charset="0"/>
              </a:endParaRPr>
            </a:p>
          </p:txBody>
        </p:sp>
        <p:sp>
          <p:nvSpPr>
            <p:cNvPr id="47" name="Text Box 11"/>
            <p:cNvSpPr txBox="1">
              <a:spLocks noChangeArrowheads="1"/>
            </p:cNvSpPr>
            <p:nvPr/>
          </p:nvSpPr>
          <p:spPr bwMode="auto">
            <a:xfrm>
              <a:off x="3427413" y="3544888"/>
              <a:ext cx="838200" cy="307777"/>
            </a:xfrm>
            <a:prstGeom prst="rect">
              <a:avLst/>
            </a:prstGeom>
            <a:noFill/>
            <a:ln w="9525">
              <a:noFill/>
              <a:miter lim="800000"/>
              <a:headEnd/>
              <a:tailEnd/>
            </a:ln>
          </p:spPr>
          <p:txBody>
            <a:bodyPr>
              <a:spAutoFit/>
            </a:bodyPr>
            <a:lstStyle/>
            <a:p>
              <a:pPr algn="ctr">
                <a:spcBef>
                  <a:spcPct val="50000"/>
                </a:spcBef>
              </a:pPr>
              <a:r>
                <a:rPr lang="en-US" altLang="zh-CN" sz="1400" dirty="0">
                  <a:latin typeface="+mj-lt"/>
                  <a:ea typeface="宋体" pitchFamily="2" charset="-122"/>
                  <a:cs typeface="Times New Roman" pitchFamily="18" charset="0"/>
                </a:rPr>
                <a:t>q </a:t>
              </a:r>
              <a:r>
                <a:rPr lang="en-US" altLang="zh-CN" sz="1400" baseline="30000" dirty="0" smtClean="0">
                  <a:latin typeface="+mj-lt"/>
                  <a:ea typeface="宋体" pitchFamily="2" charset="-122"/>
                  <a:cs typeface="Times New Roman" pitchFamily="18" charset="0"/>
                </a:rPr>
                <a:t>M</a:t>
              </a:r>
              <a:endParaRPr lang="en-GB" sz="1400" dirty="0">
                <a:latin typeface="+mj-lt"/>
                <a:ea typeface="宋体" pitchFamily="2" charset="-122"/>
                <a:cs typeface="Times New Roman" pitchFamily="18" charset="0"/>
              </a:endParaRPr>
            </a:p>
          </p:txBody>
        </p:sp>
        <p:sp>
          <p:nvSpPr>
            <p:cNvPr id="48" name="Text Box 12"/>
            <p:cNvSpPr txBox="1">
              <a:spLocks noChangeArrowheads="1"/>
            </p:cNvSpPr>
            <p:nvPr/>
          </p:nvSpPr>
          <p:spPr bwMode="auto">
            <a:xfrm>
              <a:off x="5207000" y="5262563"/>
              <a:ext cx="839788" cy="307777"/>
            </a:xfrm>
            <a:prstGeom prst="rect">
              <a:avLst/>
            </a:prstGeom>
            <a:noFill/>
            <a:ln w="9525">
              <a:noFill/>
              <a:miter lim="800000"/>
              <a:headEnd/>
              <a:tailEnd/>
            </a:ln>
          </p:spPr>
          <p:txBody>
            <a:bodyPr>
              <a:spAutoFit/>
            </a:bodyPr>
            <a:lstStyle/>
            <a:p>
              <a:pPr algn="ctr">
                <a:spcBef>
                  <a:spcPct val="50000"/>
                </a:spcBef>
              </a:pPr>
              <a:r>
                <a:rPr lang="en-US" altLang="zh-CN" sz="1400" dirty="0">
                  <a:latin typeface="+mj-lt"/>
                  <a:ea typeface="宋体" pitchFamily="2" charset="-122"/>
                  <a:cs typeface="Times New Roman" pitchFamily="18" charset="0"/>
                </a:rPr>
                <a:t>q </a:t>
              </a:r>
              <a:r>
                <a:rPr lang="en-US" altLang="zh-CN" sz="1400" baseline="30000" dirty="0">
                  <a:latin typeface="+mj-lt"/>
                  <a:ea typeface="宋体" pitchFamily="2" charset="-122"/>
                  <a:cs typeface="Times New Roman" pitchFamily="18" charset="0"/>
                </a:rPr>
                <a:t>M</a:t>
              </a:r>
              <a:endParaRPr lang="en-GB" sz="1400" dirty="0">
                <a:latin typeface="+mj-lt"/>
                <a:ea typeface="宋体" pitchFamily="2" charset="-122"/>
                <a:cs typeface="Times New Roman" pitchFamily="18" charset="0"/>
              </a:endParaRPr>
            </a:p>
          </p:txBody>
        </p:sp>
        <p:sp>
          <p:nvSpPr>
            <p:cNvPr id="49" name="Text Box 13"/>
            <p:cNvSpPr txBox="1">
              <a:spLocks noChangeArrowheads="1"/>
            </p:cNvSpPr>
            <p:nvPr/>
          </p:nvSpPr>
          <p:spPr bwMode="auto">
            <a:xfrm>
              <a:off x="3352800" y="2349500"/>
              <a:ext cx="839788" cy="307777"/>
            </a:xfrm>
            <a:prstGeom prst="rect">
              <a:avLst/>
            </a:prstGeom>
            <a:noFill/>
            <a:ln w="9525">
              <a:noFill/>
              <a:miter lim="800000"/>
              <a:headEnd/>
              <a:tailEnd/>
            </a:ln>
          </p:spPr>
          <p:txBody>
            <a:bodyPr>
              <a:spAutoFit/>
            </a:bodyPr>
            <a:lstStyle/>
            <a:p>
              <a:pPr algn="ctr">
                <a:spcBef>
                  <a:spcPct val="50000"/>
                </a:spcBef>
              </a:pPr>
              <a:r>
                <a:rPr lang="zh-CN" altLang="en-US" sz="1400" dirty="0">
                  <a:latin typeface="+mj-lt"/>
                  <a:ea typeface="宋体" pitchFamily="2" charset="-122"/>
                  <a:cs typeface="Times New Roman" pitchFamily="18" charset="0"/>
                </a:rPr>
                <a:t> </a:t>
              </a:r>
              <a:r>
                <a:rPr lang="en-US" altLang="zh-CN" sz="1400" dirty="0">
                  <a:latin typeface="+mj-lt"/>
                  <a:ea typeface="宋体" pitchFamily="2" charset="-122"/>
                  <a:cs typeface="Times New Roman" pitchFamily="18" charset="0"/>
                </a:rPr>
                <a:t>q </a:t>
              </a:r>
              <a:r>
                <a:rPr lang="en-US" altLang="zh-CN" sz="1400" baseline="30000" dirty="0" smtClean="0">
                  <a:latin typeface="+mj-lt"/>
                  <a:ea typeface="宋体" pitchFamily="2" charset="-122"/>
                  <a:cs typeface="Times New Roman" pitchFamily="18" charset="0"/>
                </a:rPr>
                <a:t>C</a:t>
              </a:r>
              <a:endParaRPr lang="en-GB" sz="1400" dirty="0">
                <a:latin typeface="+mj-lt"/>
                <a:ea typeface="宋体" pitchFamily="2" charset="-122"/>
                <a:cs typeface="Times New Roman" pitchFamily="18" charset="0"/>
              </a:endParaRPr>
            </a:p>
          </p:txBody>
        </p:sp>
        <p:sp>
          <p:nvSpPr>
            <p:cNvPr id="50" name="Line 14"/>
            <p:cNvSpPr>
              <a:spLocks noChangeShapeType="1"/>
            </p:cNvSpPr>
            <p:nvPr/>
          </p:nvSpPr>
          <p:spPr bwMode="auto">
            <a:xfrm>
              <a:off x="4078288" y="2543175"/>
              <a:ext cx="1547812" cy="2701925"/>
            </a:xfrm>
            <a:prstGeom prst="line">
              <a:avLst/>
            </a:prstGeom>
            <a:noFill/>
            <a:ln w="31750">
              <a:solidFill>
                <a:schemeClr val="accent5">
                  <a:lumMod val="75000"/>
                </a:schemeClr>
              </a:solidFill>
              <a:round/>
              <a:headEnd/>
              <a:tailEnd/>
            </a:ln>
          </p:spPr>
          <p:txBody>
            <a:bodyPr/>
            <a:lstStyle/>
            <a:p>
              <a:endParaRPr lang="en-US" sz="1400">
                <a:latin typeface="+mj-lt"/>
              </a:endParaRPr>
            </a:p>
          </p:txBody>
        </p:sp>
        <p:sp>
          <p:nvSpPr>
            <p:cNvPr id="51" name="Text Box 15"/>
            <p:cNvSpPr txBox="1">
              <a:spLocks noChangeArrowheads="1"/>
            </p:cNvSpPr>
            <p:nvPr/>
          </p:nvSpPr>
          <p:spPr bwMode="auto">
            <a:xfrm>
              <a:off x="4643671" y="2590800"/>
              <a:ext cx="1936750" cy="738664"/>
            </a:xfrm>
            <a:prstGeom prst="rect">
              <a:avLst/>
            </a:prstGeom>
            <a:noFill/>
            <a:ln w="9525">
              <a:noFill/>
              <a:miter lim="800000"/>
              <a:headEnd/>
              <a:tailEnd/>
            </a:ln>
          </p:spPr>
          <p:txBody>
            <a:bodyPr>
              <a:spAutoFit/>
            </a:bodyPr>
            <a:lstStyle/>
            <a:p>
              <a:pPr algn="ctr">
                <a:spcBef>
                  <a:spcPct val="50000"/>
                </a:spcBef>
              </a:pPr>
              <a:r>
                <a:rPr lang="en-US" altLang="zh-CN" sz="1400" dirty="0">
                  <a:latin typeface="+mj-lt"/>
                  <a:ea typeface="宋体" pitchFamily="2" charset="-122"/>
                  <a:cs typeface="Times New Roman" pitchFamily="18" charset="0"/>
                </a:rPr>
                <a:t>Firm B’s Reaction Function</a:t>
              </a:r>
              <a:endParaRPr lang="en-GB" sz="1400" dirty="0">
                <a:latin typeface="+mj-lt"/>
                <a:ea typeface="宋体" pitchFamily="2" charset="-122"/>
                <a:cs typeface="Times New Roman" pitchFamily="18" charset="0"/>
              </a:endParaRPr>
            </a:p>
          </p:txBody>
        </p:sp>
        <p:sp>
          <p:nvSpPr>
            <p:cNvPr id="52" name="Line 16"/>
            <p:cNvSpPr>
              <a:spLocks noChangeShapeType="1"/>
            </p:cNvSpPr>
            <p:nvPr/>
          </p:nvSpPr>
          <p:spPr bwMode="auto">
            <a:xfrm flipH="1">
              <a:off x="4613275" y="3097213"/>
              <a:ext cx="387350" cy="261937"/>
            </a:xfrm>
            <a:prstGeom prst="line">
              <a:avLst/>
            </a:prstGeom>
            <a:noFill/>
            <a:ln w="9525">
              <a:solidFill>
                <a:schemeClr val="tx1"/>
              </a:solidFill>
              <a:round/>
              <a:headEnd/>
              <a:tailEnd type="triangle" w="med" len="med"/>
            </a:ln>
          </p:spPr>
          <p:txBody>
            <a:bodyPr/>
            <a:lstStyle/>
            <a:p>
              <a:endParaRPr lang="en-US" sz="1400">
                <a:latin typeface="+mj-lt"/>
              </a:endParaRPr>
            </a:p>
          </p:txBody>
        </p:sp>
        <p:sp>
          <p:nvSpPr>
            <p:cNvPr id="53" name="Text Box 19"/>
            <p:cNvSpPr txBox="1">
              <a:spLocks noChangeArrowheads="1"/>
            </p:cNvSpPr>
            <p:nvPr/>
          </p:nvSpPr>
          <p:spPr bwMode="auto">
            <a:xfrm>
              <a:off x="8229600" y="5257800"/>
              <a:ext cx="685800" cy="630942"/>
            </a:xfrm>
            <a:prstGeom prst="rect">
              <a:avLst/>
            </a:prstGeom>
            <a:noFill/>
            <a:ln w="9525">
              <a:noFill/>
              <a:miter lim="800000"/>
              <a:headEnd/>
              <a:tailEnd/>
            </a:ln>
          </p:spPr>
          <p:txBody>
            <a:bodyPr>
              <a:spAutoFit/>
            </a:bodyPr>
            <a:lstStyle/>
            <a:p>
              <a:pPr>
                <a:spcBef>
                  <a:spcPct val="50000"/>
                </a:spcBef>
              </a:pPr>
              <a:r>
                <a:rPr lang="en-GB" sz="1400" dirty="0">
                  <a:latin typeface="+mj-lt"/>
                </a:rPr>
                <a:t>q</a:t>
              </a:r>
              <a:r>
                <a:rPr lang="en-US" altLang="zh-CN" sz="1400" baseline="-30000" dirty="0">
                  <a:latin typeface="+mj-lt"/>
                  <a:ea typeface="宋体" pitchFamily="2" charset="-122"/>
                  <a:cs typeface="Times New Roman" pitchFamily="18" charset="0"/>
                </a:rPr>
                <a:t>B</a:t>
              </a:r>
              <a:endParaRPr lang="en-GB" sz="1400" dirty="0">
                <a:latin typeface="+mj-lt"/>
              </a:endParaRPr>
            </a:p>
            <a:p>
              <a:pPr algn="ctr" eaLnBrk="0" hangingPunct="0">
                <a:spcBef>
                  <a:spcPct val="50000"/>
                </a:spcBef>
              </a:pPr>
              <a:endParaRPr lang="en-GB" sz="1400" dirty="0">
                <a:latin typeface="+mj-lt"/>
              </a:endParaRPr>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220200" cy="594895"/>
          </a:xfrm>
        </p:spPr>
        <p:txBody>
          <a:bodyPr>
            <a:noAutofit/>
          </a:bodyPr>
          <a:lstStyle/>
          <a:p>
            <a:r>
              <a:rPr lang="en-US" altLang="zh-CN" dirty="0" smtClean="0">
                <a:ea typeface="宋体" pitchFamily="2" charset="-122"/>
              </a:rPr>
              <a:t>The </a:t>
            </a:r>
            <a:r>
              <a:rPr lang="en-US" altLang="zh-CN" dirty="0" err="1" smtClean="0">
                <a:ea typeface="宋体" pitchFamily="2" charset="-122"/>
              </a:rPr>
              <a:t>Cournot</a:t>
            </a:r>
            <a:r>
              <a:rPr lang="en-US" altLang="zh-CN" dirty="0" smtClean="0">
                <a:ea typeface="宋体" pitchFamily="2" charset="-122"/>
              </a:rPr>
              <a:t> equilibrium occurs where the reaction </a:t>
            </a:r>
            <a:r>
              <a:rPr lang="en-US" altLang="zh-CN" dirty="0" smtClean="0">
                <a:ea typeface="宋体" pitchFamily="2" charset="-122"/>
              </a:rPr>
              <a:t>functions</a:t>
            </a:r>
            <a:r>
              <a:rPr lang="en-US" altLang="zh-CN" dirty="0" smtClean="0">
                <a:ea typeface="宋体" pitchFamily="2" charset="-122"/>
              </a:rPr>
              <a:t> </a:t>
            </a:r>
            <a:r>
              <a:rPr lang="en-US" altLang="zh-CN" dirty="0" smtClean="0">
                <a:ea typeface="宋体" pitchFamily="2" charset="-122"/>
              </a:rPr>
              <a:t>cross</a:t>
            </a:r>
            <a:br>
              <a:rPr lang="en-US" altLang="zh-CN" dirty="0" smtClean="0">
                <a:ea typeface="宋体" pitchFamily="2" charset="-122"/>
              </a:rPr>
            </a:b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3039135268"/>
              </p:ext>
            </p:extLst>
          </p:nvPr>
        </p:nvGraphicFramePr>
        <p:xfrm>
          <a:off x="228600" y="1371600"/>
          <a:ext cx="3962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23" name="22 Grupo"/>
          <p:cNvGrpSpPr/>
          <p:nvPr/>
        </p:nvGrpSpPr>
        <p:grpSpPr>
          <a:xfrm>
            <a:off x="4495800" y="1447800"/>
            <a:ext cx="4252646" cy="4194175"/>
            <a:chOff x="3567113" y="1676400"/>
            <a:chExt cx="5275262" cy="4194175"/>
          </a:xfrm>
        </p:grpSpPr>
        <p:grpSp>
          <p:nvGrpSpPr>
            <p:cNvPr id="25" name="Group 25"/>
            <p:cNvGrpSpPr>
              <a:grpSpLocks/>
            </p:cNvGrpSpPr>
            <p:nvPr/>
          </p:nvGrpSpPr>
          <p:grpSpPr bwMode="auto">
            <a:xfrm>
              <a:off x="3567113" y="1676400"/>
              <a:ext cx="5275262" cy="4194175"/>
              <a:chOff x="2103" y="1056"/>
              <a:chExt cx="3323" cy="2642"/>
            </a:xfrm>
          </p:grpSpPr>
          <p:sp>
            <p:nvSpPr>
              <p:cNvPr id="33" name="Text Box 7"/>
              <p:cNvSpPr txBox="1">
                <a:spLocks noChangeArrowheads="1"/>
              </p:cNvSpPr>
              <p:nvPr/>
            </p:nvSpPr>
            <p:spPr bwMode="auto">
              <a:xfrm>
                <a:off x="4068" y="2640"/>
                <a:ext cx="1296" cy="330"/>
              </a:xfrm>
              <a:prstGeom prst="rect">
                <a:avLst/>
              </a:prstGeom>
              <a:noFill/>
              <a:ln w="9525">
                <a:noFill/>
                <a:miter lim="800000"/>
                <a:headEnd/>
                <a:tailEnd/>
              </a:ln>
            </p:spPr>
            <p:txBody>
              <a:bodyPr>
                <a:spAutoFit/>
              </a:bodyPr>
              <a:lstStyle/>
              <a:p>
                <a:pPr algn="ctr">
                  <a:spcBef>
                    <a:spcPct val="50000"/>
                  </a:spcBef>
                </a:pPr>
                <a:r>
                  <a:rPr lang="en-US" altLang="zh-CN" sz="1400" dirty="0">
                    <a:latin typeface="+mj-lt"/>
                    <a:ea typeface="宋体" pitchFamily="2" charset="-122"/>
                    <a:cs typeface="Times New Roman" pitchFamily="18" charset="0"/>
                  </a:rPr>
                  <a:t>Firm A’s Reaction Function</a:t>
                </a:r>
                <a:endParaRPr lang="en-GB" sz="1400" dirty="0">
                  <a:latin typeface="+mj-lt"/>
                  <a:ea typeface="宋体" pitchFamily="2" charset="-122"/>
                  <a:cs typeface="Times New Roman" pitchFamily="18" charset="0"/>
                </a:endParaRPr>
              </a:p>
            </p:txBody>
          </p:sp>
          <p:sp>
            <p:nvSpPr>
              <p:cNvPr id="34" name="Text Box 10"/>
              <p:cNvSpPr txBox="1">
                <a:spLocks noChangeArrowheads="1"/>
              </p:cNvSpPr>
              <p:nvPr/>
            </p:nvSpPr>
            <p:spPr bwMode="auto">
              <a:xfrm>
                <a:off x="4704" y="3504"/>
                <a:ext cx="624" cy="194"/>
              </a:xfrm>
              <a:prstGeom prst="rect">
                <a:avLst/>
              </a:prstGeom>
              <a:noFill/>
              <a:ln w="9525">
                <a:noFill/>
                <a:miter lim="800000"/>
                <a:headEnd/>
                <a:tailEnd/>
              </a:ln>
            </p:spPr>
            <p:txBody>
              <a:bodyPr>
                <a:spAutoFit/>
              </a:bodyPr>
              <a:lstStyle/>
              <a:p>
                <a:pPr algn="ctr">
                  <a:spcBef>
                    <a:spcPct val="50000"/>
                  </a:spcBef>
                </a:pPr>
                <a:r>
                  <a:rPr lang="en-US" altLang="zh-CN" sz="1400" dirty="0" err="1" smtClean="0">
                    <a:latin typeface="+mj-lt"/>
                    <a:ea typeface="宋体" pitchFamily="2" charset="-122"/>
                    <a:cs typeface="Times New Roman" pitchFamily="18" charset="0"/>
                  </a:rPr>
                  <a:t>q</a:t>
                </a:r>
                <a:r>
                  <a:rPr lang="en-US" altLang="zh-CN" sz="1400" baseline="30000" dirty="0" err="1" smtClean="0">
                    <a:latin typeface="+mj-lt"/>
                    <a:ea typeface="宋体" pitchFamily="2" charset="-122"/>
                    <a:cs typeface="Times New Roman" pitchFamily="18" charset="0"/>
                  </a:rPr>
                  <a:t>C</a:t>
                </a:r>
                <a:r>
                  <a:rPr lang="en-US" altLang="zh-CN" sz="1400" baseline="-30000" dirty="0" err="1" smtClean="0">
                    <a:latin typeface="+mj-lt"/>
                    <a:ea typeface="宋体" pitchFamily="2" charset="-122"/>
                    <a:cs typeface="Times New Roman" pitchFamily="18" charset="0"/>
                  </a:rPr>
                  <a:t>B</a:t>
                </a:r>
                <a:endParaRPr lang="en-GB" sz="1400" dirty="0">
                  <a:latin typeface="+mj-lt"/>
                  <a:ea typeface="宋体" pitchFamily="2" charset="-122"/>
                  <a:cs typeface="Times New Roman" pitchFamily="18" charset="0"/>
                </a:endParaRPr>
              </a:p>
            </p:txBody>
          </p:sp>
          <p:sp>
            <p:nvSpPr>
              <p:cNvPr id="35" name="Line 4"/>
              <p:cNvSpPr>
                <a:spLocks noChangeShapeType="1"/>
              </p:cNvSpPr>
              <p:nvPr/>
            </p:nvSpPr>
            <p:spPr bwMode="auto">
              <a:xfrm flipH="1">
                <a:off x="2520" y="1323"/>
                <a:ext cx="7" cy="2133"/>
              </a:xfrm>
              <a:prstGeom prst="line">
                <a:avLst/>
              </a:prstGeom>
              <a:noFill/>
              <a:ln w="12700">
                <a:solidFill>
                  <a:schemeClr val="tx1"/>
                </a:solidFill>
                <a:round/>
                <a:headEnd type="triangle" w="med" len="med"/>
                <a:tailEnd/>
              </a:ln>
            </p:spPr>
            <p:txBody>
              <a:bodyPr/>
              <a:lstStyle/>
              <a:p>
                <a:endParaRPr lang="en-US" sz="1400">
                  <a:latin typeface="+mj-lt"/>
                </a:endParaRPr>
              </a:p>
            </p:txBody>
          </p:sp>
          <p:sp>
            <p:nvSpPr>
              <p:cNvPr id="36" name="Line 5"/>
              <p:cNvSpPr>
                <a:spLocks noChangeShapeType="1"/>
              </p:cNvSpPr>
              <p:nvPr/>
            </p:nvSpPr>
            <p:spPr bwMode="auto">
              <a:xfrm flipV="1">
                <a:off x="2520" y="3454"/>
                <a:ext cx="2906" cy="2"/>
              </a:xfrm>
              <a:prstGeom prst="line">
                <a:avLst/>
              </a:prstGeom>
              <a:noFill/>
              <a:ln w="12700">
                <a:solidFill>
                  <a:schemeClr val="tx1"/>
                </a:solidFill>
                <a:round/>
                <a:headEnd/>
                <a:tailEnd type="triangle" w="med" len="med"/>
              </a:ln>
            </p:spPr>
            <p:txBody>
              <a:bodyPr/>
              <a:lstStyle/>
              <a:p>
                <a:endParaRPr lang="en-US" sz="1400">
                  <a:latin typeface="+mj-lt"/>
                </a:endParaRPr>
              </a:p>
            </p:txBody>
          </p:sp>
          <p:sp>
            <p:nvSpPr>
              <p:cNvPr id="37" name="Line 8"/>
              <p:cNvSpPr>
                <a:spLocks noChangeShapeType="1"/>
              </p:cNvSpPr>
              <p:nvPr/>
            </p:nvSpPr>
            <p:spPr bwMode="auto">
              <a:xfrm>
                <a:off x="2529" y="2437"/>
                <a:ext cx="2514" cy="1020"/>
              </a:xfrm>
              <a:prstGeom prst="line">
                <a:avLst/>
              </a:prstGeom>
              <a:noFill/>
              <a:ln w="28575">
                <a:solidFill>
                  <a:srgbClr val="75B3FF"/>
                </a:solidFill>
                <a:round/>
                <a:headEnd/>
                <a:tailEnd/>
              </a:ln>
            </p:spPr>
            <p:txBody>
              <a:bodyPr/>
              <a:lstStyle/>
              <a:p>
                <a:endParaRPr lang="en-US" sz="1400">
                  <a:latin typeface="+mj-lt"/>
                </a:endParaRPr>
              </a:p>
            </p:txBody>
          </p:sp>
          <p:sp>
            <p:nvSpPr>
              <p:cNvPr id="39" name="Line 9"/>
              <p:cNvSpPr>
                <a:spLocks noChangeShapeType="1"/>
              </p:cNvSpPr>
              <p:nvPr/>
            </p:nvSpPr>
            <p:spPr bwMode="auto">
              <a:xfrm flipH="1">
                <a:off x="4032" y="2880"/>
                <a:ext cx="274" cy="155"/>
              </a:xfrm>
              <a:prstGeom prst="line">
                <a:avLst/>
              </a:prstGeom>
              <a:noFill/>
              <a:ln w="9525">
                <a:solidFill>
                  <a:schemeClr val="tx1"/>
                </a:solidFill>
                <a:round/>
                <a:headEnd/>
                <a:tailEnd type="triangle" w="med" len="med"/>
              </a:ln>
            </p:spPr>
            <p:txBody>
              <a:bodyPr/>
              <a:lstStyle/>
              <a:p>
                <a:endParaRPr lang="en-US" sz="1400">
                  <a:latin typeface="+mj-lt"/>
                </a:endParaRPr>
              </a:p>
            </p:txBody>
          </p:sp>
          <p:sp>
            <p:nvSpPr>
              <p:cNvPr id="54" name="Text Box 11"/>
              <p:cNvSpPr txBox="1">
                <a:spLocks noChangeArrowheads="1"/>
              </p:cNvSpPr>
              <p:nvPr/>
            </p:nvSpPr>
            <p:spPr bwMode="auto">
              <a:xfrm>
                <a:off x="2103" y="2260"/>
                <a:ext cx="554" cy="194"/>
              </a:xfrm>
              <a:prstGeom prst="rect">
                <a:avLst/>
              </a:prstGeom>
              <a:noFill/>
              <a:ln w="9525">
                <a:noFill/>
                <a:miter lim="800000"/>
                <a:headEnd/>
                <a:tailEnd/>
              </a:ln>
            </p:spPr>
            <p:txBody>
              <a:bodyPr>
                <a:spAutoFit/>
              </a:bodyPr>
              <a:lstStyle/>
              <a:p>
                <a:pPr algn="ctr">
                  <a:spcBef>
                    <a:spcPct val="50000"/>
                  </a:spcBef>
                </a:pPr>
                <a:r>
                  <a:rPr lang="en-US" altLang="zh-CN" sz="1400">
                    <a:latin typeface="+mj-lt"/>
                    <a:ea typeface="宋体" pitchFamily="2" charset="-122"/>
                    <a:cs typeface="Times New Roman" pitchFamily="18" charset="0"/>
                  </a:rPr>
                  <a:t>q</a:t>
                </a:r>
                <a:r>
                  <a:rPr lang="en-US" altLang="zh-CN" sz="1400" baseline="30000">
                    <a:latin typeface="+mj-lt"/>
                    <a:ea typeface="宋体" pitchFamily="2" charset="-122"/>
                    <a:cs typeface="Times New Roman" pitchFamily="18" charset="0"/>
                  </a:rPr>
                  <a:t>M</a:t>
                </a:r>
                <a:r>
                  <a:rPr lang="en-US" altLang="zh-CN" sz="1400" baseline="-30000">
                    <a:latin typeface="+mj-lt"/>
                    <a:ea typeface="宋体" pitchFamily="2" charset="-122"/>
                    <a:cs typeface="Times New Roman" pitchFamily="18" charset="0"/>
                  </a:rPr>
                  <a:t>A</a:t>
                </a:r>
                <a:endParaRPr lang="en-GB" sz="1400">
                  <a:latin typeface="+mj-lt"/>
                  <a:ea typeface="宋体" pitchFamily="2" charset="-122"/>
                  <a:cs typeface="Times New Roman" pitchFamily="18" charset="0"/>
                </a:endParaRPr>
              </a:p>
            </p:txBody>
          </p:sp>
          <p:sp>
            <p:nvSpPr>
              <p:cNvPr id="55" name="Text Box 12"/>
              <p:cNvSpPr txBox="1">
                <a:spLocks noChangeArrowheads="1"/>
              </p:cNvSpPr>
              <p:nvPr/>
            </p:nvSpPr>
            <p:spPr bwMode="auto">
              <a:xfrm>
                <a:off x="3381" y="3457"/>
                <a:ext cx="554" cy="194"/>
              </a:xfrm>
              <a:prstGeom prst="rect">
                <a:avLst/>
              </a:prstGeom>
              <a:noFill/>
              <a:ln w="9525">
                <a:noFill/>
                <a:miter lim="800000"/>
                <a:headEnd/>
                <a:tailEnd/>
              </a:ln>
            </p:spPr>
            <p:txBody>
              <a:bodyPr>
                <a:spAutoFit/>
              </a:bodyPr>
              <a:lstStyle/>
              <a:p>
                <a:pPr algn="ctr">
                  <a:spcBef>
                    <a:spcPct val="50000"/>
                  </a:spcBef>
                </a:pPr>
                <a:r>
                  <a:rPr lang="en-US" altLang="zh-CN" sz="1400">
                    <a:latin typeface="+mj-lt"/>
                    <a:ea typeface="宋体" pitchFamily="2" charset="-122"/>
                    <a:cs typeface="Times New Roman" pitchFamily="18" charset="0"/>
                  </a:rPr>
                  <a:t>q</a:t>
                </a:r>
                <a:r>
                  <a:rPr lang="en-US" altLang="zh-CN" sz="1400" baseline="30000">
                    <a:latin typeface="+mj-lt"/>
                    <a:ea typeface="宋体" pitchFamily="2" charset="-122"/>
                    <a:cs typeface="Times New Roman" pitchFamily="18" charset="0"/>
                  </a:rPr>
                  <a:t>M</a:t>
                </a:r>
                <a:r>
                  <a:rPr lang="en-US" altLang="zh-CN" sz="1400" baseline="-30000">
                    <a:latin typeface="+mj-lt"/>
                    <a:ea typeface="宋体" pitchFamily="2" charset="-122"/>
                    <a:cs typeface="Times New Roman" pitchFamily="18" charset="0"/>
                  </a:rPr>
                  <a:t>B</a:t>
                </a:r>
                <a:endParaRPr lang="en-GB" sz="1400">
                  <a:latin typeface="+mj-lt"/>
                  <a:ea typeface="宋体" pitchFamily="2" charset="-122"/>
                  <a:cs typeface="Times New Roman" pitchFamily="18" charset="0"/>
                </a:endParaRPr>
              </a:p>
            </p:txBody>
          </p:sp>
          <p:sp>
            <p:nvSpPr>
              <p:cNvPr id="56" name="Line 14"/>
              <p:cNvSpPr>
                <a:spLocks noChangeShapeType="1"/>
              </p:cNvSpPr>
              <p:nvPr/>
            </p:nvSpPr>
            <p:spPr bwMode="auto">
              <a:xfrm>
                <a:off x="2529" y="1639"/>
                <a:ext cx="1023" cy="1818"/>
              </a:xfrm>
              <a:prstGeom prst="line">
                <a:avLst/>
              </a:prstGeom>
              <a:noFill/>
              <a:ln w="28575">
                <a:solidFill>
                  <a:schemeClr val="accent5">
                    <a:lumMod val="75000"/>
                  </a:schemeClr>
                </a:solidFill>
                <a:round/>
                <a:headEnd/>
                <a:tailEnd/>
              </a:ln>
            </p:spPr>
            <p:txBody>
              <a:bodyPr/>
              <a:lstStyle/>
              <a:p>
                <a:endParaRPr lang="en-US" sz="1400">
                  <a:latin typeface="+mj-lt"/>
                </a:endParaRPr>
              </a:p>
            </p:txBody>
          </p:sp>
          <p:sp>
            <p:nvSpPr>
              <p:cNvPr id="57" name="Text Box 15"/>
              <p:cNvSpPr txBox="1">
                <a:spLocks noChangeArrowheads="1"/>
              </p:cNvSpPr>
              <p:nvPr/>
            </p:nvSpPr>
            <p:spPr bwMode="auto">
              <a:xfrm>
                <a:off x="2877" y="1680"/>
                <a:ext cx="1584" cy="194"/>
              </a:xfrm>
              <a:prstGeom prst="rect">
                <a:avLst/>
              </a:prstGeom>
              <a:noFill/>
              <a:ln w="9525">
                <a:noFill/>
                <a:miter lim="800000"/>
                <a:headEnd/>
                <a:tailEnd/>
              </a:ln>
            </p:spPr>
            <p:txBody>
              <a:bodyPr>
                <a:spAutoFit/>
              </a:bodyPr>
              <a:lstStyle/>
              <a:p>
                <a:pPr algn="ctr">
                  <a:spcBef>
                    <a:spcPct val="50000"/>
                  </a:spcBef>
                </a:pPr>
                <a:r>
                  <a:rPr lang="en-US" altLang="zh-CN" sz="1400" dirty="0">
                    <a:latin typeface="+mj-lt"/>
                    <a:ea typeface="宋体" pitchFamily="2" charset="-122"/>
                    <a:cs typeface="Times New Roman" pitchFamily="18" charset="0"/>
                  </a:rPr>
                  <a:t>Firm B’s Reaction Function</a:t>
                </a:r>
                <a:endParaRPr lang="en-GB" sz="1400" dirty="0">
                  <a:latin typeface="+mj-lt"/>
                  <a:ea typeface="宋体" pitchFamily="2" charset="-122"/>
                  <a:cs typeface="Times New Roman" pitchFamily="18" charset="0"/>
                </a:endParaRPr>
              </a:p>
            </p:txBody>
          </p:sp>
          <p:sp>
            <p:nvSpPr>
              <p:cNvPr id="58" name="Line 16"/>
              <p:cNvSpPr>
                <a:spLocks noChangeShapeType="1"/>
              </p:cNvSpPr>
              <p:nvPr/>
            </p:nvSpPr>
            <p:spPr bwMode="auto">
              <a:xfrm flipH="1">
                <a:off x="2832" y="1920"/>
                <a:ext cx="336" cy="226"/>
              </a:xfrm>
              <a:prstGeom prst="line">
                <a:avLst/>
              </a:prstGeom>
              <a:noFill/>
              <a:ln w="9525">
                <a:solidFill>
                  <a:schemeClr val="tx1"/>
                </a:solidFill>
                <a:round/>
                <a:headEnd/>
                <a:tailEnd type="triangle" w="med" len="med"/>
              </a:ln>
            </p:spPr>
            <p:txBody>
              <a:bodyPr/>
              <a:lstStyle/>
              <a:p>
                <a:endParaRPr lang="en-US" sz="1400">
                  <a:latin typeface="+mj-lt"/>
                </a:endParaRPr>
              </a:p>
            </p:txBody>
          </p:sp>
          <p:sp>
            <p:nvSpPr>
              <p:cNvPr id="59" name="Oval 17"/>
              <p:cNvSpPr>
                <a:spLocks noChangeArrowheads="1"/>
              </p:cNvSpPr>
              <p:nvPr/>
            </p:nvSpPr>
            <p:spPr bwMode="auto">
              <a:xfrm>
                <a:off x="3040" y="2615"/>
                <a:ext cx="86" cy="88"/>
              </a:xfrm>
              <a:prstGeom prst="ellipse">
                <a:avLst/>
              </a:prstGeom>
              <a:solidFill>
                <a:schemeClr val="tx1"/>
              </a:solidFill>
              <a:ln w="38100">
                <a:solidFill>
                  <a:srgbClr val="333333"/>
                </a:solidFill>
                <a:round/>
                <a:headEnd/>
                <a:tailEnd/>
              </a:ln>
            </p:spPr>
            <p:txBody>
              <a:bodyPr wrap="none" anchor="ctr"/>
              <a:lstStyle/>
              <a:p>
                <a:pPr algn="ctr" eaLnBrk="0" hangingPunct="0"/>
                <a:endParaRPr lang="en-US" sz="1400">
                  <a:latin typeface="+mj-lt"/>
                </a:endParaRPr>
              </a:p>
            </p:txBody>
          </p:sp>
          <p:sp>
            <p:nvSpPr>
              <p:cNvPr id="60" name="Text Box 18"/>
              <p:cNvSpPr txBox="1">
                <a:spLocks noChangeArrowheads="1"/>
              </p:cNvSpPr>
              <p:nvPr/>
            </p:nvSpPr>
            <p:spPr bwMode="auto">
              <a:xfrm>
                <a:off x="3294" y="2256"/>
                <a:ext cx="1152" cy="194"/>
              </a:xfrm>
              <a:prstGeom prst="rect">
                <a:avLst/>
              </a:prstGeom>
              <a:noFill/>
              <a:ln w="28575">
                <a:noFill/>
                <a:miter lim="800000"/>
                <a:headEnd/>
                <a:tailEnd/>
              </a:ln>
            </p:spPr>
            <p:txBody>
              <a:bodyPr>
                <a:spAutoFit/>
              </a:bodyPr>
              <a:lstStyle/>
              <a:p>
                <a:pPr algn="ctr">
                  <a:spcBef>
                    <a:spcPct val="50000"/>
                  </a:spcBef>
                </a:pPr>
                <a:r>
                  <a:rPr lang="en-GB" sz="1400" dirty="0">
                    <a:latin typeface="+mj-lt"/>
                  </a:rPr>
                  <a:t>Equilibrium</a:t>
                </a:r>
              </a:p>
            </p:txBody>
          </p:sp>
          <p:sp>
            <p:nvSpPr>
              <p:cNvPr id="61" name="Line 19"/>
              <p:cNvSpPr>
                <a:spLocks noChangeShapeType="1"/>
              </p:cNvSpPr>
              <p:nvPr/>
            </p:nvSpPr>
            <p:spPr bwMode="auto">
              <a:xfrm flipH="1">
                <a:off x="3126" y="2482"/>
                <a:ext cx="383" cy="177"/>
              </a:xfrm>
              <a:prstGeom prst="line">
                <a:avLst/>
              </a:prstGeom>
              <a:noFill/>
              <a:ln w="25400">
                <a:solidFill>
                  <a:schemeClr val="tx1"/>
                </a:solidFill>
                <a:round/>
                <a:headEnd/>
                <a:tailEnd type="triangle" w="med" len="med"/>
              </a:ln>
            </p:spPr>
            <p:txBody>
              <a:bodyPr/>
              <a:lstStyle/>
              <a:p>
                <a:endParaRPr lang="en-US" sz="1400">
                  <a:latin typeface="+mj-lt"/>
                </a:endParaRPr>
              </a:p>
            </p:txBody>
          </p:sp>
          <p:sp>
            <p:nvSpPr>
              <p:cNvPr id="62" name="Text Box 20"/>
              <p:cNvSpPr txBox="1">
                <a:spLocks noChangeArrowheads="1"/>
              </p:cNvSpPr>
              <p:nvPr/>
            </p:nvSpPr>
            <p:spPr bwMode="auto">
              <a:xfrm>
                <a:off x="2614" y="3502"/>
                <a:ext cx="852" cy="174"/>
              </a:xfrm>
              <a:prstGeom prst="rect">
                <a:avLst/>
              </a:prstGeom>
              <a:noFill/>
              <a:ln w="9525">
                <a:noFill/>
                <a:miter lim="800000"/>
                <a:headEnd/>
                <a:tailEnd/>
              </a:ln>
            </p:spPr>
            <p:txBody>
              <a:bodyPr>
                <a:spAutoFit/>
              </a:bodyPr>
              <a:lstStyle/>
              <a:p>
                <a:pPr algn="ctr">
                  <a:spcBef>
                    <a:spcPct val="50000"/>
                  </a:spcBef>
                </a:pPr>
                <a:r>
                  <a:rPr lang="en-US" altLang="zh-CN" sz="1200" dirty="0" err="1">
                    <a:latin typeface="+mj-lt"/>
                    <a:ea typeface="宋体" pitchFamily="2" charset="-122"/>
                    <a:cs typeface="Times New Roman" pitchFamily="18" charset="0"/>
                  </a:rPr>
                  <a:t>q</a:t>
                </a:r>
                <a:r>
                  <a:rPr lang="en-US" altLang="zh-CN" sz="1200" baseline="30000" dirty="0" err="1">
                    <a:latin typeface="+mj-lt"/>
                    <a:ea typeface="宋体" pitchFamily="2" charset="-122"/>
                    <a:cs typeface="Times New Roman" pitchFamily="18" charset="0"/>
                  </a:rPr>
                  <a:t>COURNOT</a:t>
                </a:r>
                <a:r>
                  <a:rPr lang="en-US" altLang="zh-CN" sz="1200" baseline="-30000" dirty="0" err="1">
                    <a:latin typeface="+mj-lt"/>
                    <a:ea typeface="宋体" pitchFamily="2" charset="-122"/>
                    <a:cs typeface="Times New Roman" pitchFamily="18" charset="0"/>
                  </a:rPr>
                  <a:t>B</a:t>
                </a:r>
                <a:endParaRPr lang="en-GB" sz="1200" dirty="0">
                  <a:latin typeface="+mj-lt"/>
                  <a:ea typeface="宋体" pitchFamily="2" charset="-122"/>
                  <a:cs typeface="Times New Roman" pitchFamily="18" charset="0"/>
                </a:endParaRPr>
              </a:p>
            </p:txBody>
          </p:sp>
          <p:sp>
            <p:nvSpPr>
              <p:cNvPr id="63" name="Line 21"/>
              <p:cNvSpPr>
                <a:spLocks noChangeShapeType="1"/>
              </p:cNvSpPr>
              <p:nvPr/>
            </p:nvSpPr>
            <p:spPr bwMode="auto">
              <a:xfrm>
                <a:off x="3083" y="2659"/>
                <a:ext cx="0" cy="798"/>
              </a:xfrm>
              <a:prstGeom prst="line">
                <a:avLst/>
              </a:prstGeom>
              <a:noFill/>
              <a:ln w="9525">
                <a:solidFill>
                  <a:schemeClr val="tx1"/>
                </a:solidFill>
                <a:round/>
                <a:headEnd/>
                <a:tailEnd/>
              </a:ln>
            </p:spPr>
            <p:txBody>
              <a:bodyPr/>
              <a:lstStyle/>
              <a:p>
                <a:endParaRPr lang="en-US" sz="1400">
                  <a:latin typeface="+mj-lt"/>
                </a:endParaRPr>
              </a:p>
            </p:txBody>
          </p:sp>
          <p:sp>
            <p:nvSpPr>
              <p:cNvPr id="64" name="Line 22"/>
              <p:cNvSpPr>
                <a:spLocks noChangeShapeType="1"/>
              </p:cNvSpPr>
              <p:nvPr/>
            </p:nvSpPr>
            <p:spPr bwMode="auto">
              <a:xfrm flipH="1">
                <a:off x="2529" y="2659"/>
                <a:ext cx="511" cy="0"/>
              </a:xfrm>
              <a:prstGeom prst="line">
                <a:avLst/>
              </a:prstGeom>
              <a:noFill/>
              <a:ln w="9525">
                <a:solidFill>
                  <a:schemeClr val="tx1"/>
                </a:solidFill>
                <a:round/>
                <a:headEnd/>
                <a:tailEnd/>
              </a:ln>
            </p:spPr>
            <p:txBody>
              <a:bodyPr/>
              <a:lstStyle/>
              <a:p>
                <a:endParaRPr lang="en-US" sz="1400">
                  <a:latin typeface="+mj-lt"/>
                </a:endParaRPr>
              </a:p>
            </p:txBody>
          </p:sp>
          <p:sp>
            <p:nvSpPr>
              <p:cNvPr id="65" name="Text Box 23"/>
              <p:cNvSpPr txBox="1">
                <a:spLocks noChangeArrowheads="1"/>
              </p:cNvSpPr>
              <p:nvPr/>
            </p:nvSpPr>
            <p:spPr bwMode="auto">
              <a:xfrm>
                <a:off x="2208" y="1056"/>
                <a:ext cx="336" cy="397"/>
              </a:xfrm>
              <a:prstGeom prst="rect">
                <a:avLst/>
              </a:prstGeom>
              <a:noFill/>
              <a:ln w="9525">
                <a:noFill/>
                <a:miter lim="800000"/>
                <a:headEnd/>
                <a:tailEnd/>
              </a:ln>
            </p:spPr>
            <p:txBody>
              <a:bodyPr>
                <a:spAutoFit/>
              </a:bodyPr>
              <a:lstStyle/>
              <a:p>
                <a:pPr>
                  <a:spcBef>
                    <a:spcPct val="50000"/>
                  </a:spcBef>
                </a:pPr>
                <a:r>
                  <a:rPr lang="en-GB" sz="1400">
                    <a:latin typeface="+mj-lt"/>
                  </a:rPr>
                  <a:t>q</a:t>
                </a:r>
                <a:r>
                  <a:rPr lang="en-US" altLang="zh-CN" sz="1400" baseline="-30000">
                    <a:latin typeface="+mj-lt"/>
                    <a:ea typeface="宋体" pitchFamily="2" charset="-122"/>
                    <a:cs typeface="Times New Roman" pitchFamily="18" charset="0"/>
                  </a:rPr>
                  <a:t>A</a:t>
                </a:r>
                <a:endParaRPr lang="en-GB" sz="1400">
                  <a:latin typeface="+mj-lt"/>
                </a:endParaRPr>
              </a:p>
              <a:p>
                <a:pPr>
                  <a:spcBef>
                    <a:spcPct val="50000"/>
                  </a:spcBef>
                </a:pPr>
                <a:endParaRPr lang="en-GB" sz="1400">
                  <a:latin typeface="+mj-lt"/>
                </a:endParaRPr>
              </a:p>
            </p:txBody>
          </p:sp>
        </p:grpSp>
        <p:sp>
          <p:nvSpPr>
            <p:cNvPr id="26" name="Line 29"/>
            <p:cNvSpPr>
              <a:spLocks noChangeShapeType="1"/>
            </p:cNvSpPr>
            <p:nvPr/>
          </p:nvSpPr>
          <p:spPr bwMode="auto">
            <a:xfrm>
              <a:off x="4267200" y="3886200"/>
              <a:ext cx="685800" cy="0"/>
            </a:xfrm>
            <a:prstGeom prst="line">
              <a:avLst/>
            </a:prstGeom>
            <a:noFill/>
            <a:ln w="9525" cap="rnd">
              <a:solidFill>
                <a:schemeClr val="tx1"/>
              </a:solidFill>
              <a:prstDash val="sysDot"/>
              <a:round/>
              <a:headEnd/>
              <a:tailEnd/>
            </a:ln>
          </p:spPr>
          <p:txBody>
            <a:bodyPr/>
            <a:lstStyle/>
            <a:p>
              <a:endParaRPr lang="en-US" sz="1400">
                <a:latin typeface="+mj-lt"/>
              </a:endParaRPr>
            </a:p>
          </p:txBody>
        </p:sp>
        <p:sp>
          <p:nvSpPr>
            <p:cNvPr id="27" name="Line 30"/>
            <p:cNvSpPr>
              <a:spLocks noChangeShapeType="1"/>
            </p:cNvSpPr>
            <p:nvPr/>
          </p:nvSpPr>
          <p:spPr bwMode="auto">
            <a:xfrm>
              <a:off x="4953000" y="3886200"/>
              <a:ext cx="0" cy="228600"/>
            </a:xfrm>
            <a:prstGeom prst="line">
              <a:avLst/>
            </a:prstGeom>
            <a:noFill/>
            <a:ln w="9525" cap="rnd">
              <a:solidFill>
                <a:schemeClr val="tx1"/>
              </a:solidFill>
              <a:prstDash val="sysDot"/>
              <a:round/>
              <a:headEnd/>
              <a:tailEnd/>
            </a:ln>
          </p:spPr>
          <p:txBody>
            <a:bodyPr/>
            <a:lstStyle/>
            <a:p>
              <a:endParaRPr lang="en-US" sz="1400">
                <a:latin typeface="+mj-lt"/>
              </a:endParaRPr>
            </a:p>
          </p:txBody>
        </p:sp>
        <p:sp>
          <p:nvSpPr>
            <p:cNvPr id="28" name="Line 31"/>
            <p:cNvSpPr>
              <a:spLocks noChangeShapeType="1"/>
            </p:cNvSpPr>
            <p:nvPr/>
          </p:nvSpPr>
          <p:spPr bwMode="auto">
            <a:xfrm>
              <a:off x="4953000" y="4191000"/>
              <a:ext cx="152400" cy="0"/>
            </a:xfrm>
            <a:prstGeom prst="line">
              <a:avLst/>
            </a:prstGeom>
            <a:noFill/>
            <a:ln w="9525" cap="rnd">
              <a:solidFill>
                <a:schemeClr val="tx1"/>
              </a:solidFill>
              <a:prstDash val="sysDot"/>
              <a:round/>
              <a:headEnd/>
              <a:tailEnd/>
            </a:ln>
          </p:spPr>
          <p:txBody>
            <a:bodyPr/>
            <a:lstStyle/>
            <a:p>
              <a:endParaRPr lang="en-US" sz="1400">
                <a:latin typeface="+mj-lt"/>
              </a:endParaRPr>
            </a:p>
          </p:txBody>
        </p:sp>
        <p:sp>
          <p:nvSpPr>
            <p:cNvPr id="29" name="Line 32"/>
            <p:cNvSpPr>
              <a:spLocks noChangeShapeType="1"/>
            </p:cNvSpPr>
            <p:nvPr/>
          </p:nvSpPr>
          <p:spPr bwMode="auto">
            <a:xfrm flipH="1" flipV="1">
              <a:off x="5835677" y="4495800"/>
              <a:ext cx="31724" cy="990600"/>
            </a:xfrm>
            <a:prstGeom prst="line">
              <a:avLst/>
            </a:prstGeom>
            <a:noFill/>
            <a:ln w="9525" cap="rnd">
              <a:solidFill>
                <a:schemeClr val="tx1"/>
              </a:solidFill>
              <a:prstDash val="sysDot"/>
              <a:round/>
              <a:headEnd/>
              <a:tailEnd/>
            </a:ln>
          </p:spPr>
          <p:txBody>
            <a:bodyPr/>
            <a:lstStyle/>
            <a:p>
              <a:endParaRPr lang="en-US" sz="1400">
                <a:latin typeface="+mj-lt"/>
              </a:endParaRPr>
            </a:p>
          </p:txBody>
        </p:sp>
        <p:sp>
          <p:nvSpPr>
            <p:cNvPr id="30" name="Line 33"/>
            <p:cNvSpPr>
              <a:spLocks noChangeShapeType="1"/>
            </p:cNvSpPr>
            <p:nvPr/>
          </p:nvSpPr>
          <p:spPr bwMode="auto">
            <a:xfrm flipH="1">
              <a:off x="5268536" y="4495800"/>
              <a:ext cx="533400" cy="0"/>
            </a:xfrm>
            <a:prstGeom prst="line">
              <a:avLst/>
            </a:prstGeom>
            <a:noFill/>
            <a:ln w="9525" cap="rnd">
              <a:solidFill>
                <a:schemeClr val="tx1"/>
              </a:solidFill>
              <a:prstDash val="sysDot"/>
              <a:round/>
              <a:headEnd/>
              <a:tailEnd/>
            </a:ln>
          </p:spPr>
          <p:txBody>
            <a:bodyPr/>
            <a:lstStyle/>
            <a:p>
              <a:endParaRPr lang="en-US" sz="1400">
                <a:latin typeface="+mj-lt"/>
              </a:endParaRPr>
            </a:p>
          </p:txBody>
        </p:sp>
        <p:sp>
          <p:nvSpPr>
            <p:cNvPr id="31" name="Line 34"/>
            <p:cNvSpPr>
              <a:spLocks noChangeShapeType="1"/>
            </p:cNvSpPr>
            <p:nvPr/>
          </p:nvSpPr>
          <p:spPr bwMode="auto">
            <a:xfrm flipV="1">
              <a:off x="5334000" y="4267200"/>
              <a:ext cx="0" cy="228600"/>
            </a:xfrm>
            <a:prstGeom prst="line">
              <a:avLst/>
            </a:prstGeom>
            <a:noFill/>
            <a:ln w="9525" cap="rnd">
              <a:solidFill>
                <a:schemeClr val="tx1"/>
              </a:solidFill>
              <a:prstDash val="sysDot"/>
              <a:round/>
              <a:headEnd/>
              <a:tailEnd/>
            </a:ln>
          </p:spPr>
          <p:txBody>
            <a:bodyPr/>
            <a:lstStyle/>
            <a:p>
              <a:endParaRPr lang="en-US" sz="1400">
                <a:latin typeface="+mj-lt"/>
              </a:endParaRPr>
            </a:p>
          </p:txBody>
        </p:sp>
        <p:sp>
          <p:nvSpPr>
            <p:cNvPr id="32" name="Line 35"/>
            <p:cNvSpPr>
              <a:spLocks noChangeShapeType="1"/>
            </p:cNvSpPr>
            <p:nvPr/>
          </p:nvSpPr>
          <p:spPr bwMode="auto">
            <a:xfrm flipH="1">
              <a:off x="5181600" y="4267200"/>
              <a:ext cx="152400" cy="0"/>
            </a:xfrm>
            <a:prstGeom prst="line">
              <a:avLst/>
            </a:prstGeom>
            <a:noFill/>
            <a:ln w="9525" cap="rnd">
              <a:solidFill>
                <a:schemeClr val="tx1"/>
              </a:solidFill>
              <a:prstDash val="sysDot"/>
              <a:round/>
              <a:headEnd/>
              <a:tailEnd/>
            </a:ln>
          </p:spPr>
          <p:txBody>
            <a:bodyPr/>
            <a:lstStyle/>
            <a:p>
              <a:endParaRPr lang="en-US" sz="1400">
                <a:latin typeface="+mj-lt"/>
              </a:endParaRPr>
            </a:p>
          </p:txBody>
        </p:sp>
      </p:grpSp>
      <p:sp>
        <p:nvSpPr>
          <p:cNvPr id="66" name="TextBox 34"/>
          <p:cNvSpPr txBox="1">
            <a:spLocks noChangeArrowheads="1"/>
          </p:cNvSpPr>
          <p:nvPr/>
        </p:nvSpPr>
        <p:spPr bwMode="auto">
          <a:xfrm>
            <a:off x="5715000" y="1524000"/>
            <a:ext cx="2971800" cy="646113"/>
          </a:xfrm>
          <a:prstGeom prst="rect">
            <a:avLst/>
          </a:prstGeom>
          <a:noFill/>
          <a:ln w="9525">
            <a:noFill/>
            <a:miter lim="800000"/>
            <a:headEnd/>
            <a:tailEnd/>
          </a:ln>
        </p:spPr>
        <p:txBody>
          <a:bodyPr>
            <a:spAutoFit/>
          </a:bodyPr>
          <a:lstStyle/>
          <a:p>
            <a:pPr eaLnBrk="0" hangingPunct="0"/>
            <a:r>
              <a:rPr lang="en-US" sz="1200" dirty="0"/>
              <a:t>Verify for the </a:t>
            </a:r>
            <a:r>
              <a:rPr lang="en-US" sz="1200" dirty="0" err="1"/>
              <a:t>Cournot</a:t>
            </a:r>
            <a:r>
              <a:rPr lang="en-US" sz="1200" dirty="0"/>
              <a:t> output it is less than the competitive level but  greater than the monopoly level. </a:t>
            </a:r>
          </a:p>
        </p:txBody>
      </p:sp>
      <p:sp>
        <p:nvSpPr>
          <p:cNvPr id="67" name="Text Box 13"/>
          <p:cNvSpPr txBox="1">
            <a:spLocks noChangeArrowheads="1"/>
          </p:cNvSpPr>
          <p:nvPr/>
        </p:nvSpPr>
        <p:spPr bwMode="auto">
          <a:xfrm>
            <a:off x="4343400" y="2209800"/>
            <a:ext cx="879475" cy="307777"/>
          </a:xfrm>
          <a:prstGeom prst="rect">
            <a:avLst/>
          </a:prstGeom>
          <a:noFill/>
          <a:ln w="9525">
            <a:noFill/>
            <a:miter lim="800000"/>
            <a:headEnd/>
            <a:tailEnd/>
          </a:ln>
        </p:spPr>
        <p:txBody>
          <a:bodyPr>
            <a:spAutoFit/>
          </a:bodyPr>
          <a:lstStyle/>
          <a:p>
            <a:pPr algn="ctr">
              <a:spcBef>
                <a:spcPct val="50000"/>
              </a:spcBef>
            </a:pPr>
            <a:r>
              <a:rPr lang="en-US" altLang="zh-CN" sz="1400" dirty="0" err="1" smtClean="0">
                <a:latin typeface="+mj-lt"/>
                <a:ea typeface="宋体" pitchFamily="2" charset="-122"/>
                <a:cs typeface="Times New Roman" pitchFamily="18" charset="0"/>
              </a:rPr>
              <a:t>q</a:t>
            </a:r>
            <a:r>
              <a:rPr lang="en-US" altLang="zh-CN" sz="1400" baseline="30000" dirty="0" err="1" smtClean="0">
                <a:latin typeface="+mj-lt"/>
                <a:ea typeface="宋体" pitchFamily="2" charset="-122"/>
                <a:cs typeface="Times New Roman" pitchFamily="18" charset="0"/>
              </a:rPr>
              <a:t>C</a:t>
            </a:r>
            <a:r>
              <a:rPr lang="en-US" altLang="zh-CN" sz="1400" baseline="-30000" dirty="0" err="1" smtClean="0">
                <a:latin typeface="+mj-lt"/>
                <a:ea typeface="宋体" pitchFamily="2" charset="-122"/>
                <a:cs typeface="Times New Roman" pitchFamily="18" charset="0"/>
              </a:rPr>
              <a:t>A</a:t>
            </a:r>
            <a:endParaRPr lang="en-GB" sz="1400" dirty="0">
              <a:latin typeface="+mj-lt"/>
              <a:ea typeface="宋体" pitchFamily="2" charset="-122"/>
              <a:cs typeface="Times New Roman" pitchFamily="18" charset="0"/>
            </a:endParaRPr>
          </a:p>
        </p:txBody>
      </p:sp>
      <p:sp>
        <p:nvSpPr>
          <p:cNvPr id="68" name="Text Box 27"/>
          <p:cNvSpPr txBox="1">
            <a:spLocks noChangeArrowheads="1"/>
          </p:cNvSpPr>
          <p:nvPr/>
        </p:nvSpPr>
        <p:spPr bwMode="auto">
          <a:xfrm>
            <a:off x="4191000" y="3962400"/>
            <a:ext cx="892174" cy="276999"/>
          </a:xfrm>
          <a:prstGeom prst="rect">
            <a:avLst/>
          </a:prstGeom>
          <a:noFill/>
          <a:ln w="9525">
            <a:noFill/>
            <a:miter lim="800000"/>
            <a:headEnd/>
            <a:tailEnd/>
          </a:ln>
        </p:spPr>
        <p:txBody>
          <a:bodyPr wrap="square">
            <a:spAutoFit/>
          </a:bodyPr>
          <a:lstStyle/>
          <a:p>
            <a:pPr algn="ctr">
              <a:spcBef>
                <a:spcPct val="50000"/>
              </a:spcBef>
            </a:pPr>
            <a:r>
              <a:rPr lang="en-US" altLang="zh-CN" sz="1200" dirty="0" err="1">
                <a:latin typeface="+mj-lt"/>
                <a:ea typeface="宋体" pitchFamily="2" charset="-122"/>
                <a:cs typeface="Times New Roman" pitchFamily="18" charset="0"/>
              </a:rPr>
              <a:t>q</a:t>
            </a:r>
            <a:r>
              <a:rPr lang="en-US" altLang="zh-CN" sz="1200" baseline="30000" dirty="0" err="1">
                <a:latin typeface="+mj-lt"/>
                <a:ea typeface="宋体" pitchFamily="2" charset="-122"/>
                <a:cs typeface="Times New Roman" pitchFamily="18" charset="0"/>
              </a:rPr>
              <a:t>COURNOT</a:t>
            </a:r>
            <a:r>
              <a:rPr lang="en-US" altLang="zh-CN" sz="1200" baseline="-30000" dirty="0" err="1">
                <a:latin typeface="+mj-lt"/>
                <a:ea typeface="宋体" pitchFamily="2" charset="-122"/>
                <a:cs typeface="Times New Roman" pitchFamily="18" charset="0"/>
              </a:rPr>
              <a:t>A</a:t>
            </a:r>
            <a:endParaRPr lang="en-GB" sz="1200" dirty="0">
              <a:latin typeface="+mj-lt"/>
              <a:ea typeface="宋体" pitchFamily="2" charset="-122"/>
              <a:cs typeface="Times New Roman" pitchFamily="18" charset="0"/>
            </a:endParaRPr>
          </a:p>
        </p:txBody>
      </p:sp>
      <p:sp>
        <p:nvSpPr>
          <p:cNvPr id="69" name="TextBox 54"/>
          <p:cNvSpPr txBox="1">
            <a:spLocks noChangeArrowheads="1"/>
          </p:cNvSpPr>
          <p:nvPr/>
        </p:nvSpPr>
        <p:spPr bwMode="auto">
          <a:xfrm>
            <a:off x="1981200" y="6096000"/>
            <a:ext cx="6705600" cy="584775"/>
          </a:xfrm>
          <a:prstGeom prst="rect">
            <a:avLst/>
          </a:prstGeom>
          <a:noFill/>
          <a:ln w="9525">
            <a:noFill/>
            <a:miter lim="800000"/>
            <a:headEnd/>
            <a:tailEnd/>
          </a:ln>
        </p:spPr>
        <p:txBody>
          <a:bodyPr>
            <a:spAutoFit/>
          </a:bodyPr>
          <a:lstStyle/>
          <a:p>
            <a:pPr eaLnBrk="0" hangingPunct="0"/>
            <a:r>
              <a:rPr lang="en-US" sz="1600" dirty="0">
                <a:latin typeface="+mj-lt"/>
              </a:rPr>
              <a:t>Total output = 2 x </a:t>
            </a:r>
            <a:r>
              <a:rPr lang="en-US" altLang="zh-CN" sz="1600" dirty="0" err="1">
                <a:latin typeface="+mj-lt"/>
                <a:ea typeface="宋体" pitchFamily="2" charset="-122"/>
                <a:cs typeface="Times New Roman" pitchFamily="18" charset="0"/>
              </a:rPr>
              <a:t>q</a:t>
            </a:r>
            <a:r>
              <a:rPr lang="en-US" altLang="zh-CN" sz="1600" baseline="30000" dirty="0" err="1">
                <a:latin typeface="+mj-lt"/>
                <a:ea typeface="宋体" pitchFamily="2" charset="-122"/>
                <a:cs typeface="Times New Roman" pitchFamily="18" charset="0"/>
              </a:rPr>
              <a:t>COURNOT</a:t>
            </a:r>
            <a:r>
              <a:rPr lang="en-US" altLang="zh-CN" sz="1600" baseline="-30000" dirty="0" err="1">
                <a:latin typeface="+mj-lt"/>
                <a:ea typeface="宋体" pitchFamily="2" charset="-122"/>
                <a:cs typeface="Times New Roman" pitchFamily="18" charset="0"/>
              </a:rPr>
              <a:t>A,B</a:t>
            </a:r>
            <a:r>
              <a:rPr lang="en-US" altLang="zh-CN" sz="1600" baseline="-30000" dirty="0">
                <a:latin typeface="+mj-lt"/>
                <a:ea typeface="宋体" pitchFamily="2" charset="-122"/>
                <a:cs typeface="Times New Roman" pitchFamily="18" charset="0"/>
              </a:rPr>
              <a:t> </a:t>
            </a:r>
            <a:r>
              <a:rPr lang="en-GB" altLang="zh-CN" sz="1600" baseline="-30000" dirty="0">
                <a:latin typeface="+mj-lt"/>
                <a:ea typeface="宋体" pitchFamily="2" charset="-122"/>
                <a:cs typeface="Times New Roman" pitchFamily="18" charset="0"/>
              </a:rPr>
              <a:t>=</a:t>
            </a:r>
            <a:r>
              <a:rPr lang="en-US" sz="1600" dirty="0">
                <a:latin typeface="+mj-lt"/>
              </a:rPr>
              <a:t> </a:t>
            </a:r>
            <a:r>
              <a:rPr lang="en-US" altLang="zh-CN" sz="1600" dirty="0" err="1">
                <a:latin typeface="+mj-lt"/>
                <a:ea typeface="宋体" pitchFamily="2" charset="-122"/>
              </a:rPr>
              <a:t>q</a:t>
            </a:r>
            <a:r>
              <a:rPr lang="en-US" altLang="zh-CN" sz="1600" baseline="30000" dirty="0" err="1">
                <a:latin typeface="+mj-lt"/>
                <a:ea typeface="宋体" pitchFamily="2" charset="-122"/>
              </a:rPr>
              <a:t>COURNOT</a:t>
            </a:r>
            <a:r>
              <a:rPr lang="en-US" altLang="zh-CN" sz="1600" baseline="-30000" dirty="0" err="1">
                <a:latin typeface="+mj-lt"/>
                <a:ea typeface="宋体" pitchFamily="2" charset="-122"/>
              </a:rPr>
              <a:t>A</a:t>
            </a:r>
            <a:r>
              <a:rPr lang="en-US" altLang="zh-CN" sz="1600" baseline="-30000" dirty="0">
                <a:latin typeface="+mj-lt"/>
                <a:ea typeface="宋体" pitchFamily="2" charset="-122"/>
              </a:rPr>
              <a:t> </a:t>
            </a:r>
            <a:r>
              <a:rPr lang="en-US" altLang="zh-CN" sz="1600" dirty="0">
                <a:latin typeface="+mj-lt"/>
                <a:ea typeface="宋体" pitchFamily="2" charset="-122"/>
              </a:rPr>
              <a:t>+</a:t>
            </a:r>
            <a:r>
              <a:rPr lang="en-US" altLang="zh-CN" sz="1600" dirty="0" err="1">
                <a:latin typeface="+mj-lt"/>
                <a:ea typeface="宋体" pitchFamily="2" charset="-122"/>
              </a:rPr>
              <a:t>q</a:t>
            </a:r>
            <a:r>
              <a:rPr lang="en-US" altLang="zh-CN" sz="1600" baseline="30000" dirty="0" err="1">
                <a:latin typeface="+mj-lt"/>
                <a:ea typeface="宋体" pitchFamily="2" charset="-122"/>
              </a:rPr>
              <a:t>COURNOT</a:t>
            </a:r>
            <a:r>
              <a:rPr lang="en-US" altLang="zh-CN" sz="1600" baseline="-30000" dirty="0">
                <a:latin typeface="+mj-lt"/>
                <a:ea typeface="宋体" pitchFamily="2" charset="-122"/>
              </a:rPr>
              <a:t> B</a:t>
            </a:r>
            <a:endParaRPr lang="en-GB" sz="1600" dirty="0">
              <a:latin typeface="+mj-lt"/>
              <a:ea typeface="宋体" pitchFamily="2" charset="-122"/>
            </a:endParaRPr>
          </a:p>
          <a:p>
            <a:pPr algn="ctr" eaLnBrk="0" hangingPunct="0"/>
            <a:endParaRPr lang="en-US" sz="1600" dirty="0"/>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US" altLang="zh-CN" dirty="0" smtClean="0">
                <a:ea typeface="宋体" pitchFamily="2" charset="-122"/>
              </a:rPr>
              <a:t>With </a:t>
            </a:r>
            <a:r>
              <a:rPr lang="en-US" altLang="zh-CN" dirty="0" err="1" smtClean="0">
                <a:ea typeface="宋体" pitchFamily="2" charset="-122"/>
              </a:rPr>
              <a:t>Cournot</a:t>
            </a:r>
            <a:r>
              <a:rPr lang="en-US" altLang="zh-CN" dirty="0" smtClean="0">
                <a:ea typeface="宋体" pitchFamily="2" charset="-122"/>
              </a:rPr>
              <a:t> oligopoly, total </a:t>
            </a:r>
            <a:r>
              <a:rPr lang="en-US" altLang="zh-CN" dirty="0">
                <a:ea typeface="宋体" pitchFamily="2" charset="-122"/>
              </a:rPr>
              <a:t>p</a:t>
            </a:r>
            <a:r>
              <a:rPr lang="en-US" altLang="zh-CN" dirty="0" smtClean="0">
                <a:ea typeface="宋体" pitchFamily="2" charset="-122"/>
              </a:rPr>
              <a:t>rice </a:t>
            </a:r>
            <a:r>
              <a:rPr lang="en-US" altLang="zh-CN" dirty="0">
                <a:ea typeface="宋体" pitchFamily="2" charset="-122"/>
              </a:rPr>
              <a:t>i</a:t>
            </a:r>
            <a:r>
              <a:rPr lang="en-US" altLang="zh-CN" dirty="0" smtClean="0">
                <a:ea typeface="宋体" pitchFamily="2" charset="-122"/>
              </a:rPr>
              <a:t>s </a:t>
            </a:r>
            <a:r>
              <a:rPr lang="en-US" altLang="zh-CN" dirty="0">
                <a:ea typeface="宋体" pitchFamily="2" charset="-122"/>
              </a:rPr>
              <a:t>m</a:t>
            </a:r>
            <a:r>
              <a:rPr lang="en-US" altLang="zh-CN" dirty="0" smtClean="0">
                <a:ea typeface="宋体" pitchFamily="2" charset="-122"/>
              </a:rPr>
              <a:t>ore than with competition but less </a:t>
            </a:r>
            <a:r>
              <a:rPr lang="en-US" altLang="zh-CN" dirty="0">
                <a:ea typeface="宋体" pitchFamily="2" charset="-122"/>
              </a:rPr>
              <a:t>t</a:t>
            </a:r>
            <a:r>
              <a:rPr lang="en-US" altLang="zh-CN" dirty="0" smtClean="0">
                <a:ea typeface="宋体" pitchFamily="2" charset="-122"/>
              </a:rPr>
              <a:t>han with monopoly</a:t>
            </a:r>
            <a:r>
              <a:rPr lang="en-GB" dirty="0" smtClean="0"/>
              <a:t> </a:t>
            </a:r>
            <a:r>
              <a:rPr lang="en-US" altLang="zh-CN" dirty="0" smtClean="0">
                <a:ea typeface="宋体" pitchFamily="2" charset="-122"/>
              </a:rPr>
              <a:t/>
            </a:r>
            <a:br>
              <a:rPr lang="en-US" altLang="zh-CN" dirty="0" smtClean="0">
                <a:ea typeface="宋体" pitchFamily="2" charset="-122"/>
              </a:rPr>
            </a:b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600200"/>
          <a:ext cx="3962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73" name="72 Grupo"/>
          <p:cNvGrpSpPr/>
          <p:nvPr/>
        </p:nvGrpSpPr>
        <p:grpSpPr>
          <a:xfrm>
            <a:off x="4419600" y="1676400"/>
            <a:ext cx="4724400" cy="3907542"/>
            <a:chOff x="3276600" y="1676400"/>
            <a:chExt cx="5867400" cy="3907542"/>
          </a:xfrm>
        </p:grpSpPr>
        <p:sp>
          <p:nvSpPr>
            <p:cNvPr id="74" name="Text Box 17"/>
            <p:cNvSpPr txBox="1">
              <a:spLocks noChangeArrowheads="1"/>
            </p:cNvSpPr>
            <p:nvPr/>
          </p:nvSpPr>
          <p:spPr bwMode="auto">
            <a:xfrm>
              <a:off x="6781800" y="4953000"/>
              <a:ext cx="1309688" cy="630942"/>
            </a:xfrm>
            <a:prstGeom prst="rect">
              <a:avLst/>
            </a:prstGeom>
            <a:noFill/>
            <a:ln w="9525">
              <a:noFill/>
              <a:miter lim="800000"/>
              <a:headEnd/>
              <a:tailEnd/>
            </a:ln>
          </p:spPr>
          <p:txBody>
            <a:bodyPr>
              <a:spAutoFit/>
            </a:bodyPr>
            <a:lstStyle/>
            <a:p>
              <a:pPr algn="ctr">
                <a:spcBef>
                  <a:spcPct val="50000"/>
                </a:spcBef>
              </a:pPr>
              <a:r>
                <a:rPr lang="en-US" altLang="zh-CN" sz="1400" dirty="0" err="1" smtClean="0">
                  <a:latin typeface="+mj-lt"/>
                  <a:ea typeface="宋体" pitchFamily="2" charset="-122"/>
                  <a:cs typeface="Times New Roman" pitchFamily="18" charset="0"/>
                </a:rPr>
                <a:t>q</a:t>
              </a:r>
              <a:r>
                <a:rPr lang="en-US" altLang="zh-CN" sz="1400" baseline="30000" dirty="0" err="1" smtClean="0">
                  <a:latin typeface="+mj-lt"/>
                  <a:ea typeface="宋体" pitchFamily="2" charset="-122"/>
                  <a:cs typeface="Times New Roman" pitchFamily="18" charset="0"/>
                </a:rPr>
                <a:t>C</a:t>
              </a:r>
              <a:endParaRPr lang="en-GB" sz="1400" dirty="0">
                <a:latin typeface="+mj-lt"/>
                <a:ea typeface="宋体" pitchFamily="2" charset="-122"/>
                <a:cs typeface="Times New Roman" pitchFamily="18" charset="0"/>
              </a:endParaRPr>
            </a:p>
            <a:p>
              <a:pPr algn="ctr">
                <a:spcBef>
                  <a:spcPct val="50000"/>
                </a:spcBef>
              </a:pPr>
              <a:endParaRPr lang="en-GB" sz="1400" dirty="0">
                <a:latin typeface="+mj-lt"/>
                <a:ea typeface="宋体" pitchFamily="2" charset="-122"/>
                <a:cs typeface="Times New Roman" pitchFamily="18" charset="0"/>
              </a:endParaRPr>
            </a:p>
          </p:txBody>
        </p:sp>
        <p:grpSp>
          <p:nvGrpSpPr>
            <p:cNvPr id="75" name="32 Grupo"/>
            <p:cNvGrpSpPr/>
            <p:nvPr/>
          </p:nvGrpSpPr>
          <p:grpSpPr>
            <a:xfrm>
              <a:off x="3276600" y="1676400"/>
              <a:ext cx="5867400" cy="3907542"/>
              <a:chOff x="3276600" y="1676400"/>
              <a:chExt cx="5867400" cy="3907542"/>
            </a:xfrm>
          </p:grpSpPr>
          <p:sp>
            <p:nvSpPr>
              <p:cNvPr id="76" name="Text Box 8"/>
              <p:cNvSpPr txBox="1">
                <a:spLocks noChangeArrowheads="1"/>
              </p:cNvSpPr>
              <p:nvPr/>
            </p:nvSpPr>
            <p:spPr bwMode="auto">
              <a:xfrm>
                <a:off x="4921250" y="2057400"/>
                <a:ext cx="1022350" cy="307777"/>
              </a:xfrm>
              <a:prstGeom prst="rect">
                <a:avLst/>
              </a:prstGeom>
              <a:noFill/>
              <a:ln w="9525">
                <a:noFill/>
                <a:miter lim="800000"/>
                <a:headEnd/>
                <a:tailEnd/>
              </a:ln>
            </p:spPr>
            <p:txBody>
              <a:bodyPr>
                <a:spAutoFit/>
              </a:bodyPr>
              <a:lstStyle/>
              <a:p>
                <a:pPr algn="ctr">
                  <a:spcBef>
                    <a:spcPct val="50000"/>
                  </a:spcBef>
                </a:pPr>
                <a:r>
                  <a:rPr lang="en-US" altLang="zh-CN" sz="1400" dirty="0">
                    <a:latin typeface="+mj-lt"/>
                    <a:ea typeface="宋体" pitchFamily="2" charset="-122"/>
                    <a:cs typeface="Times New Roman" pitchFamily="18" charset="0"/>
                  </a:rPr>
                  <a:t>D(P)</a:t>
                </a:r>
                <a:endParaRPr lang="en-GB" sz="1400" dirty="0">
                  <a:latin typeface="+mj-lt"/>
                  <a:ea typeface="宋体" pitchFamily="2" charset="-122"/>
                  <a:cs typeface="Times New Roman" pitchFamily="18" charset="0"/>
                </a:endParaRPr>
              </a:p>
            </p:txBody>
          </p:sp>
          <p:sp>
            <p:nvSpPr>
              <p:cNvPr id="77" name="Line 9"/>
              <p:cNvSpPr>
                <a:spLocks noChangeShapeType="1"/>
              </p:cNvSpPr>
              <p:nvPr/>
            </p:nvSpPr>
            <p:spPr bwMode="auto">
              <a:xfrm>
                <a:off x="4479925" y="2463800"/>
                <a:ext cx="3368675" cy="2413000"/>
              </a:xfrm>
              <a:prstGeom prst="line">
                <a:avLst/>
              </a:prstGeom>
              <a:noFill/>
              <a:ln w="25400">
                <a:solidFill>
                  <a:srgbClr val="000090"/>
                </a:solidFill>
                <a:round/>
                <a:headEnd/>
                <a:tailEnd/>
              </a:ln>
            </p:spPr>
            <p:txBody>
              <a:bodyPr/>
              <a:lstStyle/>
              <a:p>
                <a:endParaRPr lang="en-US" sz="1400">
                  <a:latin typeface="+mj-lt"/>
                </a:endParaRPr>
              </a:p>
            </p:txBody>
          </p:sp>
          <p:sp>
            <p:nvSpPr>
              <p:cNvPr id="78" name="Text Box 19"/>
              <p:cNvSpPr txBox="1">
                <a:spLocks noChangeArrowheads="1"/>
              </p:cNvSpPr>
              <p:nvPr/>
            </p:nvSpPr>
            <p:spPr bwMode="auto">
              <a:xfrm>
                <a:off x="7173913" y="4011613"/>
                <a:ext cx="1970087" cy="307777"/>
              </a:xfrm>
              <a:prstGeom prst="rect">
                <a:avLst/>
              </a:prstGeom>
              <a:noFill/>
              <a:ln w="9525">
                <a:noFill/>
                <a:miter lim="800000"/>
                <a:headEnd/>
                <a:tailEnd/>
              </a:ln>
            </p:spPr>
            <p:txBody>
              <a:bodyPr>
                <a:spAutoFit/>
              </a:bodyPr>
              <a:lstStyle/>
              <a:p>
                <a:pPr>
                  <a:spcBef>
                    <a:spcPct val="50000"/>
                  </a:spcBef>
                </a:pPr>
                <a:r>
                  <a:rPr lang="en-GB" sz="1400">
                    <a:latin typeface="+mj-lt"/>
                  </a:rPr>
                  <a:t>COMPETITION</a:t>
                </a:r>
              </a:p>
            </p:txBody>
          </p:sp>
          <p:sp>
            <p:nvSpPr>
              <p:cNvPr id="79" name="Text Box 20"/>
              <p:cNvSpPr txBox="1">
                <a:spLocks noChangeArrowheads="1"/>
              </p:cNvSpPr>
              <p:nvPr/>
            </p:nvSpPr>
            <p:spPr bwMode="auto">
              <a:xfrm>
                <a:off x="6184900" y="3317875"/>
                <a:ext cx="1892300" cy="307777"/>
              </a:xfrm>
              <a:prstGeom prst="rect">
                <a:avLst/>
              </a:prstGeom>
              <a:noFill/>
              <a:ln w="9525">
                <a:noFill/>
                <a:miter lim="800000"/>
                <a:headEnd/>
                <a:tailEnd/>
              </a:ln>
            </p:spPr>
            <p:txBody>
              <a:bodyPr>
                <a:spAutoFit/>
              </a:bodyPr>
              <a:lstStyle/>
              <a:p>
                <a:pPr>
                  <a:spcBef>
                    <a:spcPct val="50000"/>
                  </a:spcBef>
                </a:pPr>
                <a:r>
                  <a:rPr lang="en-GB" sz="1400">
                    <a:latin typeface="+mj-lt"/>
                  </a:rPr>
                  <a:t>COURNOT</a:t>
                </a:r>
              </a:p>
            </p:txBody>
          </p:sp>
          <p:sp>
            <p:nvSpPr>
              <p:cNvPr id="80" name="Text Box 27"/>
              <p:cNvSpPr txBox="1">
                <a:spLocks noChangeArrowheads="1"/>
              </p:cNvSpPr>
              <p:nvPr/>
            </p:nvSpPr>
            <p:spPr bwMode="auto">
              <a:xfrm>
                <a:off x="5360988" y="2813050"/>
                <a:ext cx="1878012" cy="307777"/>
              </a:xfrm>
              <a:prstGeom prst="rect">
                <a:avLst/>
              </a:prstGeom>
              <a:noFill/>
              <a:ln w="9525">
                <a:noFill/>
                <a:miter lim="800000"/>
                <a:headEnd/>
                <a:tailEnd/>
              </a:ln>
            </p:spPr>
            <p:txBody>
              <a:bodyPr>
                <a:spAutoFit/>
              </a:bodyPr>
              <a:lstStyle/>
              <a:p>
                <a:pPr>
                  <a:spcBef>
                    <a:spcPct val="50000"/>
                  </a:spcBef>
                </a:pPr>
                <a:r>
                  <a:rPr lang="en-GB" sz="1400">
                    <a:latin typeface="+mj-lt"/>
                  </a:rPr>
                  <a:t>MONOPOLY</a:t>
                </a:r>
              </a:p>
            </p:txBody>
          </p:sp>
          <p:sp>
            <p:nvSpPr>
              <p:cNvPr id="81" name="Line 29"/>
              <p:cNvSpPr>
                <a:spLocks noChangeShapeType="1"/>
              </p:cNvSpPr>
              <p:nvPr/>
            </p:nvSpPr>
            <p:spPr bwMode="auto">
              <a:xfrm flipH="1">
                <a:off x="4876800" y="2438400"/>
                <a:ext cx="304800" cy="228600"/>
              </a:xfrm>
              <a:prstGeom prst="line">
                <a:avLst/>
              </a:prstGeom>
              <a:noFill/>
              <a:ln w="9525">
                <a:solidFill>
                  <a:schemeClr val="tx1"/>
                </a:solidFill>
                <a:round/>
                <a:headEnd/>
                <a:tailEnd type="triangle" w="med" len="med"/>
              </a:ln>
            </p:spPr>
            <p:txBody>
              <a:bodyPr/>
              <a:lstStyle/>
              <a:p>
                <a:endParaRPr lang="en-US" sz="1400">
                  <a:latin typeface="+mj-lt"/>
                </a:endParaRPr>
              </a:p>
            </p:txBody>
          </p:sp>
          <p:grpSp>
            <p:nvGrpSpPr>
              <p:cNvPr id="82" name="31 Grupo"/>
              <p:cNvGrpSpPr/>
              <p:nvPr/>
            </p:nvGrpSpPr>
            <p:grpSpPr>
              <a:xfrm>
                <a:off x="3276600" y="1676400"/>
                <a:ext cx="5227638" cy="3907542"/>
                <a:chOff x="3276600" y="1676400"/>
                <a:chExt cx="5227638" cy="3907542"/>
              </a:xfrm>
            </p:grpSpPr>
            <p:sp>
              <p:nvSpPr>
                <p:cNvPr id="83" name="Text Box 10"/>
                <p:cNvSpPr txBox="1">
                  <a:spLocks noChangeArrowheads="1"/>
                </p:cNvSpPr>
                <p:nvPr/>
              </p:nvSpPr>
              <p:spPr bwMode="auto">
                <a:xfrm>
                  <a:off x="8229600" y="4876800"/>
                  <a:ext cx="274638" cy="307777"/>
                </a:xfrm>
                <a:prstGeom prst="rect">
                  <a:avLst/>
                </a:prstGeom>
                <a:noFill/>
                <a:ln w="9525">
                  <a:noFill/>
                  <a:miter lim="800000"/>
                  <a:headEnd/>
                  <a:tailEnd/>
                </a:ln>
              </p:spPr>
              <p:txBody>
                <a:bodyPr>
                  <a:spAutoFit/>
                </a:bodyPr>
                <a:lstStyle/>
                <a:p>
                  <a:pPr>
                    <a:spcBef>
                      <a:spcPct val="50000"/>
                    </a:spcBef>
                  </a:pPr>
                  <a:r>
                    <a:rPr lang="en-US" altLang="zh-CN" sz="1400">
                      <a:latin typeface="+mj-lt"/>
                      <a:ea typeface="宋体" pitchFamily="2" charset="-122"/>
                      <a:cs typeface="Times New Roman" pitchFamily="18" charset="0"/>
                    </a:rPr>
                    <a:t>Q</a:t>
                  </a:r>
                  <a:endParaRPr lang="en-GB" sz="1400">
                    <a:latin typeface="+mj-lt"/>
                    <a:ea typeface="宋体" pitchFamily="2" charset="-122"/>
                    <a:cs typeface="Times New Roman" pitchFamily="18" charset="0"/>
                  </a:endParaRPr>
                </a:p>
              </p:txBody>
            </p:sp>
            <p:sp>
              <p:nvSpPr>
                <p:cNvPr id="84" name="Text Box 16"/>
                <p:cNvSpPr txBox="1">
                  <a:spLocks noChangeArrowheads="1"/>
                </p:cNvSpPr>
                <p:nvPr/>
              </p:nvSpPr>
              <p:spPr bwMode="auto">
                <a:xfrm>
                  <a:off x="5638800" y="4953000"/>
                  <a:ext cx="1295400" cy="307777"/>
                </a:xfrm>
                <a:prstGeom prst="rect">
                  <a:avLst/>
                </a:prstGeom>
                <a:noFill/>
                <a:ln w="9525">
                  <a:noFill/>
                  <a:miter lim="800000"/>
                  <a:headEnd/>
                  <a:tailEnd/>
                </a:ln>
              </p:spPr>
              <p:txBody>
                <a:bodyPr>
                  <a:spAutoFit/>
                </a:bodyPr>
                <a:lstStyle/>
                <a:p>
                  <a:pPr algn="ctr">
                    <a:spcBef>
                      <a:spcPct val="50000"/>
                    </a:spcBef>
                  </a:pPr>
                  <a:r>
                    <a:rPr lang="en-US" altLang="zh-CN" sz="1400">
                      <a:latin typeface="+mj-lt"/>
                      <a:ea typeface="宋体" pitchFamily="2" charset="-122"/>
                      <a:cs typeface="Times New Roman" pitchFamily="18" charset="0"/>
                    </a:rPr>
                    <a:t>Q </a:t>
                  </a:r>
                  <a:r>
                    <a:rPr lang="en-US" altLang="zh-CN" sz="1400" baseline="30000">
                      <a:latin typeface="+mj-lt"/>
                      <a:ea typeface="宋体" pitchFamily="2" charset="-122"/>
                      <a:cs typeface="Times New Roman" pitchFamily="18" charset="0"/>
                    </a:rPr>
                    <a:t>COURNOT</a:t>
                  </a:r>
                  <a:endParaRPr lang="en-GB" sz="1400">
                    <a:latin typeface="+mj-lt"/>
                    <a:ea typeface="宋体" pitchFamily="2" charset="-122"/>
                    <a:cs typeface="Times New Roman" pitchFamily="18" charset="0"/>
                  </a:endParaRPr>
                </a:p>
              </p:txBody>
            </p:sp>
            <p:sp>
              <p:nvSpPr>
                <p:cNvPr id="85" name="Text Box 23"/>
                <p:cNvSpPr txBox="1">
                  <a:spLocks noChangeArrowheads="1"/>
                </p:cNvSpPr>
                <p:nvPr/>
              </p:nvSpPr>
              <p:spPr bwMode="auto">
                <a:xfrm>
                  <a:off x="4800600" y="4953000"/>
                  <a:ext cx="1044575" cy="630942"/>
                </a:xfrm>
                <a:prstGeom prst="rect">
                  <a:avLst/>
                </a:prstGeom>
                <a:noFill/>
                <a:ln w="9525">
                  <a:noFill/>
                  <a:miter lim="800000"/>
                  <a:headEnd/>
                  <a:tailEnd/>
                </a:ln>
              </p:spPr>
              <p:txBody>
                <a:bodyPr>
                  <a:spAutoFit/>
                </a:bodyPr>
                <a:lstStyle/>
                <a:p>
                  <a:pPr algn="ctr">
                    <a:spcBef>
                      <a:spcPct val="50000"/>
                    </a:spcBef>
                  </a:pPr>
                  <a:r>
                    <a:rPr lang="en-US" altLang="zh-CN" sz="1400">
                      <a:latin typeface="+mj-lt"/>
                      <a:ea typeface="宋体" pitchFamily="2" charset="-122"/>
                      <a:cs typeface="Times New Roman" pitchFamily="18" charset="0"/>
                    </a:rPr>
                    <a:t>q</a:t>
                  </a:r>
                  <a:r>
                    <a:rPr lang="en-US" altLang="zh-CN" sz="1400" baseline="30000">
                      <a:latin typeface="+mj-lt"/>
                      <a:ea typeface="宋体" pitchFamily="2" charset="-122"/>
                      <a:cs typeface="Times New Roman" pitchFamily="18" charset="0"/>
                    </a:rPr>
                    <a:t>M</a:t>
                  </a:r>
                  <a:r>
                    <a:rPr lang="en-US" altLang="zh-CN" sz="1400" baseline="-30000">
                      <a:latin typeface="+mj-lt"/>
                      <a:ea typeface="宋体" pitchFamily="2" charset="-122"/>
                      <a:cs typeface="Times New Roman" pitchFamily="18" charset="0"/>
                    </a:rPr>
                    <a:t>A,B</a:t>
                  </a:r>
                  <a:endParaRPr lang="en-GB" sz="1400">
                    <a:latin typeface="+mj-lt"/>
                    <a:ea typeface="宋体" pitchFamily="2" charset="-122"/>
                    <a:cs typeface="Times New Roman" pitchFamily="18" charset="0"/>
                  </a:endParaRPr>
                </a:p>
                <a:p>
                  <a:pPr algn="ctr">
                    <a:spcBef>
                      <a:spcPct val="50000"/>
                    </a:spcBef>
                  </a:pPr>
                  <a:endParaRPr lang="en-GB" sz="1400">
                    <a:latin typeface="+mj-lt"/>
                    <a:ea typeface="宋体" pitchFamily="2" charset="-122"/>
                    <a:cs typeface="Times New Roman" pitchFamily="18" charset="0"/>
                  </a:endParaRPr>
                </a:p>
              </p:txBody>
            </p:sp>
            <p:grpSp>
              <p:nvGrpSpPr>
                <p:cNvPr id="86" name="30 Grupo"/>
                <p:cNvGrpSpPr/>
                <p:nvPr/>
              </p:nvGrpSpPr>
              <p:grpSpPr>
                <a:xfrm>
                  <a:off x="3276600" y="1676400"/>
                  <a:ext cx="4926013" cy="3355975"/>
                  <a:chOff x="3276600" y="1676400"/>
                  <a:chExt cx="4926013" cy="3355975"/>
                </a:xfrm>
              </p:grpSpPr>
              <p:sp>
                <p:nvSpPr>
                  <p:cNvPr id="87" name="Line 6"/>
                  <p:cNvSpPr>
                    <a:spLocks noChangeShapeType="1"/>
                  </p:cNvSpPr>
                  <p:nvPr/>
                </p:nvSpPr>
                <p:spPr bwMode="auto">
                  <a:xfrm>
                    <a:off x="4479925" y="1857375"/>
                    <a:ext cx="0" cy="3175000"/>
                  </a:xfrm>
                  <a:prstGeom prst="line">
                    <a:avLst/>
                  </a:prstGeom>
                  <a:noFill/>
                  <a:ln w="25400">
                    <a:solidFill>
                      <a:schemeClr val="tx1"/>
                    </a:solidFill>
                    <a:round/>
                    <a:headEnd type="triangle" w="med" len="med"/>
                    <a:tailEnd/>
                  </a:ln>
                </p:spPr>
                <p:txBody>
                  <a:bodyPr/>
                  <a:lstStyle/>
                  <a:p>
                    <a:endParaRPr lang="en-US" sz="1400">
                      <a:latin typeface="+mj-lt"/>
                    </a:endParaRPr>
                  </a:p>
                </p:txBody>
              </p:sp>
              <p:sp>
                <p:nvSpPr>
                  <p:cNvPr id="88" name="Line 7"/>
                  <p:cNvSpPr>
                    <a:spLocks noChangeShapeType="1"/>
                  </p:cNvSpPr>
                  <p:nvPr/>
                </p:nvSpPr>
                <p:spPr bwMode="auto">
                  <a:xfrm>
                    <a:off x="4262438" y="4894263"/>
                    <a:ext cx="3940175" cy="1587"/>
                  </a:xfrm>
                  <a:prstGeom prst="line">
                    <a:avLst/>
                  </a:prstGeom>
                  <a:noFill/>
                  <a:ln w="25400">
                    <a:solidFill>
                      <a:schemeClr val="tx1"/>
                    </a:solidFill>
                    <a:round/>
                    <a:headEnd/>
                    <a:tailEnd type="triangle" w="med" len="med"/>
                  </a:ln>
                </p:spPr>
                <p:txBody>
                  <a:bodyPr/>
                  <a:lstStyle/>
                  <a:p>
                    <a:endParaRPr lang="en-US" sz="1400">
                      <a:latin typeface="+mj-lt"/>
                    </a:endParaRPr>
                  </a:p>
                </p:txBody>
              </p:sp>
              <p:sp>
                <p:nvSpPr>
                  <p:cNvPr id="89" name="Line 11"/>
                  <p:cNvSpPr>
                    <a:spLocks noChangeShapeType="1"/>
                  </p:cNvSpPr>
                  <p:nvPr/>
                </p:nvSpPr>
                <p:spPr bwMode="auto">
                  <a:xfrm>
                    <a:off x="4481513" y="4452938"/>
                    <a:ext cx="3687762" cy="1587"/>
                  </a:xfrm>
                  <a:prstGeom prst="line">
                    <a:avLst/>
                  </a:prstGeom>
                  <a:noFill/>
                  <a:ln w="28575">
                    <a:solidFill>
                      <a:srgbClr val="CF6868"/>
                    </a:solidFill>
                    <a:round/>
                    <a:headEnd/>
                    <a:tailEnd/>
                  </a:ln>
                </p:spPr>
                <p:txBody>
                  <a:bodyPr/>
                  <a:lstStyle/>
                  <a:p>
                    <a:endParaRPr lang="en-US" sz="1400">
                      <a:latin typeface="+mj-lt"/>
                    </a:endParaRPr>
                  </a:p>
                </p:txBody>
              </p:sp>
              <p:sp>
                <p:nvSpPr>
                  <p:cNvPr id="90" name="Line 12"/>
                  <p:cNvSpPr>
                    <a:spLocks noChangeShapeType="1"/>
                  </p:cNvSpPr>
                  <p:nvPr/>
                </p:nvSpPr>
                <p:spPr bwMode="auto">
                  <a:xfrm flipH="1">
                    <a:off x="4481513" y="3695700"/>
                    <a:ext cx="1647825" cy="1588"/>
                  </a:xfrm>
                  <a:prstGeom prst="line">
                    <a:avLst/>
                  </a:prstGeom>
                  <a:noFill/>
                  <a:ln w="9525">
                    <a:solidFill>
                      <a:schemeClr val="tx1"/>
                    </a:solidFill>
                    <a:prstDash val="dash"/>
                    <a:round/>
                    <a:headEnd/>
                    <a:tailEnd/>
                  </a:ln>
                </p:spPr>
                <p:txBody>
                  <a:bodyPr/>
                  <a:lstStyle/>
                  <a:p>
                    <a:endParaRPr lang="en-US" sz="1400">
                      <a:latin typeface="+mj-lt"/>
                    </a:endParaRPr>
                  </a:p>
                </p:txBody>
              </p:sp>
              <p:sp>
                <p:nvSpPr>
                  <p:cNvPr id="91" name="Text Box 14"/>
                  <p:cNvSpPr txBox="1">
                    <a:spLocks noChangeArrowheads="1"/>
                  </p:cNvSpPr>
                  <p:nvPr/>
                </p:nvSpPr>
                <p:spPr bwMode="auto">
                  <a:xfrm>
                    <a:off x="3657600" y="4264025"/>
                    <a:ext cx="1042988" cy="307777"/>
                  </a:xfrm>
                  <a:prstGeom prst="rect">
                    <a:avLst/>
                  </a:prstGeom>
                  <a:noFill/>
                  <a:ln w="9525">
                    <a:noFill/>
                    <a:miter lim="800000"/>
                    <a:headEnd/>
                    <a:tailEnd/>
                  </a:ln>
                </p:spPr>
                <p:txBody>
                  <a:bodyPr>
                    <a:spAutoFit/>
                  </a:bodyPr>
                  <a:lstStyle/>
                  <a:p>
                    <a:pPr algn="ctr">
                      <a:spcBef>
                        <a:spcPct val="50000"/>
                      </a:spcBef>
                    </a:pPr>
                    <a:r>
                      <a:rPr lang="en-US" altLang="zh-CN" sz="1400">
                        <a:latin typeface="+mj-lt"/>
                        <a:ea typeface="宋体" pitchFamily="2" charset="-122"/>
                        <a:cs typeface="Times New Roman" pitchFamily="18" charset="0"/>
                      </a:rPr>
                      <a:t>MC</a:t>
                    </a:r>
                    <a:endParaRPr lang="en-GB" sz="1400">
                      <a:latin typeface="+mj-lt"/>
                      <a:ea typeface="宋体" pitchFamily="2" charset="-122"/>
                      <a:cs typeface="Times New Roman" pitchFamily="18" charset="0"/>
                    </a:endParaRPr>
                  </a:p>
                </p:txBody>
              </p:sp>
              <p:sp>
                <p:nvSpPr>
                  <p:cNvPr id="92" name="Line 15"/>
                  <p:cNvSpPr>
                    <a:spLocks noChangeShapeType="1"/>
                  </p:cNvSpPr>
                  <p:nvPr/>
                </p:nvSpPr>
                <p:spPr bwMode="auto">
                  <a:xfrm>
                    <a:off x="6129338" y="3759200"/>
                    <a:ext cx="1587" cy="1089025"/>
                  </a:xfrm>
                  <a:prstGeom prst="line">
                    <a:avLst/>
                  </a:prstGeom>
                  <a:noFill/>
                  <a:ln w="9525">
                    <a:solidFill>
                      <a:schemeClr val="tx1"/>
                    </a:solidFill>
                    <a:prstDash val="dash"/>
                    <a:round/>
                    <a:headEnd/>
                    <a:tailEnd/>
                  </a:ln>
                </p:spPr>
                <p:txBody>
                  <a:bodyPr/>
                  <a:lstStyle/>
                  <a:p>
                    <a:endParaRPr lang="en-US" sz="1400">
                      <a:latin typeface="+mj-lt"/>
                    </a:endParaRPr>
                  </a:p>
                </p:txBody>
              </p:sp>
              <p:sp>
                <p:nvSpPr>
                  <p:cNvPr id="93" name="Line 18"/>
                  <p:cNvSpPr>
                    <a:spLocks noChangeShapeType="1"/>
                  </p:cNvSpPr>
                  <p:nvPr/>
                </p:nvSpPr>
                <p:spPr bwMode="auto">
                  <a:xfrm>
                    <a:off x="7239000" y="4495800"/>
                    <a:ext cx="1588" cy="425450"/>
                  </a:xfrm>
                  <a:prstGeom prst="line">
                    <a:avLst/>
                  </a:prstGeom>
                  <a:noFill/>
                  <a:ln w="9525">
                    <a:solidFill>
                      <a:schemeClr val="tx1"/>
                    </a:solidFill>
                    <a:prstDash val="dash"/>
                    <a:round/>
                    <a:headEnd/>
                    <a:tailEnd/>
                  </a:ln>
                </p:spPr>
                <p:txBody>
                  <a:bodyPr/>
                  <a:lstStyle/>
                  <a:p>
                    <a:endParaRPr lang="en-US" sz="1400">
                      <a:latin typeface="+mj-lt"/>
                    </a:endParaRPr>
                  </a:p>
                </p:txBody>
              </p:sp>
              <p:sp>
                <p:nvSpPr>
                  <p:cNvPr id="94" name="Oval 21"/>
                  <p:cNvSpPr>
                    <a:spLocks noChangeArrowheads="1"/>
                  </p:cNvSpPr>
                  <p:nvPr/>
                </p:nvSpPr>
                <p:spPr bwMode="auto">
                  <a:xfrm>
                    <a:off x="7162800" y="4343400"/>
                    <a:ext cx="111125" cy="120650"/>
                  </a:xfrm>
                  <a:prstGeom prst="ellipse">
                    <a:avLst/>
                  </a:prstGeom>
                  <a:solidFill>
                    <a:schemeClr val="tx1"/>
                  </a:solidFill>
                  <a:ln w="38100">
                    <a:solidFill>
                      <a:srgbClr val="333333"/>
                    </a:solidFill>
                    <a:round/>
                    <a:headEnd/>
                    <a:tailEnd/>
                  </a:ln>
                </p:spPr>
                <p:txBody>
                  <a:bodyPr wrap="none" anchor="ctr"/>
                  <a:lstStyle/>
                  <a:p>
                    <a:pPr algn="ctr" eaLnBrk="0" hangingPunct="0"/>
                    <a:endParaRPr lang="en-US" sz="1400">
                      <a:latin typeface="+mj-lt"/>
                    </a:endParaRPr>
                  </a:p>
                </p:txBody>
              </p:sp>
              <p:sp>
                <p:nvSpPr>
                  <p:cNvPr id="95" name="Text Box 22"/>
                  <p:cNvSpPr txBox="1">
                    <a:spLocks noChangeArrowheads="1"/>
                  </p:cNvSpPr>
                  <p:nvPr/>
                </p:nvSpPr>
                <p:spPr bwMode="auto">
                  <a:xfrm>
                    <a:off x="3876675" y="1676400"/>
                    <a:ext cx="608013" cy="630942"/>
                  </a:xfrm>
                  <a:prstGeom prst="rect">
                    <a:avLst/>
                  </a:prstGeom>
                  <a:noFill/>
                  <a:ln w="9525">
                    <a:noFill/>
                    <a:miter lim="800000"/>
                    <a:headEnd/>
                    <a:tailEnd/>
                  </a:ln>
                </p:spPr>
                <p:txBody>
                  <a:bodyPr>
                    <a:spAutoFit/>
                  </a:bodyPr>
                  <a:lstStyle/>
                  <a:p>
                    <a:pPr>
                      <a:spcBef>
                        <a:spcPct val="50000"/>
                      </a:spcBef>
                    </a:pPr>
                    <a:r>
                      <a:rPr lang="en-GB" sz="1400">
                        <a:latin typeface="+mj-lt"/>
                      </a:rPr>
                      <a:t>P</a:t>
                    </a:r>
                  </a:p>
                  <a:p>
                    <a:pPr>
                      <a:spcBef>
                        <a:spcPct val="50000"/>
                      </a:spcBef>
                    </a:pPr>
                    <a:endParaRPr lang="en-GB" sz="1400">
                      <a:latin typeface="+mj-lt"/>
                    </a:endParaRPr>
                  </a:p>
                </p:txBody>
              </p:sp>
              <p:sp>
                <p:nvSpPr>
                  <p:cNvPr id="96" name="Text Box 24"/>
                  <p:cNvSpPr txBox="1">
                    <a:spLocks noChangeArrowheads="1"/>
                  </p:cNvSpPr>
                  <p:nvPr/>
                </p:nvSpPr>
                <p:spPr bwMode="auto">
                  <a:xfrm>
                    <a:off x="3657600" y="2874963"/>
                    <a:ext cx="1042988" cy="307777"/>
                  </a:xfrm>
                  <a:prstGeom prst="rect">
                    <a:avLst/>
                  </a:prstGeom>
                  <a:noFill/>
                  <a:ln w="9525">
                    <a:noFill/>
                    <a:miter lim="800000"/>
                    <a:headEnd/>
                    <a:tailEnd/>
                  </a:ln>
                </p:spPr>
                <p:txBody>
                  <a:bodyPr>
                    <a:spAutoFit/>
                  </a:bodyPr>
                  <a:lstStyle/>
                  <a:p>
                    <a:pPr algn="ctr">
                      <a:spcBef>
                        <a:spcPct val="50000"/>
                      </a:spcBef>
                    </a:pPr>
                    <a:r>
                      <a:rPr lang="en-US" altLang="zh-CN" sz="1400">
                        <a:latin typeface="+mj-lt"/>
                        <a:ea typeface="宋体" pitchFamily="2" charset="-122"/>
                        <a:cs typeface="Times New Roman" pitchFamily="18" charset="0"/>
                      </a:rPr>
                      <a:t>P</a:t>
                    </a:r>
                    <a:r>
                      <a:rPr lang="en-US" altLang="zh-CN" sz="1400" baseline="30000">
                        <a:latin typeface="+mj-lt"/>
                        <a:ea typeface="宋体" pitchFamily="2" charset="-122"/>
                        <a:cs typeface="Times New Roman" pitchFamily="18" charset="0"/>
                      </a:rPr>
                      <a:t>M</a:t>
                    </a:r>
                    <a:endParaRPr lang="en-GB" sz="1400">
                      <a:latin typeface="+mj-lt"/>
                      <a:ea typeface="宋体" pitchFamily="2" charset="-122"/>
                      <a:cs typeface="Times New Roman" pitchFamily="18" charset="0"/>
                    </a:endParaRPr>
                  </a:p>
                </p:txBody>
              </p:sp>
              <p:sp>
                <p:nvSpPr>
                  <p:cNvPr id="97" name="Line 25"/>
                  <p:cNvSpPr>
                    <a:spLocks noChangeShapeType="1"/>
                  </p:cNvSpPr>
                  <p:nvPr/>
                </p:nvSpPr>
                <p:spPr bwMode="auto">
                  <a:xfrm flipH="1" flipV="1">
                    <a:off x="5251449" y="3065462"/>
                    <a:ext cx="12495" cy="1811337"/>
                  </a:xfrm>
                  <a:prstGeom prst="line">
                    <a:avLst/>
                  </a:prstGeom>
                  <a:noFill/>
                  <a:ln w="9525">
                    <a:solidFill>
                      <a:schemeClr val="tx1"/>
                    </a:solidFill>
                    <a:prstDash val="dash"/>
                    <a:round/>
                    <a:headEnd/>
                    <a:tailEnd/>
                  </a:ln>
                </p:spPr>
                <p:txBody>
                  <a:bodyPr/>
                  <a:lstStyle/>
                  <a:p>
                    <a:endParaRPr lang="en-US" sz="1400">
                      <a:latin typeface="+mj-lt"/>
                    </a:endParaRPr>
                  </a:p>
                </p:txBody>
              </p:sp>
              <p:sp>
                <p:nvSpPr>
                  <p:cNvPr id="98" name="Text Box 30"/>
                  <p:cNvSpPr txBox="1">
                    <a:spLocks noChangeArrowheads="1"/>
                  </p:cNvSpPr>
                  <p:nvPr/>
                </p:nvSpPr>
                <p:spPr bwMode="auto">
                  <a:xfrm>
                    <a:off x="3276600" y="3505200"/>
                    <a:ext cx="1447800" cy="307777"/>
                  </a:xfrm>
                  <a:prstGeom prst="rect">
                    <a:avLst/>
                  </a:prstGeom>
                  <a:noFill/>
                  <a:ln w="9525">
                    <a:noFill/>
                    <a:miter lim="800000"/>
                    <a:headEnd/>
                    <a:tailEnd/>
                  </a:ln>
                </p:spPr>
                <p:txBody>
                  <a:bodyPr>
                    <a:spAutoFit/>
                  </a:bodyPr>
                  <a:lstStyle/>
                  <a:p>
                    <a:pPr algn="ctr">
                      <a:spcBef>
                        <a:spcPct val="50000"/>
                      </a:spcBef>
                    </a:pPr>
                    <a:r>
                      <a:rPr lang="en-US" altLang="zh-CN" sz="1400">
                        <a:latin typeface="+mj-lt"/>
                        <a:ea typeface="宋体" pitchFamily="2" charset="-122"/>
                        <a:cs typeface="Times New Roman" pitchFamily="18" charset="0"/>
                      </a:rPr>
                      <a:t>P</a:t>
                    </a:r>
                    <a:r>
                      <a:rPr lang="en-US" altLang="zh-CN" sz="1400" baseline="30000">
                        <a:latin typeface="+mj-lt"/>
                        <a:ea typeface="宋体" pitchFamily="2" charset="-122"/>
                        <a:cs typeface="Times New Roman" pitchFamily="18" charset="0"/>
                      </a:rPr>
                      <a:t>COURNOT</a:t>
                    </a:r>
                    <a:endParaRPr lang="en-GB" sz="1400">
                      <a:latin typeface="+mj-lt"/>
                      <a:ea typeface="宋体" pitchFamily="2" charset="-122"/>
                      <a:cs typeface="Times New Roman" pitchFamily="18" charset="0"/>
                    </a:endParaRPr>
                  </a:p>
                </p:txBody>
              </p:sp>
            </p:grpSp>
          </p:grpSp>
        </p:grpSp>
      </p:grpSp>
      <p:sp>
        <p:nvSpPr>
          <p:cNvPr id="99" name="Oval 21"/>
          <p:cNvSpPr>
            <a:spLocks noChangeArrowheads="1"/>
          </p:cNvSpPr>
          <p:nvPr/>
        </p:nvSpPr>
        <p:spPr bwMode="auto">
          <a:xfrm>
            <a:off x="6705600" y="3657600"/>
            <a:ext cx="89477" cy="120650"/>
          </a:xfrm>
          <a:prstGeom prst="ellipse">
            <a:avLst/>
          </a:prstGeom>
          <a:solidFill>
            <a:schemeClr val="tx1"/>
          </a:solidFill>
          <a:ln w="38100">
            <a:solidFill>
              <a:srgbClr val="333333"/>
            </a:solidFill>
            <a:round/>
            <a:headEnd/>
            <a:tailEnd/>
          </a:ln>
        </p:spPr>
        <p:txBody>
          <a:bodyPr wrap="none" anchor="ctr"/>
          <a:lstStyle/>
          <a:p>
            <a:pPr algn="ctr" eaLnBrk="0" hangingPunct="0"/>
            <a:endParaRPr lang="en-US" sz="1400">
              <a:latin typeface="+mj-lt"/>
            </a:endParaRPr>
          </a:p>
        </p:txBody>
      </p:sp>
      <p:sp>
        <p:nvSpPr>
          <p:cNvPr id="100" name="Oval 21"/>
          <p:cNvSpPr>
            <a:spLocks noChangeArrowheads="1"/>
          </p:cNvSpPr>
          <p:nvPr/>
        </p:nvSpPr>
        <p:spPr bwMode="auto">
          <a:xfrm>
            <a:off x="5943600" y="2971800"/>
            <a:ext cx="89477" cy="120650"/>
          </a:xfrm>
          <a:prstGeom prst="ellipse">
            <a:avLst/>
          </a:prstGeom>
          <a:solidFill>
            <a:schemeClr val="tx1"/>
          </a:solidFill>
          <a:ln w="38100">
            <a:solidFill>
              <a:srgbClr val="333333"/>
            </a:solidFill>
            <a:round/>
            <a:headEnd/>
            <a:tailEnd/>
          </a:ln>
        </p:spPr>
        <p:txBody>
          <a:bodyPr wrap="none" anchor="ctr"/>
          <a:lstStyle/>
          <a:p>
            <a:pPr algn="ctr" eaLnBrk="0" hangingPunct="0"/>
            <a:endParaRPr lang="en-US" sz="1400">
              <a:latin typeface="+mj-lt"/>
            </a:endParaRPr>
          </a:p>
        </p:txBody>
      </p:sp>
      <p:sp>
        <p:nvSpPr>
          <p:cNvPr id="101" name="Line 26"/>
          <p:cNvSpPr>
            <a:spLocks noChangeShapeType="1"/>
          </p:cNvSpPr>
          <p:nvPr/>
        </p:nvSpPr>
        <p:spPr bwMode="auto">
          <a:xfrm flipH="1">
            <a:off x="5410199" y="3048000"/>
            <a:ext cx="541337" cy="0"/>
          </a:xfrm>
          <a:prstGeom prst="line">
            <a:avLst/>
          </a:prstGeom>
          <a:noFill/>
          <a:ln w="9525">
            <a:solidFill>
              <a:schemeClr val="tx1"/>
            </a:solidFill>
            <a:prstDash val="dash"/>
            <a:round/>
            <a:headEnd/>
            <a:tailEnd/>
          </a:ln>
        </p:spPr>
        <p:txBody>
          <a:bodyPr/>
          <a:lstStyle/>
          <a:p>
            <a:endParaRPr lang="en-US"/>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GB" dirty="0" smtClean="0"/>
              <a:t>Introduction to the Bertrand model</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640863298"/>
              </p:ext>
            </p:extLst>
          </p:nvPr>
        </p:nvGraphicFramePr>
        <p:xfrm>
          <a:off x="381000" y="1371600"/>
          <a:ext cx="83820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5"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7"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10"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US" altLang="zh-CN" dirty="0" smtClean="0">
                <a:ea typeface="宋体" pitchFamily="2" charset="-122"/>
              </a:rPr>
              <a:t>Firm A’s decision </a:t>
            </a:r>
            <a:r>
              <a:rPr lang="en-US" altLang="zh-CN" dirty="0">
                <a:ea typeface="宋体" pitchFamily="2" charset="-122"/>
              </a:rPr>
              <a:t>b</a:t>
            </a:r>
            <a:r>
              <a:rPr lang="en-US" altLang="zh-CN" dirty="0" smtClean="0">
                <a:ea typeface="宋体" pitchFamily="2" charset="-122"/>
              </a:rPr>
              <a:t>ased on its </a:t>
            </a:r>
            <a:r>
              <a:rPr lang="en-US" altLang="zh-CN" dirty="0">
                <a:ea typeface="宋体" pitchFamily="2" charset="-122"/>
              </a:rPr>
              <a:t>c</a:t>
            </a:r>
            <a:r>
              <a:rPr lang="en-US" altLang="zh-CN" dirty="0" smtClean="0">
                <a:ea typeface="宋体" pitchFamily="2" charset="-122"/>
              </a:rPr>
              <a:t>onjecture about firm B’s price</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3568326094"/>
              </p:ext>
            </p:extLst>
          </p:nvPr>
        </p:nvGraphicFramePr>
        <p:xfrm>
          <a:off x="381000" y="1371600"/>
          <a:ext cx="4419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22" name="Group 21"/>
          <p:cNvGrpSpPr>
            <a:grpSpLocks/>
          </p:cNvGrpSpPr>
          <p:nvPr/>
        </p:nvGrpSpPr>
        <p:grpSpPr bwMode="auto">
          <a:xfrm>
            <a:off x="4876800" y="2743200"/>
            <a:ext cx="4038600" cy="3051175"/>
            <a:chOff x="2736" y="1344"/>
            <a:chExt cx="3024" cy="1922"/>
          </a:xfrm>
        </p:grpSpPr>
        <p:grpSp>
          <p:nvGrpSpPr>
            <p:cNvPr id="23" name="Group 5"/>
            <p:cNvGrpSpPr>
              <a:grpSpLocks/>
            </p:cNvGrpSpPr>
            <p:nvPr/>
          </p:nvGrpSpPr>
          <p:grpSpPr bwMode="auto">
            <a:xfrm>
              <a:off x="2736" y="1344"/>
              <a:ext cx="3024" cy="1680"/>
              <a:chOff x="528" y="1344"/>
              <a:chExt cx="2976" cy="1680"/>
            </a:xfrm>
          </p:grpSpPr>
          <p:sp>
            <p:nvSpPr>
              <p:cNvPr id="32" name="Line 6"/>
              <p:cNvSpPr>
                <a:spLocks noChangeShapeType="1"/>
              </p:cNvSpPr>
              <p:nvPr/>
            </p:nvSpPr>
            <p:spPr bwMode="auto">
              <a:xfrm flipH="1">
                <a:off x="1090" y="1392"/>
                <a:ext cx="14" cy="1632"/>
              </a:xfrm>
              <a:prstGeom prst="line">
                <a:avLst/>
              </a:prstGeom>
              <a:noFill/>
              <a:ln w="12700">
                <a:solidFill>
                  <a:schemeClr val="tx1"/>
                </a:solidFill>
                <a:round/>
                <a:headEnd type="triangle" w="med" len="med"/>
                <a:tailEnd/>
              </a:ln>
            </p:spPr>
            <p:txBody>
              <a:bodyPr/>
              <a:lstStyle/>
              <a:p>
                <a:endParaRPr lang="en-US" sz="1400">
                  <a:latin typeface="+mj-lt"/>
                </a:endParaRPr>
              </a:p>
            </p:txBody>
          </p:sp>
          <p:sp>
            <p:nvSpPr>
              <p:cNvPr id="33" name="Line 7"/>
              <p:cNvSpPr>
                <a:spLocks noChangeShapeType="1"/>
              </p:cNvSpPr>
              <p:nvPr/>
            </p:nvSpPr>
            <p:spPr bwMode="auto">
              <a:xfrm>
                <a:off x="1090" y="3024"/>
                <a:ext cx="2414" cy="0"/>
              </a:xfrm>
              <a:prstGeom prst="line">
                <a:avLst/>
              </a:prstGeom>
              <a:noFill/>
              <a:ln w="12700">
                <a:solidFill>
                  <a:schemeClr val="tx1"/>
                </a:solidFill>
                <a:round/>
                <a:headEnd/>
                <a:tailEnd type="triangle" w="med" len="med"/>
              </a:ln>
            </p:spPr>
            <p:txBody>
              <a:bodyPr/>
              <a:lstStyle/>
              <a:p>
                <a:endParaRPr lang="en-US" sz="1400">
                  <a:latin typeface="+mj-lt"/>
                </a:endParaRPr>
              </a:p>
            </p:txBody>
          </p:sp>
          <p:sp>
            <p:nvSpPr>
              <p:cNvPr id="34" name="Text Box 8"/>
              <p:cNvSpPr txBox="1">
                <a:spLocks noChangeArrowheads="1"/>
              </p:cNvSpPr>
              <p:nvPr/>
            </p:nvSpPr>
            <p:spPr bwMode="auto">
              <a:xfrm>
                <a:off x="528" y="1344"/>
                <a:ext cx="576" cy="397"/>
              </a:xfrm>
              <a:prstGeom prst="rect">
                <a:avLst/>
              </a:prstGeom>
              <a:noFill/>
              <a:ln w="9525">
                <a:noFill/>
                <a:miter lim="800000"/>
                <a:headEnd/>
                <a:tailEnd/>
              </a:ln>
            </p:spPr>
            <p:txBody>
              <a:bodyPr>
                <a:spAutoFit/>
              </a:bodyPr>
              <a:lstStyle/>
              <a:p>
                <a:pPr>
                  <a:spcBef>
                    <a:spcPct val="50000"/>
                  </a:spcBef>
                </a:pPr>
                <a:endParaRPr lang="en-GB" sz="1400">
                  <a:latin typeface="+mj-lt"/>
                </a:endParaRPr>
              </a:p>
              <a:p>
                <a:pPr>
                  <a:spcBef>
                    <a:spcPct val="50000"/>
                  </a:spcBef>
                </a:pPr>
                <a:endParaRPr lang="en-GB" sz="1400">
                  <a:latin typeface="+mj-lt"/>
                </a:endParaRPr>
              </a:p>
            </p:txBody>
          </p:sp>
          <p:sp>
            <p:nvSpPr>
              <p:cNvPr id="35" name="Line 9"/>
              <p:cNvSpPr>
                <a:spLocks noChangeShapeType="1"/>
              </p:cNvSpPr>
              <p:nvPr/>
            </p:nvSpPr>
            <p:spPr bwMode="auto">
              <a:xfrm>
                <a:off x="1344" y="1488"/>
                <a:ext cx="2064" cy="1392"/>
              </a:xfrm>
              <a:prstGeom prst="line">
                <a:avLst/>
              </a:prstGeom>
              <a:noFill/>
              <a:ln w="28575">
                <a:solidFill>
                  <a:srgbClr val="002060"/>
                </a:solidFill>
                <a:round/>
                <a:headEnd/>
                <a:tailEnd/>
              </a:ln>
            </p:spPr>
            <p:txBody>
              <a:bodyPr/>
              <a:lstStyle/>
              <a:p>
                <a:endParaRPr lang="en-US" sz="1400">
                  <a:latin typeface="+mj-lt"/>
                </a:endParaRPr>
              </a:p>
            </p:txBody>
          </p:sp>
          <p:sp>
            <p:nvSpPr>
              <p:cNvPr id="36" name="Text Box 10"/>
              <p:cNvSpPr txBox="1">
                <a:spLocks noChangeArrowheads="1"/>
              </p:cNvSpPr>
              <p:nvPr/>
            </p:nvSpPr>
            <p:spPr bwMode="auto">
              <a:xfrm>
                <a:off x="2325" y="2064"/>
                <a:ext cx="720" cy="194"/>
              </a:xfrm>
              <a:prstGeom prst="rect">
                <a:avLst/>
              </a:prstGeom>
              <a:noFill/>
              <a:ln w="9525">
                <a:noFill/>
                <a:miter lim="800000"/>
                <a:headEnd/>
                <a:tailEnd/>
              </a:ln>
            </p:spPr>
            <p:txBody>
              <a:bodyPr>
                <a:spAutoFit/>
              </a:bodyPr>
              <a:lstStyle/>
              <a:p>
                <a:pPr algn="ctr">
                  <a:spcBef>
                    <a:spcPct val="50000"/>
                  </a:spcBef>
                </a:pPr>
                <a:r>
                  <a:rPr lang="en-GB" sz="1400" dirty="0">
                    <a:latin typeface="+mj-lt"/>
                  </a:rPr>
                  <a:t>D(P)</a:t>
                </a:r>
              </a:p>
            </p:txBody>
          </p:sp>
        </p:grpSp>
        <p:sp>
          <p:nvSpPr>
            <p:cNvPr id="25" name="Text Box 11"/>
            <p:cNvSpPr txBox="1">
              <a:spLocks noChangeArrowheads="1"/>
            </p:cNvSpPr>
            <p:nvPr/>
          </p:nvSpPr>
          <p:spPr bwMode="auto">
            <a:xfrm>
              <a:off x="3024" y="2016"/>
              <a:ext cx="439" cy="194"/>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P</a:t>
              </a:r>
              <a:r>
                <a:rPr lang="en-US" altLang="zh-CN" sz="1400" baseline="-30000" dirty="0">
                  <a:latin typeface="+mj-lt"/>
                  <a:ea typeface="宋体" pitchFamily="2" charset="-122"/>
                  <a:cs typeface="Times New Roman" pitchFamily="18" charset="0"/>
                </a:rPr>
                <a:t>A</a:t>
              </a:r>
              <a:r>
                <a:rPr lang="en-GB" sz="1400" dirty="0">
                  <a:latin typeface="+mj-lt"/>
                  <a:ea typeface="宋体" pitchFamily="2" charset="-122"/>
                  <a:cs typeface="Times New Roman" pitchFamily="18" charset="0"/>
                </a:rPr>
                <a:t> </a:t>
              </a:r>
            </a:p>
          </p:txBody>
        </p:sp>
        <p:sp>
          <p:nvSpPr>
            <p:cNvPr id="26" name="Line 12"/>
            <p:cNvSpPr>
              <a:spLocks noChangeShapeType="1"/>
            </p:cNvSpPr>
            <p:nvPr/>
          </p:nvSpPr>
          <p:spPr bwMode="auto">
            <a:xfrm>
              <a:off x="3321" y="2160"/>
              <a:ext cx="1268" cy="0"/>
            </a:xfrm>
            <a:prstGeom prst="line">
              <a:avLst/>
            </a:prstGeom>
            <a:noFill/>
            <a:ln w="9525">
              <a:solidFill>
                <a:schemeClr val="tx1"/>
              </a:solidFill>
              <a:prstDash val="sysDot"/>
              <a:round/>
              <a:headEnd/>
              <a:tailEnd/>
            </a:ln>
          </p:spPr>
          <p:txBody>
            <a:bodyPr/>
            <a:lstStyle/>
            <a:p>
              <a:endParaRPr lang="en-US" sz="1400">
                <a:latin typeface="+mj-lt"/>
              </a:endParaRPr>
            </a:p>
          </p:txBody>
        </p:sp>
        <p:sp>
          <p:nvSpPr>
            <p:cNvPr id="27" name="Line 13"/>
            <p:cNvSpPr>
              <a:spLocks noChangeShapeType="1"/>
            </p:cNvSpPr>
            <p:nvPr/>
          </p:nvSpPr>
          <p:spPr bwMode="auto">
            <a:xfrm>
              <a:off x="4589" y="2160"/>
              <a:ext cx="0" cy="864"/>
            </a:xfrm>
            <a:prstGeom prst="line">
              <a:avLst/>
            </a:prstGeom>
            <a:noFill/>
            <a:ln w="9525">
              <a:solidFill>
                <a:schemeClr val="tx1"/>
              </a:solidFill>
              <a:prstDash val="sysDot"/>
              <a:round/>
              <a:headEnd/>
              <a:tailEnd/>
            </a:ln>
          </p:spPr>
          <p:txBody>
            <a:bodyPr/>
            <a:lstStyle/>
            <a:p>
              <a:endParaRPr lang="en-US" sz="1400">
                <a:latin typeface="+mj-lt"/>
              </a:endParaRPr>
            </a:p>
          </p:txBody>
        </p:sp>
        <p:sp>
          <p:nvSpPr>
            <p:cNvPr id="28" name="Text Box 14"/>
            <p:cNvSpPr txBox="1">
              <a:spLocks noChangeArrowheads="1"/>
            </p:cNvSpPr>
            <p:nvPr/>
          </p:nvSpPr>
          <p:spPr bwMode="auto">
            <a:xfrm>
              <a:off x="4080" y="3072"/>
              <a:ext cx="1248" cy="194"/>
            </a:xfrm>
            <a:prstGeom prst="rect">
              <a:avLst/>
            </a:prstGeom>
            <a:noFill/>
            <a:ln w="9525">
              <a:noFill/>
              <a:miter lim="800000"/>
              <a:headEnd/>
              <a:tailEnd/>
            </a:ln>
          </p:spPr>
          <p:txBody>
            <a:bodyPr>
              <a:spAutoFit/>
            </a:bodyPr>
            <a:lstStyle/>
            <a:p>
              <a:pPr>
                <a:spcBef>
                  <a:spcPct val="50000"/>
                </a:spcBef>
              </a:pPr>
              <a:r>
                <a:rPr lang="en-US" altLang="zh-CN" sz="1400">
                  <a:latin typeface="+mj-lt"/>
                  <a:ea typeface="宋体" pitchFamily="2" charset="-122"/>
                  <a:cs typeface="Times New Roman" pitchFamily="18" charset="0"/>
                </a:rPr>
                <a:t>Q</a:t>
              </a:r>
              <a:r>
                <a:rPr lang="en-US" altLang="zh-CN" sz="1400" baseline="-30000">
                  <a:latin typeface="+mj-lt"/>
                  <a:ea typeface="宋体" pitchFamily="2" charset="-122"/>
                  <a:cs typeface="Times New Roman" pitchFamily="18" charset="0"/>
                </a:rPr>
                <a:t>A</a:t>
              </a:r>
              <a:r>
                <a:rPr lang="en-US" altLang="zh-CN" sz="1400">
                  <a:latin typeface="+mj-lt"/>
                  <a:ea typeface="宋体" pitchFamily="2" charset="-122"/>
                  <a:cs typeface="Times New Roman" pitchFamily="18" charset="0"/>
                </a:rPr>
                <a:t> =D(P</a:t>
              </a:r>
              <a:r>
                <a:rPr lang="en-US" altLang="zh-CN" sz="1400" baseline="-30000">
                  <a:latin typeface="+mj-lt"/>
                  <a:ea typeface="宋体" pitchFamily="2" charset="-122"/>
                  <a:cs typeface="Times New Roman" pitchFamily="18" charset="0"/>
                </a:rPr>
                <a:t>A </a:t>
              </a:r>
              <a:r>
                <a:rPr lang="en-US" altLang="zh-CN" sz="1400">
                  <a:latin typeface="+mj-lt"/>
                  <a:ea typeface="宋体" pitchFamily="2" charset="-122"/>
                  <a:cs typeface="Times New Roman" pitchFamily="18" charset="0"/>
                </a:rPr>
                <a:t>&lt; P</a:t>
              </a:r>
              <a:r>
                <a:rPr lang="en-US" altLang="zh-CN" sz="1400" baseline="-30000">
                  <a:latin typeface="+mj-lt"/>
                  <a:ea typeface="宋体" pitchFamily="2" charset="-122"/>
                  <a:cs typeface="Times New Roman" pitchFamily="18" charset="0"/>
                </a:rPr>
                <a:t>B</a:t>
              </a:r>
              <a:r>
                <a:rPr lang="en-GB" sz="1400">
                  <a:latin typeface="+mj-lt"/>
                  <a:ea typeface="宋体" pitchFamily="2" charset="-122"/>
                  <a:cs typeface="Times New Roman" pitchFamily="18" charset="0"/>
                </a:rPr>
                <a:t>)</a:t>
              </a:r>
            </a:p>
          </p:txBody>
        </p:sp>
        <p:sp>
          <p:nvSpPr>
            <p:cNvPr id="29" name="Text Box 16"/>
            <p:cNvSpPr txBox="1">
              <a:spLocks noChangeArrowheads="1"/>
            </p:cNvSpPr>
            <p:nvPr/>
          </p:nvSpPr>
          <p:spPr bwMode="auto">
            <a:xfrm>
              <a:off x="5520" y="3072"/>
              <a:ext cx="240" cy="194"/>
            </a:xfrm>
            <a:prstGeom prst="rect">
              <a:avLst/>
            </a:prstGeom>
            <a:noFill/>
            <a:ln w="9525">
              <a:noFill/>
              <a:miter lim="800000"/>
              <a:headEnd/>
              <a:tailEnd/>
            </a:ln>
          </p:spPr>
          <p:txBody>
            <a:bodyPr>
              <a:spAutoFit/>
            </a:bodyPr>
            <a:lstStyle/>
            <a:p>
              <a:pPr>
                <a:spcBef>
                  <a:spcPct val="50000"/>
                </a:spcBef>
              </a:pPr>
              <a:r>
                <a:rPr lang="en-US" altLang="zh-CN" sz="1400">
                  <a:latin typeface="+mj-lt"/>
                  <a:ea typeface="宋体" pitchFamily="2" charset="-122"/>
                  <a:cs typeface="Times New Roman" pitchFamily="18" charset="0"/>
                </a:rPr>
                <a:t>Q</a:t>
              </a:r>
              <a:endParaRPr lang="en-GB" sz="1400">
                <a:latin typeface="+mj-lt"/>
                <a:ea typeface="宋体" pitchFamily="2" charset="-122"/>
                <a:cs typeface="Times New Roman" pitchFamily="18" charset="0"/>
              </a:endParaRPr>
            </a:p>
          </p:txBody>
        </p:sp>
        <p:sp>
          <p:nvSpPr>
            <p:cNvPr id="30" name="Line 18"/>
            <p:cNvSpPr>
              <a:spLocks noChangeShapeType="1"/>
            </p:cNvSpPr>
            <p:nvPr/>
          </p:nvSpPr>
          <p:spPr bwMode="auto">
            <a:xfrm>
              <a:off x="3312" y="1824"/>
              <a:ext cx="1920" cy="0"/>
            </a:xfrm>
            <a:prstGeom prst="line">
              <a:avLst/>
            </a:prstGeom>
            <a:noFill/>
            <a:ln w="25400">
              <a:solidFill>
                <a:schemeClr val="accent5">
                  <a:lumMod val="50000"/>
                </a:schemeClr>
              </a:solidFill>
              <a:prstDash val="dash"/>
              <a:round/>
              <a:headEnd/>
              <a:tailEnd/>
            </a:ln>
          </p:spPr>
          <p:txBody>
            <a:bodyPr/>
            <a:lstStyle/>
            <a:p>
              <a:endParaRPr lang="en-US" sz="1400">
                <a:latin typeface="+mj-lt"/>
              </a:endParaRPr>
            </a:p>
          </p:txBody>
        </p:sp>
        <p:sp>
          <p:nvSpPr>
            <p:cNvPr id="31" name="Text Box 19"/>
            <p:cNvSpPr txBox="1">
              <a:spLocks noChangeArrowheads="1"/>
            </p:cNvSpPr>
            <p:nvPr/>
          </p:nvSpPr>
          <p:spPr bwMode="auto">
            <a:xfrm>
              <a:off x="3024" y="1632"/>
              <a:ext cx="439" cy="194"/>
            </a:xfrm>
            <a:prstGeom prst="rect">
              <a:avLst/>
            </a:prstGeom>
            <a:noFill/>
            <a:ln w="9525">
              <a:noFill/>
              <a:miter lim="800000"/>
              <a:headEnd/>
              <a:tailEnd/>
            </a:ln>
          </p:spPr>
          <p:txBody>
            <a:bodyPr>
              <a:spAutoFit/>
            </a:bodyPr>
            <a:lstStyle/>
            <a:p>
              <a:pPr>
                <a:spcBef>
                  <a:spcPct val="50000"/>
                </a:spcBef>
              </a:pPr>
              <a:r>
                <a:rPr lang="en-US" altLang="zh-CN" sz="1400">
                  <a:latin typeface="+mj-lt"/>
                  <a:ea typeface="宋体" pitchFamily="2" charset="-122"/>
                  <a:cs typeface="Times New Roman" pitchFamily="18" charset="0"/>
                </a:rPr>
                <a:t>P</a:t>
              </a:r>
              <a:r>
                <a:rPr lang="en-US" altLang="zh-CN" sz="1400" baseline="-30000">
                  <a:latin typeface="+mj-lt"/>
                  <a:ea typeface="宋体" pitchFamily="2" charset="-122"/>
                  <a:cs typeface="Times New Roman" pitchFamily="18" charset="0"/>
                </a:rPr>
                <a:t>B</a:t>
              </a:r>
              <a:r>
                <a:rPr lang="en-GB" sz="1400">
                  <a:latin typeface="+mj-lt"/>
                  <a:ea typeface="宋体" pitchFamily="2" charset="-122"/>
                  <a:cs typeface="Times New Roman" pitchFamily="18" charset="0"/>
                </a:rPr>
                <a:t> </a:t>
              </a:r>
            </a:p>
          </p:txBody>
        </p:sp>
      </p:grpSp>
      <p:sp>
        <p:nvSpPr>
          <p:cNvPr id="37" name="Text Box 20"/>
          <p:cNvSpPr txBox="1">
            <a:spLocks noChangeArrowheads="1"/>
          </p:cNvSpPr>
          <p:nvPr/>
        </p:nvSpPr>
        <p:spPr bwMode="auto">
          <a:xfrm>
            <a:off x="6324600" y="2209800"/>
            <a:ext cx="2435981" cy="738664"/>
          </a:xfrm>
          <a:prstGeom prst="rect">
            <a:avLst/>
          </a:prstGeom>
          <a:noFill/>
          <a:ln w="9525">
            <a:noFill/>
            <a:miter lim="800000"/>
            <a:headEnd/>
            <a:tailEnd/>
          </a:ln>
        </p:spPr>
        <p:txBody>
          <a:bodyPr wrap="square">
            <a:spAutoFit/>
          </a:bodyPr>
          <a:lstStyle/>
          <a:p>
            <a:pPr algn="ctr" eaLnBrk="0" hangingPunct="0">
              <a:spcBef>
                <a:spcPct val="50000"/>
              </a:spcBef>
            </a:pPr>
            <a:r>
              <a:rPr lang="en-US" altLang="zh-CN" sz="1400" b="1" dirty="0">
                <a:solidFill>
                  <a:srgbClr val="000000"/>
                </a:solidFill>
                <a:latin typeface="+mj-lt"/>
                <a:ea typeface="宋体" pitchFamily="2" charset="-122"/>
              </a:rPr>
              <a:t>Firm B charges a higher price but gets zero demand</a:t>
            </a:r>
            <a:endParaRPr lang="en-GB" sz="1400" b="1" dirty="0">
              <a:latin typeface="+mj-lt"/>
            </a:endParaRPr>
          </a:p>
        </p:txBody>
      </p:sp>
      <p:sp>
        <p:nvSpPr>
          <p:cNvPr id="38" name="Text Box 15"/>
          <p:cNvSpPr txBox="1">
            <a:spLocks noChangeArrowheads="1"/>
          </p:cNvSpPr>
          <p:nvPr/>
        </p:nvSpPr>
        <p:spPr bwMode="auto">
          <a:xfrm>
            <a:off x="5334000" y="2743200"/>
            <a:ext cx="381000"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P</a:t>
            </a:r>
            <a:endParaRPr lang="en-GB" sz="1400" dirty="0">
              <a:latin typeface="+mj-lt"/>
              <a:ea typeface="宋体" pitchFamily="2" charset="-122"/>
              <a:cs typeface="Times New Roman" pitchFamily="18" charset="0"/>
            </a:endParaRPr>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GB" dirty="0" smtClean="0"/>
              <a:t>The Best Strategy with Bertrand Competition</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77675142"/>
              </p:ext>
            </p:extLst>
          </p:nvPr>
        </p:nvGraphicFramePr>
        <p:xfrm>
          <a:off x="381000" y="1371600"/>
          <a:ext cx="8229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US" altLang="zh-CN" dirty="0" smtClean="0">
                <a:ea typeface="宋体" pitchFamily="2" charset="-122"/>
              </a:rPr>
              <a:t>Equilibrium with Bertrand competition</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371600"/>
          <a:ext cx="8229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153400" cy="574280"/>
          </a:xfrm>
        </p:spPr>
        <p:txBody>
          <a:bodyPr>
            <a:noAutofit/>
          </a:bodyPr>
          <a:lstStyle/>
          <a:p>
            <a:r>
              <a:rPr lang="en-US" dirty="0" smtClean="0">
                <a:latin typeface="Century Gothic"/>
                <a:cs typeface="Century Gothic"/>
              </a:rPr>
              <a:t>Overview: </a:t>
            </a:r>
            <a:endParaRPr lang="en-US" dirty="0">
              <a:latin typeface="Century Gothic"/>
              <a:cs typeface="Century Gothic"/>
            </a:endParaRPr>
          </a:p>
        </p:txBody>
      </p:sp>
      <p:graphicFrame>
        <p:nvGraphicFramePr>
          <p:cNvPr id="3" name="Diagram 2"/>
          <p:cNvGraphicFramePr/>
          <p:nvPr>
            <p:extLst>
              <p:ext uri="{D42A27DB-BD31-4B8C-83A1-F6EECF244321}">
                <p14:modId xmlns:p14="http://schemas.microsoft.com/office/powerpoint/2010/main" val="3952608456"/>
              </p:ext>
            </p:extLst>
          </p:nvPr>
        </p:nvGraphicFramePr>
        <p:xfrm>
          <a:off x="-2362200" y="1714500"/>
          <a:ext cx="13411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1918199991"/>
              </p:ext>
            </p:extLst>
          </p:nvPr>
        </p:nvGraphicFramePr>
        <p:xfrm>
          <a:off x="685800" y="1752600"/>
          <a:ext cx="7696200" cy="4191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40770869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GB" dirty="0" smtClean="0"/>
              <a:t>Bertrand model with product </a:t>
            </a:r>
            <a:r>
              <a:rPr lang="en-GB" dirty="0"/>
              <a:t>d</a:t>
            </a:r>
            <a:r>
              <a:rPr lang="en-GB" dirty="0" smtClean="0"/>
              <a:t>ifferentiation</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1922224441"/>
              </p:ext>
            </p:extLst>
          </p:nvPr>
        </p:nvGraphicFramePr>
        <p:xfrm>
          <a:off x="381000" y="1371600"/>
          <a:ext cx="82296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GB" dirty="0" err="1" smtClean="0"/>
              <a:t>Cournot</a:t>
            </a:r>
            <a:r>
              <a:rPr lang="en-GB" dirty="0" smtClean="0"/>
              <a:t> and Bertrand can </a:t>
            </a:r>
            <a:r>
              <a:rPr lang="en-GB" dirty="0"/>
              <a:t>b</a:t>
            </a:r>
            <a:r>
              <a:rPr lang="en-GB" dirty="0" smtClean="0"/>
              <a:t>oth be restated as games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676400"/>
          <a:ext cx="82296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686800" cy="594895"/>
          </a:xfrm>
        </p:spPr>
        <p:txBody>
          <a:bodyPr>
            <a:noAutofit/>
          </a:bodyPr>
          <a:lstStyle/>
          <a:p>
            <a:r>
              <a:rPr lang="en-US" altLang="zh-CN" dirty="0" smtClean="0">
                <a:ea typeface="宋体" pitchFamily="2" charset="-122"/>
              </a:rPr>
              <a:t>Oligopoly </a:t>
            </a:r>
            <a:r>
              <a:rPr lang="en-US" altLang="zh-CN" dirty="0" smtClean="0">
                <a:ea typeface="宋体" pitchFamily="2" charset="-122"/>
              </a:rPr>
              <a:t>theory </a:t>
            </a:r>
            <a:r>
              <a:rPr lang="en-US" altLang="zh-CN" dirty="0" smtClean="0">
                <a:ea typeface="宋体" pitchFamily="2" charset="-122"/>
              </a:rPr>
              <a:t>and the embarrassment of riches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307884231"/>
              </p:ext>
            </p:extLst>
          </p:nvPr>
        </p:nvGraphicFramePr>
        <p:xfrm>
          <a:off x="381000" y="1524000"/>
          <a:ext cx="82296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noAutofit/>
          </a:bodyPr>
          <a:lstStyle/>
          <a:p>
            <a:r>
              <a:rPr lang="en-US" altLang="zh-CN" sz="3600" dirty="0" smtClean="0">
                <a:solidFill>
                  <a:schemeClr val="tx1"/>
                </a:solidFill>
                <a:ea typeface="宋体" pitchFamily="2" charset="-122"/>
              </a:rPr>
              <a:t>Dynamic Games of Competition</a:t>
            </a:r>
            <a:endParaRPr lang="en-US" sz="3400" dirty="0">
              <a:solidFill>
                <a:schemeClr val="tx1"/>
              </a:solidFill>
            </a:endParaRPr>
          </a:p>
        </p:txBody>
      </p:sp>
      <p:sp>
        <p:nvSpPr>
          <p:cNvPr id="4" name="Slide Number Placeholder 3"/>
          <p:cNvSpPr>
            <a:spLocks noGrp="1"/>
          </p:cNvSpPr>
          <p:nvPr>
            <p:ph type="sldNum" sz="quarter" idx="11"/>
          </p:nvPr>
        </p:nvSpPr>
        <p:spPr/>
        <p:txBody>
          <a:bodyPr/>
          <a:lstStyle/>
          <a:p>
            <a:fld id="{BF83712B-ABC8-49E7-839E-C6F354B42203}" type="slidenum">
              <a:rPr lang="en-US" smtClean="0"/>
              <a:pPr/>
              <a:t>23</a:t>
            </a:fld>
            <a:endParaRPr lang="en-US"/>
          </a:p>
        </p:txBody>
      </p:sp>
    </p:spTree>
    <p:extLst>
      <p:ext uri="{BB962C8B-B14F-4D97-AF65-F5344CB8AC3E}">
        <p14:creationId xmlns:p14="http://schemas.microsoft.com/office/powerpoint/2010/main" val="54565292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686800" cy="594895"/>
          </a:xfrm>
        </p:spPr>
        <p:txBody>
          <a:bodyPr>
            <a:noAutofit/>
          </a:bodyPr>
          <a:lstStyle/>
          <a:p>
            <a:r>
              <a:rPr lang="en-GB" dirty="0" smtClean="0">
                <a:cs typeface="Times New Roman" pitchFamily="18" charset="0"/>
              </a:rPr>
              <a:t>Dynamic Games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524000"/>
          <a:ext cx="8229600" cy="76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aphicFrame>
        <p:nvGraphicFramePr>
          <p:cNvPr id="22" name="21 Tabla"/>
          <p:cNvGraphicFramePr>
            <a:graphicFrameLocks noGrp="1"/>
          </p:cNvGraphicFramePr>
          <p:nvPr>
            <p:extLst>
              <p:ext uri="{D42A27DB-BD31-4B8C-83A1-F6EECF244321}">
                <p14:modId xmlns:p14="http://schemas.microsoft.com/office/powerpoint/2010/main" val="96683467"/>
              </p:ext>
            </p:extLst>
          </p:nvPr>
        </p:nvGraphicFramePr>
        <p:xfrm>
          <a:off x="2590800" y="3657600"/>
          <a:ext cx="4495800" cy="2057400"/>
        </p:xfrm>
        <a:graphic>
          <a:graphicData uri="http://schemas.openxmlformats.org/drawingml/2006/table">
            <a:tbl>
              <a:tblPr firstRow="1" bandRow="1">
                <a:tableStyleId>{5C22544A-7EE6-4342-B048-85BDC9FD1C3A}</a:tableStyleId>
              </a:tblPr>
              <a:tblGrid>
                <a:gridCol w="1498600"/>
                <a:gridCol w="1498600"/>
                <a:gridCol w="1498600"/>
              </a:tblGrid>
              <a:tr h="685800">
                <a:tc>
                  <a:txBody>
                    <a:bodyPr/>
                    <a:lstStyle/>
                    <a:p>
                      <a:endParaRPr lang="en-US" sz="1400" noProof="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400" noProof="0" smtClean="0">
                          <a:solidFill>
                            <a:schemeClr val="tx1"/>
                          </a:solidFill>
                        </a:rPr>
                        <a:t>Accomodate</a:t>
                      </a:r>
                      <a:endParaRPr lang="en-US" sz="1400" noProof="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400" noProof="0" smtClean="0">
                          <a:solidFill>
                            <a:schemeClr val="tx1"/>
                          </a:solidFill>
                        </a:rPr>
                        <a:t>Fight</a:t>
                      </a:r>
                      <a:endParaRPr lang="en-US" sz="1400" noProof="0">
                        <a:solidFill>
                          <a:schemeClr val="tx1"/>
                        </a:solidFill>
                      </a:endParaRP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r h="685800">
                <a:tc>
                  <a:txBody>
                    <a:bodyPr/>
                    <a:lstStyle/>
                    <a:p>
                      <a:r>
                        <a:rPr lang="en-US" sz="1400" b="1" noProof="0" smtClean="0"/>
                        <a:t>Enter</a:t>
                      </a:r>
                      <a:endParaRPr lang="en-US" sz="1400" b="1" noProof="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n-US" sz="1600" noProof="0" smtClean="0"/>
                        <a:t>(</a:t>
                      </a:r>
                      <a:r>
                        <a:rPr lang="en-US" sz="1600" u="sng" noProof="0" smtClean="0"/>
                        <a:t>4</a:t>
                      </a:r>
                      <a:r>
                        <a:rPr lang="en-US" sz="1600" noProof="0" smtClean="0"/>
                        <a:t>,</a:t>
                      </a:r>
                      <a:r>
                        <a:rPr lang="en-US" sz="1600" u="sng" noProof="0" smtClean="0"/>
                        <a:t>5</a:t>
                      </a:r>
                      <a:r>
                        <a:rPr lang="en-US" sz="1600" noProof="0" smtClean="0"/>
                        <a:t>)</a:t>
                      </a:r>
                      <a:endParaRPr lang="en-US" sz="1600" noProof="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c>
                  <a:txBody>
                    <a:bodyPr/>
                    <a:lstStyle/>
                    <a:p>
                      <a:pPr algn="ctr"/>
                      <a:r>
                        <a:rPr lang="en-US" sz="1600" noProof="0" smtClean="0"/>
                        <a:t>(-1,</a:t>
                      </a:r>
                      <a:r>
                        <a:rPr lang="en-US" sz="1600" u="sng" noProof="0" smtClean="0"/>
                        <a:t>0</a:t>
                      </a:r>
                      <a:r>
                        <a:rPr lang="en-US" sz="1600" noProof="0" smtClean="0"/>
                        <a:t>)</a:t>
                      </a:r>
                      <a:endParaRPr lang="en-US" sz="1600" noProof="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EFEFEF"/>
                    </a:solidFill>
                  </a:tcPr>
                </a:tc>
              </a:tr>
              <a:tr h="685800">
                <a:tc>
                  <a:txBody>
                    <a:bodyPr/>
                    <a:lstStyle/>
                    <a:p>
                      <a:r>
                        <a:rPr lang="en-US" sz="1400" b="1" noProof="0" smtClean="0"/>
                        <a:t>Stay Out</a:t>
                      </a:r>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600" noProof="0" smtClean="0"/>
                        <a:t>(0,</a:t>
                      </a:r>
                      <a:r>
                        <a:rPr lang="en-US" sz="1600" u="sng" noProof="0" smtClean="0"/>
                        <a:t>10</a:t>
                      </a:r>
                      <a:r>
                        <a:rPr lang="en-US" sz="1600" noProof="0" smtClean="0"/>
                        <a:t>)</a:t>
                      </a:r>
                      <a:endParaRPr lang="en-US" sz="1600" noProof="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c>
                  <a:txBody>
                    <a:bodyPr/>
                    <a:lstStyle/>
                    <a:p>
                      <a:pPr algn="ctr"/>
                      <a:r>
                        <a:rPr lang="en-US" sz="1600" noProof="0" dirty="0" smtClean="0"/>
                        <a:t>(</a:t>
                      </a:r>
                      <a:r>
                        <a:rPr lang="en-US" sz="1600" u="sng" noProof="0" dirty="0" smtClean="0"/>
                        <a:t>0</a:t>
                      </a:r>
                      <a:r>
                        <a:rPr lang="en-US" sz="1600" noProof="0" dirty="0" smtClean="0"/>
                        <a:t>,</a:t>
                      </a:r>
                      <a:r>
                        <a:rPr lang="en-US" sz="1600" u="sng" noProof="0" dirty="0" smtClean="0"/>
                        <a:t>10</a:t>
                      </a:r>
                      <a:r>
                        <a:rPr lang="en-US" sz="1600" noProof="0" dirty="0" smtClean="0"/>
                        <a:t>)</a:t>
                      </a:r>
                      <a:endParaRPr lang="en-US" sz="1600" noProof="0" dirty="0"/>
                    </a:p>
                  </a:txBody>
                  <a:tcPr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solidFill>
                      <a:srgbClr val="DEDEDE"/>
                    </a:solidFill>
                  </a:tcPr>
                </a:tc>
              </a:tr>
            </a:tbl>
          </a:graphicData>
        </a:graphic>
      </p:graphicFrame>
      <p:sp>
        <p:nvSpPr>
          <p:cNvPr id="23" name="Text Box 67"/>
          <p:cNvSpPr txBox="1">
            <a:spLocks noChangeArrowheads="1"/>
          </p:cNvSpPr>
          <p:nvPr/>
        </p:nvSpPr>
        <p:spPr bwMode="auto">
          <a:xfrm>
            <a:off x="3810000" y="3200400"/>
            <a:ext cx="2514600" cy="338554"/>
          </a:xfrm>
          <a:prstGeom prst="rect">
            <a:avLst/>
          </a:prstGeom>
          <a:noFill/>
          <a:ln w="9525">
            <a:noFill/>
            <a:miter lim="800000"/>
            <a:headEnd/>
            <a:tailEnd/>
          </a:ln>
        </p:spPr>
        <p:txBody>
          <a:bodyPr>
            <a:spAutoFit/>
          </a:bodyPr>
          <a:lstStyle/>
          <a:p>
            <a:pPr algn="ctr" eaLnBrk="0" hangingPunct="0">
              <a:spcBef>
                <a:spcPct val="50000"/>
              </a:spcBef>
            </a:pPr>
            <a:r>
              <a:rPr lang="en-US" altLang="zh-CN" sz="1600" b="1" dirty="0">
                <a:latin typeface="+mj-lt"/>
                <a:ea typeface="宋体" pitchFamily="2" charset="-122"/>
                <a:cs typeface="Times New Roman" pitchFamily="18" charset="0"/>
              </a:rPr>
              <a:t>Incumbent</a:t>
            </a:r>
          </a:p>
        </p:txBody>
      </p:sp>
      <p:sp>
        <p:nvSpPr>
          <p:cNvPr id="25" name="Text Box 68"/>
          <p:cNvSpPr txBox="1">
            <a:spLocks noChangeArrowheads="1"/>
          </p:cNvSpPr>
          <p:nvPr/>
        </p:nvSpPr>
        <p:spPr bwMode="auto">
          <a:xfrm>
            <a:off x="1295400" y="4724400"/>
            <a:ext cx="1295400" cy="338554"/>
          </a:xfrm>
          <a:prstGeom prst="rect">
            <a:avLst/>
          </a:prstGeom>
          <a:noFill/>
          <a:ln w="9525">
            <a:noFill/>
            <a:miter lim="800000"/>
            <a:headEnd/>
            <a:tailEnd/>
          </a:ln>
        </p:spPr>
        <p:txBody>
          <a:bodyPr wrap="square">
            <a:spAutoFit/>
          </a:bodyPr>
          <a:lstStyle/>
          <a:p>
            <a:pPr algn="ctr" eaLnBrk="0" hangingPunct="0">
              <a:spcBef>
                <a:spcPct val="50000"/>
              </a:spcBef>
            </a:pPr>
            <a:r>
              <a:rPr lang="en-US" altLang="zh-CN" sz="1600" b="1" dirty="0">
                <a:latin typeface="+mj-lt"/>
                <a:ea typeface="宋体" pitchFamily="2" charset="-122"/>
                <a:cs typeface="Times New Roman" pitchFamily="18" charset="0"/>
              </a:rPr>
              <a:t>Entrant</a:t>
            </a:r>
          </a:p>
        </p:txBody>
      </p:sp>
      <p:sp>
        <p:nvSpPr>
          <p:cNvPr id="26" name="TextBox 38"/>
          <p:cNvSpPr txBox="1">
            <a:spLocks noChangeArrowheads="1"/>
          </p:cNvSpPr>
          <p:nvPr/>
        </p:nvSpPr>
        <p:spPr bwMode="auto">
          <a:xfrm>
            <a:off x="914400" y="2743200"/>
            <a:ext cx="2563522" cy="307777"/>
          </a:xfrm>
          <a:prstGeom prst="rect">
            <a:avLst/>
          </a:prstGeom>
          <a:noFill/>
          <a:ln w="9525">
            <a:noFill/>
            <a:miter lim="800000"/>
            <a:headEnd/>
            <a:tailEnd/>
          </a:ln>
        </p:spPr>
        <p:txBody>
          <a:bodyPr wrap="none">
            <a:spAutoFit/>
          </a:bodyPr>
          <a:lstStyle/>
          <a:p>
            <a:pPr algn="ctr" eaLnBrk="0" hangingPunct="0"/>
            <a:r>
              <a:rPr lang="en-US" sz="1400" dirty="0">
                <a:latin typeface="+mj-lt"/>
              </a:rPr>
              <a:t>Entrant gets 4, Incumbent 5</a:t>
            </a:r>
          </a:p>
        </p:txBody>
      </p:sp>
      <p:cxnSp>
        <p:nvCxnSpPr>
          <p:cNvPr id="27" name="Straight Arrow Connector 40"/>
          <p:cNvCxnSpPr>
            <a:cxnSpLocks noChangeShapeType="1"/>
          </p:cNvCxnSpPr>
          <p:nvPr/>
        </p:nvCxnSpPr>
        <p:spPr bwMode="auto">
          <a:xfrm>
            <a:off x="2667000" y="3124200"/>
            <a:ext cx="1828800" cy="1600200"/>
          </a:xfrm>
          <a:prstGeom prst="straightConnector1">
            <a:avLst/>
          </a:prstGeom>
          <a:noFill/>
          <a:ln w="9525" algn="ctr">
            <a:solidFill>
              <a:schemeClr val="tx1"/>
            </a:solidFill>
            <a:round/>
            <a:headEnd/>
            <a:tailEnd type="arrow" w="med" len="med"/>
          </a:ln>
        </p:spPr>
      </p:cxn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686800" cy="594895"/>
          </a:xfrm>
        </p:spPr>
        <p:txBody>
          <a:bodyPr>
            <a:noAutofit/>
          </a:bodyPr>
          <a:lstStyle/>
          <a:p>
            <a:r>
              <a:rPr lang="en-US" altLang="zh-CN" dirty="0" smtClean="0">
                <a:ea typeface="宋体" pitchFamily="2" charset="-122"/>
                <a:cs typeface="Times New Roman" pitchFamily="18" charset="0"/>
              </a:rPr>
              <a:t>Dynamic </a:t>
            </a:r>
            <a:r>
              <a:rPr lang="en-US" altLang="zh-CN" dirty="0" err="1" smtClean="0">
                <a:ea typeface="宋体" pitchFamily="2" charset="-122"/>
                <a:cs typeface="Times New Roman" pitchFamily="18" charset="0"/>
              </a:rPr>
              <a:t>Equilibria</a:t>
            </a:r>
            <a:r>
              <a:rPr lang="en-US" altLang="zh-CN" dirty="0" smtClean="0">
                <a:ea typeface="宋体" pitchFamily="2" charset="-122"/>
                <a:cs typeface="Times New Roman" pitchFamily="18" charset="0"/>
              </a:rPr>
              <a:t> and Credible Threats</a:t>
            </a:r>
            <a:r>
              <a:rPr lang="en-GB" dirty="0" smtClean="0">
                <a:ea typeface="宋体" pitchFamily="2" charset="-122"/>
                <a:cs typeface="Times New Roman" pitchFamily="18" charset="0"/>
              </a:rPr>
              <a:t> for the Entry Game</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524000"/>
          <a:ext cx="82296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686800" cy="594895"/>
          </a:xfrm>
        </p:spPr>
        <p:txBody>
          <a:bodyPr>
            <a:noAutofit/>
          </a:bodyPr>
          <a:lstStyle/>
          <a:p>
            <a:r>
              <a:rPr lang="en-US" altLang="zh-CN" dirty="0" smtClean="0">
                <a:ea typeface="宋体" pitchFamily="2" charset="-122"/>
                <a:cs typeface="Times New Roman" pitchFamily="18" charset="0"/>
              </a:rPr>
              <a:t>Dynamic Games and Game Trees</a:t>
            </a:r>
            <a:r>
              <a:rPr lang="en-GB" dirty="0" smtClean="0">
                <a:ea typeface="宋体" pitchFamily="2" charset="-122"/>
                <a:cs typeface="Times New Roman" pitchFamily="18" charset="0"/>
              </a:rPr>
              <a:t> </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1524000"/>
          <a:ext cx="8229600" cy="106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22" name="Group 27"/>
          <p:cNvGrpSpPr>
            <a:grpSpLocks/>
          </p:cNvGrpSpPr>
          <p:nvPr/>
        </p:nvGrpSpPr>
        <p:grpSpPr bwMode="auto">
          <a:xfrm>
            <a:off x="1143000" y="2895600"/>
            <a:ext cx="6400800" cy="3352800"/>
            <a:chOff x="1104" y="1536"/>
            <a:chExt cx="4032" cy="2112"/>
          </a:xfrm>
        </p:grpSpPr>
        <p:sp>
          <p:nvSpPr>
            <p:cNvPr id="23" name="Text Box 4"/>
            <p:cNvSpPr txBox="1">
              <a:spLocks noChangeArrowheads="1"/>
            </p:cNvSpPr>
            <p:nvPr/>
          </p:nvSpPr>
          <p:spPr bwMode="auto">
            <a:xfrm>
              <a:off x="2400" y="1536"/>
              <a:ext cx="672" cy="213"/>
            </a:xfrm>
            <a:prstGeom prst="rect">
              <a:avLst/>
            </a:prstGeom>
            <a:solidFill>
              <a:srgbClr val="75B3FF"/>
            </a:solidFill>
            <a:ln w="19050">
              <a:solidFill>
                <a:schemeClr val="tx1"/>
              </a:solidFill>
              <a:miter lim="800000"/>
              <a:headEnd/>
              <a:tailEnd/>
            </a:ln>
          </p:spPr>
          <p:txBody>
            <a:bodyPr>
              <a:spAutoFit/>
            </a:bodyPr>
            <a:lstStyle/>
            <a:p>
              <a:pPr algn="ctr" eaLnBrk="0" hangingPunct="0">
                <a:spcBef>
                  <a:spcPct val="50000"/>
                </a:spcBef>
              </a:pPr>
              <a:r>
                <a:rPr lang="en-GB" sz="1600" b="1" dirty="0">
                  <a:latin typeface="+mj-lt"/>
                </a:rPr>
                <a:t>Entrant</a:t>
              </a:r>
            </a:p>
          </p:txBody>
        </p:sp>
        <p:sp>
          <p:nvSpPr>
            <p:cNvPr id="25" name="Line 6"/>
            <p:cNvSpPr>
              <a:spLocks noChangeShapeType="1"/>
            </p:cNvSpPr>
            <p:nvPr/>
          </p:nvSpPr>
          <p:spPr bwMode="auto">
            <a:xfrm>
              <a:off x="2688" y="1776"/>
              <a:ext cx="912" cy="576"/>
            </a:xfrm>
            <a:prstGeom prst="line">
              <a:avLst/>
            </a:prstGeom>
            <a:noFill/>
            <a:ln w="25400">
              <a:solidFill>
                <a:schemeClr val="tx1"/>
              </a:solidFill>
              <a:round/>
              <a:headEnd/>
              <a:tailEnd/>
            </a:ln>
          </p:spPr>
          <p:txBody>
            <a:bodyPr/>
            <a:lstStyle/>
            <a:p>
              <a:endParaRPr lang="en-US" sz="1600">
                <a:latin typeface="+mj-lt"/>
              </a:endParaRPr>
            </a:p>
          </p:txBody>
        </p:sp>
        <p:sp>
          <p:nvSpPr>
            <p:cNvPr id="26" name="Text Box 7"/>
            <p:cNvSpPr txBox="1">
              <a:spLocks noChangeArrowheads="1"/>
            </p:cNvSpPr>
            <p:nvPr/>
          </p:nvSpPr>
          <p:spPr bwMode="auto">
            <a:xfrm>
              <a:off x="3216" y="2352"/>
              <a:ext cx="864" cy="213"/>
            </a:xfrm>
            <a:prstGeom prst="rect">
              <a:avLst/>
            </a:prstGeom>
            <a:solidFill>
              <a:srgbClr val="75B3FF"/>
            </a:solidFill>
            <a:ln w="19050">
              <a:solidFill>
                <a:schemeClr val="tx1"/>
              </a:solidFill>
              <a:miter lim="800000"/>
              <a:headEnd/>
              <a:tailEnd/>
            </a:ln>
          </p:spPr>
          <p:txBody>
            <a:bodyPr>
              <a:spAutoFit/>
            </a:bodyPr>
            <a:lstStyle/>
            <a:p>
              <a:pPr algn="ctr" eaLnBrk="0" hangingPunct="0">
                <a:spcBef>
                  <a:spcPct val="50000"/>
                </a:spcBef>
              </a:pPr>
              <a:r>
                <a:rPr lang="en-GB" sz="1600" b="1">
                  <a:latin typeface="+mj-lt"/>
                </a:rPr>
                <a:t>Incumbent</a:t>
              </a:r>
            </a:p>
          </p:txBody>
        </p:sp>
        <p:sp>
          <p:nvSpPr>
            <p:cNvPr id="27" name="Line 9"/>
            <p:cNvSpPr>
              <a:spLocks noChangeShapeType="1"/>
            </p:cNvSpPr>
            <p:nvPr/>
          </p:nvSpPr>
          <p:spPr bwMode="auto">
            <a:xfrm>
              <a:off x="3600" y="2592"/>
              <a:ext cx="768" cy="528"/>
            </a:xfrm>
            <a:prstGeom prst="line">
              <a:avLst/>
            </a:prstGeom>
            <a:noFill/>
            <a:ln w="25400">
              <a:solidFill>
                <a:schemeClr val="tx1"/>
              </a:solidFill>
              <a:round/>
              <a:headEnd/>
              <a:tailEnd/>
            </a:ln>
          </p:spPr>
          <p:txBody>
            <a:bodyPr/>
            <a:lstStyle/>
            <a:p>
              <a:endParaRPr lang="en-US" sz="1600">
                <a:latin typeface="+mj-lt"/>
              </a:endParaRPr>
            </a:p>
          </p:txBody>
        </p:sp>
        <p:sp>
          <p:nvSpPr>
            <p:cNvPr id="28" name="Line 10"/>
            <p:cNvSpPr>
              <a:spLocks noChangeShapeType="1"/>
            </p:cNvSpPr>
            <p:nvPr/>
          </p:nvSpPr>
          <p:spPr bwMode="auto">
            <a:xfrm flipH="1">
              <a:off x="2976" y="2592"/>
              <a:ext cx="624" cy="528"/>
            </a:xfrm>
            <a:prstGeom prst="line">
              <a:avLst/>
            </a:prstGeom>
            <a:noFill/>
            <a:ln w="25400">
              <a:solidFill>
                <a:schemeClr val="tx1"/>
              </a:solidFill>
              <a:round/>
              <a:headEnd/>
              <a:tailEnd/>
            </a:ln>
          </p:spPr>
          <p:txBody>
            <a:bodyPr/>
            <a:lstStyle/>
            <a:p>
              <a:endParaRPr lang="en-US" sz="1600">
                <a:latin typeface="+mj-lt"/>
              </a:endParaRPr>
            </a:p>
          </p:txBody>
        </p:sp>
        <p:sp>
          <p:nvSpPr>
            <p:cNvPr id="29" name="Text Box 14"/>
            <p:cNvSpPr txBox="1">
              <a:spLocks noChangeArrowheads="1"/>
            </p:cNvSpPr>
            <p:nvPr/>
          </p:nvSpPr>
          <p:spPr bwMode="auto">
            <a:xfrm>
              <a:off x="2736" y="3168"/>
              <a:ext cx="384" cy="446"/>
            </a:xfrm>
            <a:prstGeom prst="rect">
              <a:avLst/>
            </a:prstGeom>
            <a:noFill/>
            <a:ln w="9525">
              <a:noFill/>
              <a:miter lim="800000"/>
              <a:headEnd/>
              <a:tailEnd/>
            </a:ln>
          </p:spPr>
          <p:txBody>
            <a:bodyPr>
              <a:spAutoFit/>
            </a:bodyPr>
            <a:lstStyle/>
            <a:p>
              <a:pPr algn="ctr" eaLnBrk="0" hangingPunct="0">
                <a:spcBef>
                  <a:spcPct val="50000"/>
                </a:spcBef>
              </a:pPr>
              <a:r>
                <a:rPr lang="en-GB" sz="1600" b="1">
                  <a:latin typeface="+mj-lt"/>
                </a:rPr>
                <a:t>-1</a:t>
              </a:r>
            </a:p>
            <a:p>
              <a:pPr algn="ctr" eaLnBrk="0" hangingPunct="0">
                <a:spcBef>
                  <a:spcPct val="50000"/>
                </a:spcBef>
              </a:pPr>
              <a:r>
                <a:rPr lang="en-GB" sz="1600" b="1">
                  <a:latin typeface="+mj-lt"/>
                </a:rPr>
                <a:t>0</a:t>
              </a:r>
            </a:p>
          </p:txBody>
        </p:sp>
        <p:sp>
          <p:nvSpPr>
            <p:cNvPr id="30" name="Text Box 15"/>
            <p:cNvSpPr txBox="1">
              <a:spLocks noChangeArrowheads="1"/>
            </p:cNvSpPr>
            <p:nvPr/>
          </p:nvSpPr>
          <p:spPr bwMode="auto">
            <a:xfrm>
              <a:off x="4224" y="3168"/>
              <a:ext cx="384" cy="446"/>
            </a:xfrm>
            <a:prstGeom prst="rect">
              <a:avLst/>
            </a:prstGeom>
            <a:noFill/>
            <a:ln w="9525">
              <a:noFill/>
              <a:miter lim="800000"/>
              <a:headEnd/>
              <a:tailEnd/>
            </a:ln>
          </p:spPr>
          <p:txBody>
            <a:bodyPr>
              <a:spAutoFit/>
            </a:bodyPr>
            <a:lstStyle/>
            <a:p>
              <a:pPr algn="ctr" eaLnBrk="0" hangingPunct="0">
                <a:spcBef>
                  <a:spcPct val="50000"/>
                </a:spcBef>
              </a:pPr>
              <a:r>
                <a:rPr lang="en-GB" sz="1600" b="1">
                  <a:latin typeface="+mj-lt"/>
                </a:rPr>
                <a:t>4</a:t>
              </a:r>
            </a:p>
            <a:p>
              <a:pPr algn="ctr" eaLnBrk="0" hangingPunct="0">
                <a:spcBef>
                  <a:spcPct val="50000"/>
                </a:spcBef>
              </a:pPr>
              <a:r>
                <a:rPr lang="en-GB" sz="1600" b="1">
                  <a:latin typeface="+mj-lt"/>
                </a:rPr>
                <a:t>5</a:t>
              </a:r>
            </a:p>
          </p:txBody>
        </p:sp>
        <p:sp>
          <p:nvSpPr>
            <p:cNvPr id="31" name="Line 16"/>
            <p:cNvSpPr>
              <a:spLocks noChangeShapeType="1"/>
            </p:cNvSpPr>
            <p:nvPr/>
          </p:nvSpPr>
          <p:spPr bwMode="auto">
            <a:xfrm flipH="1">
              <a:off x="1536" y="1776"/>
              <a:ext cx="1152" cy="720"/>
            </a:xfrm>
            <a:prstGeom prst="line">
              <a:avLst/>
            </a:prstGeom>
            <a:noFill/>
            <a:ln w="25400">
              <a:solidFill>
                <a:schemeClr val="tx1"/>
              </a:solidFill>
              <a:round/>
              <a:headEnd/>
              <a:tailEnd/>
            </a:ln>
          </p:spPr>
          <p:txBody>
            <a:bodyPr/>
            <a:lstStyle/>
            <a:p>
              <a:endParaRPr lang="en-US" sz="1600">
                <a:latin typeface="+mj-lt"/>
              </a:endParaRPr>
            </a:p>
          </p:txBody>
        </p:sp>
        <p:sp>
          <p:nvSpPr>
            <p:cNvPr id="32" name="Text Box 17"/>
            <p:cNvSpPr txBox="1">
              <a:spLocks noChangeArrowheads="1"/>
            </p:cNvSpPr>
            <p:nvPr/>
          </p:nvSpPr>
          <p:spPr bwMode="auto">
            <a:xfrm>
              <a:off x="1344" y="2544"/>
              <a:ext cx="384" cy="446"/>
            </a:xfrm>
            <a:prstGeom prst="rect">
              <a:avLst/>
            </a:prstGeom>
            <a:noFill/>
            <a:ln w="9525">
              <a:noFill/>
              <a:miter lim="800000"/>
              <a:headEnd/>
              <a:tailEnd/>
            </a:ln>
          </p:spPr>
          <p:txBody>
            <a:bodyPr>
              <a:spAutoFit/>
            </a:bodyPr>
            <a:lstStyle/>
            <a:p>
              <a:pPr algn="ctr" eaLnBrk="0" hangingPunct="0">
                <a:spcBef>
                  <a:spcPct val="50000"/>
                </a:spcBef>
              </a:pPr>
              <a:r>
                <a:rPr lang="en-GB" sz="1600" b="1">
                  <a:latin typeface="+mj-lt"/>
                </a:rPr>
                <a:t>0</a:t>
              </a:r>
            </a:p>
            <a:p>
              <a:pPr algn="ctr" eaLnBrk="0" hangingPunct="0">
                <a:spcBef>
                  <a:spcPct val="50000"/>
                </a:spcBef>
              </a:pPr>
              <a:r>
                <a:rPr lang="en-GB" sz="1600" b="1">
                  <a:latin typeface="+mj-lt"/>
                </a:rPr>
                <a:t>10</a:t>
              </a:r>
            </a:p>
          </p:txBody>
        </p:sp>
        <p:sp>
          <p:nvSpPr>
            <p:cNvPr id="33" name="AutoShape 20"/>
            <p:cNvSpPr>
              <a:spLocks noChangeArrowheads="1"/>
            </p:cNvSpPr>
            <p:nvPr/>
          </p:nvSpPr>
          <p:spPr bwMode="auto">
            <a:xfrm>
              <a:off x="2736" y="3216"/>
              <a:ext cx="432" cy="432"/>
            </a:xfrm>
            <a:prstGeom prst="bracketPair">
              <a:avLst>
                <a:gd name="adj" fmla="val 16667"/>
              </a:avLst>
            </a:prstGeom>
            <a:noFill/>
            <a:ln w="9525">
              <a:solidFill>
                <a:schemeClr val="tx1"/>
              </a:solidFill>
              <a:round/>
              <a:headEnd/>
              <a:tailEnd/>
            </a:ln>
          </p:spPr>
          <p:txBody>
            <a:bodyPr wrap="none" anchor="ctr"/>
            <a:lstStyle/>
            <a:p>
              <a:pPr algn="ctr" eaLnBrk="0" hangingPunct="0"/>
              <a:endParaRPr lang="en-US" sz="1600">
                <a:latin typeface="+mj-lt"/>
              </a:endParaRPr>
            </a:p>
          </p:txBody>
        </p:sp>
        <p:sp>
          <p:nvSpPr>
            <p:cNvPr id="34" name="AutoShape 21"/>
            <p:cNvSpPr>
              <a:spLocks noChangeArrowheads="1"/>
            </p:cNvSpPr>
            <p:nvPr/>
          </p:nvSpPr>
          <p:spPr bwMode="auto">
            <a:xfrm>
              <a:off x="4224" y="3216"/>
              <a:ext cx="384" cy="384"/>
            </a:xfrm>
            <a:prstGeom prst="bracketPair">
              <a:avLst>
                <a:gd name="adj" fmla="val 16667"/>
              </a:avLst>
            </a:prstGeom>
            <a:noFill/>
            <a:ln w="9525">
              <a:solidFill>
                <a:schemeClr val="tx1"/>
              </a:solidFill>
              <a:round/>
              <a:headEnd/>
              <a:tailEnd/>
            </a:ln>
          </p:spPr>
          <p:txBody>
            <a:bodyPr wrap="none" anchor="ctr"/>
            <a:lstStyle/>
            <a:p>
              <a:pPr algn="ctr" eaLnBrk="0" hangingPunct="0"/>
              <a:endParaRPr lang="en-GB" sz="1600" b="1">
                <a:latin typeface="+mj-lt"/>
              </a:endParaRPr>
            </a:p>
          </p:txBody>
        </p:sp>
        <p:sp>
          <p:nvSpPr>
            <p:cNvPr id="35" name="AutoShape 22"/>
            <p:cNvSpPr>
              <a:spLocks noChangeArrowheads="1"/>
            </p:cNvSpPr>
            <p:nvPr/>
          </p:nvSpPr>
          <p:spPr bwMode="auto">
            <a:xfrm>
              <a:off x="1392" y="2592"/>
              <a:ext cx="288" cy="432"/>
            </a:xfrm>
            <a:prstGeom prst="bracketPair">
              <a:avLst>
                <a:gd name="adj" fmla="val 16667"/>
              </a:avLst>
            </a:prstGeom>
            <a:noFill/>
            <a:ln w="9525">
              <a:solidFill>
                <a:schemeClr val="tx1"/>
              </a:solidFill>
              <a:round/>
              <a:headEnd/>
              <a:tailEnd/>
            </a:ln>
          </p:spPr>
          <p:txBody>
            <a:bodyPr wrap="none" anchor="ctr"/>
            <a:lstStyle/>
            <a:p>
              <a:pPr algn="ctr" eaLnBrk="0" hangingPunct="0"/>
              <a:endParaRPr lang="en-GB" sz="1600" b="1">
                <a:latin typeface="+mj-lt"/>
              </a:endParaRPr>
            </a:p>
          </p:txBody>
        </p:sp>
        <p:sp>
          <p:nvSpPr>
            <p:cNvPr id="36" name="Text Box 23"/>
            <p:cNvSpPr txBox="1">
              <a:spLocks noChangeArrowheads="1"/>
            </p:cNvSpPr>
            <p:nvPr/>
          </p:nvSpPr>
          <p:spPr bwMode="auto">
            <a:xfrm>
              <a:off x="2784" y="1920"/>
              <a:ext cx="1248" cy="213"/>
            </a:xfrm>
            <a:prstGeom prst="rect">
              <a:avLst/>
            </a:prstGeom>
            <a:noFill/>
            <a:ln w="9525">
              <a:noFill/>
              <a:miter lim="800000"/>
              <a:headEnd/>
              <a:tailEnd/>
            </a:ln>
          </p:spPr>
          <p:txBody>
            <a:bodyPr>
              <a:spAutoFit/>
            </a:bodyPr>
            <a:lstStyle/>
            <a:p>
              <a:pPr algn="ctr" eaLnBrk="0" hangingPunct="0">
                <a:spcBef>
                  <a:spcPct val="50000"/>
                </a:spcBef>
              </a:pPr>
              <a:r>
                <a:rPr lang="en-GB" sz="1600" b="1">
                  <a:solidFill>
                    <a:schemeClr val="accent1"/>
                  </a:solidFill>
                  <a:latin typeface="+mj-lt"/>
                </a:rPr>
                <a:t>Enter</a:t>
              </a:r>
            </a:p>
          </p:txBody>
        </p:sp>
        <p:sp>
          <p:nvSpPr>
            <p:cNvPr id="37" name="Text Box 24"/>
            <p:cNvSpPr txBox="1">
              <a:spLocks noChangeArrowheads="1"/>
            </p:cNvSpPr>
            <p:nvPr/>
          </p:nvSpPr>
          <p:spPr bwMode="auto">
            <a:xfrm>
              <a:off x="1104" y="1920"/>
              <a:ext cx="1248" cy="213"/>
            </a:xfrm>
            <a:prstGeom prst="rect">
              <a:avLst/>
            </a:prstGeom>
            <a:noFill/>
            <a:ln w="9525">
              <a:noFill/>
              <a:miter lim="800000"/>
              <a:headEnd/>
              <a:tailEnd/>
            </a:ln>
          </p:spPr>
          <p:txBody>
            <a:bodyPr>
              <a:spAutoFit/>
            </a:bodyPr>
            <a:lstStyle/>
            <a:p>
              <a:pPr algn="ctr" eaLnBrk="0" hangingPunct="0">
                <a:spcBef>
                  <a:spcPct val="50000"/>
                </a:spcBef>
              </a:pPr>
              <a:r>
                <a:rPr lang="en-GB" sz="1600" b="1" dirty="0">
                  <a:solidFill>
                    <a:schemeClr val="accent1"/>
                  </a:solidFill>
                  <a:latin typeface="+mj-lt"/>
                </a:rPr>
                <a:t>Stay out</a:t>
              </a:r>
            </a:p>
          </p:txBody>
        </p:sp>
        <p:sp>
          <p:nvSpPr>
            <p:cNvPr id="38" name="Text Box 25"/>
            <p:cNvSpPr txBox="1">
              <a:spLocks noChangeArrowheads="1"/>
            </p:cNvSpPr>
            <p:nvPr/>
          </p:nvSpPr>
          <p:spPr bwMode="auto">
            <a:xfrm>
              <a:off x="3984" y="2688"/>
              <a:ext cx="1152" cy="213"/>
            </a:xfrm>
            <a:prstGeom prst="rect">
              <a:avLst/>
            </a:prstGeom>
            <a:noFill/>
            <a:ln w="9525">
              <a:noFill/>
              <a:miter lim="800000"/>
              <a:headEnd/>
              <a:tailEnd/>
            </a:ln>
          </p:spPr>
          <p:txBody>
            <a:bodyPr>
              <a:spAutoFit/>
            </a:bodyPr>
            <a:lstStyle/>
            <a:p>
              <a:pPr algn="ctr" eaLnBrk="0" hangingPunct="0">
                <a:spcBef>
                  <a:spcPct val="50000"/>
                </a:spcBef>
              </a:pPr>
              <a:r>
                <a:rPr lang="en-GB" sz="1600" b="1">
                  <a:solidFill>
                    <a:schemeClr val="accent1"/>
                  </a:solidFill>
                  <a:latin typeface="+mj-lt"/>
                </a:rPr>
                <a:t>Accommodate</a:t>
              </a:r>
            </a:p>
          </p:txBody>
        </p:sp>
        <p:sp>
          <p:nvSpPr>
            <p:cNvPr id="39" name="Text Box 26"/>
            <p:cNvSpPr txBox="1">
              <a:spLocks noChangeArrowheads="1"/>
            </p:cNvSpPr>
            <p:nvPr/>
          </p:nvSpPr>
          <p:spPr bwMode="auto">
            <a:xfrm>
              <a:off x="2592" y="2688"/>
              <a:ext cx="912" cy="213"/>
            </a:xfrm>
            <a:prstGeom prst="rect">
              <a:avLst/>
            </a:prstGeom>
            <a:noFill/>
            <a:ln w="9525">
              <a:noFill/>
              <a:miter lim="800000"/>
              <a:headEnd/>
              <a:tailEnd/>
            </a:ln>
          </p:spPr>
          <p:txBody>
            <a:bodyPr>
              <a:spAutoFit/>
            </a:bodyPr>
            <a:lstStyle/>
            <a:p>
              <a:pPr algn="ctr" eaLnBrk="0" hangingPunct="0">
                <a:spcBef>
                  <a:spcPct val="50000"/>
                </a:spcBef>
              </a:pPr>
              <a:r>
                <a:rPr lang="en-GB" sz="1600" b="1">
                  <a:solidFill>
                    <a:schemeClr val="accent1"/>
                  </a:solidFill>
                  <a:latin typeface="+mj-lt"/>
                </a:rPr>
                <a:t>Fight</a:t>
              </a:r>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686800" cy="594895"/>
          </a:xfrm>
        </p:spPr>
        <p:txBody>
          <a:bodyPr>
            <a:noAutofit/>
          </a:bodyPr>
          <a:lstStyle/>
          <a:p>
            <a:r>
              <a:rPr lang="en-GB" dirty="0" smtClean="0">
                <a:cs typeface="Times New Roman" pitchFamily="18" charset="0"/>
              </a:rPr>
              <a:t>Solving the </a:t>
            </a:r>
            <a:r>
              <a:rPr lang="en-GB" dirty="0">
                <a:cs typeface="Times New Roman" pitchFamily="18" charset="0"/>
              </a:rPr>
              <a:t>G</a:t>
            </a:r>
            <a:r>
              <a:rPr lang="en-GB" dirty="0" smtClean="0">
                <a:cs typeface="Times New Roman" pitchFamily="18" charset="0"/>
              </a:rPr>
              <a:t>ame: </a:t>
            </a:r>
            <a:r>
              <a:rPr lang="en-GB" dirty="0">
                <a:cs typeface="Times New Roman" pitchFamily="18" charset="0"/>
              </a:rPr>
              <a:t>B</a:t>
            </a:r>
            <a:r>
              <a:rPr lang="en-GB" dirty="0" smtClean="0">
                <a:cs typeface="Times New Roman" pitchFamily="18" charset="0"/>
              </a:rPr>
              <a:t>ackward Induction</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832749570"/>
              </p:ext>
            </p:extLst>
          </p:nvPr>
        </p:nvGraphicFramePr>
        <p:xfrm>
          <a:off x="381000" y="2286000"/>
          <a:ext cx="82296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686800" cy="594895"/>
          </a:xfrm>
        </p:spPr>
        <p:txBody>
          <a:bodyPr>
            <a:noAutofit/>
          </a:bodyPr>
          <a:lstStyle/>
          <a:p>
            <a:r>
              <a:rPr lang="en-GB" dirty="0" smtClean="0">
                <a:cs typeface="Times New Roman" pitchFamily="18" charset="0"/>
              </a:rPr>
              <a:t>Nash Equilibrium for the Entry Game</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938330127"/>
              </p:ext>
            </p:extLst>
          </p:nvPr>
        </p:nvGraphicFramePr>
        <p:xfrm>
          <a:off x="381000" y="1524000"/>
          <a:ext cx="8458200" cy="175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7" name="Group 27"/>
          <p:cNvGrpSpPr>
            <a:grpSpLocks/>
          </p:cNvGrpSpPr>
          <p:nvPr/>
        </p:nvGrpSpPr>
        <p:grpSpPr bwMode="auto">
          <a:xfrm>
            <a:off x="1143000" y="3429000"/>
            <a:ext cx="6400800" cy="2819400"/>
            <a:chOff x="1104" y="1536"/>
            <a:chExt cx="4032" cy="2112"/>
          </a:xfrm>
        </p:grpSpPr>
        <p:sp>
          <p:nvSpPr>
            <p:cNvPr id="23" name="Text Box 4"/>
            <p:cNvSpPr txBox="1">
              <a:spLocks noChangeArrowheads="1"/>
            </p:cNvSpPr>
            <p:nvPr/>
          </p:nvSpPr>
          <p:spPr bwMode="auto">
            <a:xfrm>
              <a:off x="2400" y="1536"/>
              <a:ext cx="672" cy="254"/>
            </a:xfrm>
            <a:prstGeom prst="rect">
              <a:avLst/>
            </a:prstGeom>
            <a:solidFill>
              <a:srgbClr val="75B3FF"/>
            </a:solidFill>
            <a:ln w="19050">
              <a:solidFill>
                <a:schemeClr val="tx1"/>
              </a:solidFill>
              <a:miter lim="800000"/>
              <a:headEnd/>
              <a:tailEnd/>
            </a:ln>
          </p:spPr>
          <p:txBody>
            <a:bodyPr wrap="square">
              <a:spAutoFit/>
            </a:bodyPr>
            <a:lstStyle/>
            <a:p>
              <a:pPr algn="ctr" eaLnBrk="0" hangingPunct="0">
                <a:spcBef>
                  <a:spcPct val="50000"/>
                </a:spcBef>
              </a:pPr>
              <a:r>
                <a:rPr lang="en-GB" sz="1600" b="1" dirty="0">
                  <a:latin typeface="+mj-lt"/>
                </a:rPr>
                <a:t>Entrant</a:t>
              </a:r>
            </a:p>
          </p:txBody>
        </p:sp>
        <p:sp>
          <p:nvSpPr>
            <p:cNvPr id="25" name="Line 6"/>
            <p:cNvSpPr>
              <a:spLocks noChangeShapeType="1"/>
            </p:cNvSpPr>
            <p:nvPr/>
          </p:nvSpPr>
          <p:spPr bwMode="auto">
            <a:xfrm>
              <a:off x="2688" y="1776"/>
              <a:ext cx="912" cy="576"/>
            </a:xfrm>
            <a:prstGeom prst="line">
              <a:avLst/>
            </a:prstGeom>
            <a:noFill/>
            <a:ln w="25400">
              <a:solidFill>
                <a:schemeClr val="tx1"/>
              </a:solidFill>
              <a:round/>
              <a:headEnd/>
              <a:tailEnd/>
            </a:ln>
          </p:spPr>
          <p:txBody>
            <a:bodyPr/>
            <a:lstStyle/>
            <a:p>
              <a:endParaRPr lang="en-US" sz="1600">
                <a:latin typeface="+mj-lt"/>
              </a:endParaRPr>
            </a:p>
          </p:txBody>
        </p:sp>
        <p:sp>
          <p:nvSpPr>
            <p:cNvPr id="26" name="Text Box 7"/>
            <p:cNvSpPr txBox="1">
              <a:spLocks noChangeArrowheads="1"/>
            </p:cNvSpPr>
            <p:nvPr/>
          </p:nvSpPr>
          <p:spPr bwMode="auto">
            <a:xfrm>
              <a:off x="3216" y="2352"/>
              <a:ext cx="864" cy="254"/>
            </a:xfrm>
            <a:prstGeom prst="rect">
              <a:avLst/>
            </a:prstGeom>
            <a:solidFill>
              <a:srgbClr val="75B3FF"/>
            </a:solidFill>
            <a:ln w="19050">
              <a:solidFill>
                <a:schemeClr val="tx1"/>
              </a:solidFill>
              <a:miter lim="800000"/>
              <a:headEnd/>
              <a:tailEnd/>
            </a:ln>
          </p:spPr>
          <p:txBody>
            <a:bodyPr wrap="square">
              <a:spAutoFit/>
            </a:bodyPr>
            <a:lstStyle/>
            <a:p>
              <a:pPr algn="ctr" eaLnBrk="0" hangingPunct="0">
                <a:spcBef>
                  <a:spcPct val="50000"/>
                </a:spcBef>
              </a:pPr>
              <a:r>
                <a:rPr lang="en-GB" sz="1600" b="1" dirty="0">
                  <a:latin typeface="+mj-lt"/>
                </a:rPr>
                <a:t>Incumbent</a:t>
              </a:r>
            </a:p>
          </p:txBody>
        </p:sp>
        <p:sp>
          <p:nvSpPr>
            <p:cNvPr id="27" name="Line 9"/>
            <p:cNvSpPr>
              <a:spLocks noChangeShapeType="1"/>
            </p:cNvSpPr>
            <p:nvPr/>
          </p:nvSpPr>
          <p:spPr bwMode="auto">
            <a:xfrm>
              <a:off x="3600" y="2592"/>
              <a:ext cx="768" cy="528"/>
            </a:xfrm>
            <a:prstGeom prst="line">
              <a:avLst/>
            </a:prstGeom>
            <a:noFill/>
            <a:ln w="25400">
              <a:solidFill>
                <a:schemeClr val="tx1"/>
              </a:solidFill>
              <a:round/>
              <a:headEnd/>
              <a:tailEnd/>
            </a:ln>
          </p:spPr>
          <p:txBody>
            <a:bodyPr/>
            <a:lstStyle/>
            <a:p>
              <a:endParaRPr lang="en-US" sz="1600">
                <a:latin typeface="+mj-lt"/>
              </a:endParaRPr>
            </a:p>
          </p:txBody>
        </p:sp>
        <p:sp>
          <p:nvSpPr>
            <p:cNvPr id="28" name="Line 10"/>
            <p:cNvSpPr>
              <a:spLocks noChangeShapeType="1"/>
            </p:cNvSpPr>
            <p:nvPr/>
          </p:nvSpPr>
          <p:spPr bwMode="auto">
            <a:xfrm flipH="1">
              <a:off x="2976" y="2592"/>
              <a:ext cx="624" cy="528"/>
            </a:xfrm>
            <a:prstGeom prst="line">
              <a:avLst/>
            </a:prstGeom>
            <a:noFill/>
            <a:ln w="25400">
              <a:solidFill>
                <a:schemeClr val="tx1"/>
              </a:solidFill>
              <a:round/>
              <a:headEnd/>
              <a:tailEnd/>
            </a:ln>
          </p:spPr>
          <p:txBody>
            <a:bodyPr/>
            <a:lstStyle/>
            <a:p>
              <a:endParaRPr lang="en-US" sz="1600">
                <a:latin typeface="+mj-lt"/>
              </a:endParaRPr>
            </a:p>
          </p:txBody>
        </p:sp>
        <p:sp>
          <p:nvSpPr>
            <p:cNvPr id="29" name="Text Box 14"/>
            <p:cNvSpPr txBox="1">
              <a:spLocks noChangeArrowheads="1"/>
            </p:cNvSpPr>
            <p:nvPr/>
          </p:nvSpPr>
          <p:spPr bwMode="auto">
            <a:xfrm>
              <a:off x="2736" y="3168"/>
              <a:ext cx="384" cy="446"/>
            </a:xfrm>
            <a:prstGeom prst="rect">
              <a:avLst/>
            </a:prstGeom>
            <a:noFill/>
            <a:ln w="9525">
              <a:noFill/>
              <a:miter lim="800000"/>
              <a:headEnd/>
              <a:tailEnd/>
            </a:ln>
          </p:spPr>
          <p:txBody>
            <a:bodyPr>
              <a:spAutoFit/>
            </a:bodyPr>
            <a:lstStyle/>
            <a:p>
              <a:pPr algn="ctr" eaLnBrk="0" hangingPunct="0">
                <a:spcBef>
                  <a:spcPct val="50000"/>
                </a:spcBef>
              </a:pPr>
              <a:r>
                <a:rPr lang="en-GB" sz="1600" b="1">
                  <a:latin typeface="+mj-lt"/>
                </a:rPr>
                <a:t>-1</a:t>
              </a:r>
            </a:p>
            <a:p>
              <a:pPr algn="ctr" eaLnBrk="0" hangingPunct="0">
                <a:spcBef>
                  <a:spcPct val="50000"/>
                </a:spcBef>
              </a:pPr>
              <a:r>
                <a:rPr lang="en-GB" sz="1600" b="1">
                  <a:latin typeface="+mj-lt"/>
                </a:rPr>
                <a:t>0</a:t>
              </a:r>
            </a:p>
          </p:txBody>
        </p:sp>
        <p:sp>
          <p:nvSpPr>
            <p:cNvPr id="30" name="Text Box 15"/>
            <p:cNvSpPr txBox="1">
              <a:spLocks noChangeArrowheads="1"/>
            </p:cNvSpPr>
            <p:nvPr/>
          </p:nvSpPr>
          <p:spPr bwMode="auto">
            <a:xfrm>
              <a:off x="4224" y="3168"/>
              <a:ext cx="384" cy="446"/>
            </a:xfrm>
            <a:prstGeom prst="rect">
              <a:avLst/>
            </a:prstGeom>
            <a:noFill/>
            <a:ln w="9525">
              <a:noFill/>
              <a:miter lim="800000"/>
              <a:headEnd/>
              <a:tailEnd/>
            </a:ln>
          </p:spPr>
          <p:txBody>
            <a:bodyPr>
              <a:spAutoFit/>
            </a:bodyPr>
            <a:lstStyle/>
            <a:p>
              <a:pPr algn="ctr" eaLnBrk="0" hangingPunct="0">
                <a:spcBef>
                  <a:spcPct val="50000"/>
                </a:spcBef>
              </a:pPr>
              <a:r>
                <a:rPr lang="en-GB" sz="1600" b="1">
                  <a:latin typeface="+mj-lt"/>
                </a:rPr>
                <a:t>4</a:t>
              </a:r>
            </a:p>
            <a:p>
              <a:pPr algn="ctr" eaLnBrk="0" hangingPunct="0">
                <a:spcBef>
                  <a:spcPct val="50000"/>
                </a:spcBef>
              </a:pPr>
              <a:r>
                <a:rPr lang="en-GB" sz="1600" b="1">
                  <a:latin typeface="+mj-lt"/>
                </a:rPr>
                <a:t>5</a:t>
              </a:r>
            </a:p>
          </p:txBody>
        </p:sp>
        <p:sp>
          <p:nvSpPr>
            <p:cNvPr id="31" name="Line 16"/>
            <p:cNvSpPr>
              <a:spLocks noChangeShapeType="1"/>
            </p:cNvSpPr>
            <p:nvPr/>
          </p:nvSpPr>
          <p:spPr bwMode="auto">
            <a:xfrm flipH="1">
              <a:off x="1536" y="1776"/>
              <a:ext cx="1152" cy="720"/>
            </a:xfrm>
            <a:prstGeom prst="line">
              <a:avLst/>
            </a:prstGeom>
            <a:noFill/>
            <a:ln w="25400">
              <a:solidFill>
                <a:schemeClr val="tx1"/>
              </a:solidFill>
              <a:round/>
              <a:headEnd/>
              <a:tailEnd/>
            </a:ln>
          </p:spPr>
          <p:txBody>
            <a:bodyPr/>
            <a:lstStyle/>
            <a:p>
              <a:endParaRPr lang="en-US" sz="1600">
                <a:latin typeface="+mj-lt"/>
              </a:endParaRPr>
            </a:p>
          </p:txBody>
        </p:sp>
        <p:sp>
          <p:nvSpPr>
            <p:cNvPr id="32" name="Text Box 17"/>
            <p:cNvSpPr txBox="1">
              <a:spLocks noChangeArrowheads="1"/>
            </p:cNvSpPr>
            <p:nvPr/>
          </p:nvSpPr>
          <p:spPr bwMode="auto">
            <a:xfrm>
              <a:off x="1344" y="2544"/>
              <a:ext cx="384" cy="446"/>
            </a:xfrm>
            <a:prstGeom prst="rect">
              <a:avLst/>
            </a:prstGeom>
            <a:noFill/>
            <a:ln w="9525">
              <a:noFill/>
              <a:miter lim="800000"/>
              <a:headEnd/>
              <a:tailEnd/>
            </a:ln>
          </p:spPr>
          <p:txBody>
            <a:bodyPr>
              <a:spAutoFit/>
            </a:bodyPr>
            <a:lstStyle/>
            <a:p>
              <a:pPr algn="ctr" eaLnBrk="0" hangingPunct="0">
                <a:spcBef>
                  <a:spcPct val="50000"/>
                </a:spcBef>
              </a:pPr>
              <a:r>
                <a:rPr lang="en-GB" sz="1600" b="1">
                  <a:latin typeface="+mj-lt"/>
                </a:rPr>
                <a:t>0</a:t>
              </a:r>
            </a:p>
            <a:p>
              <a:pPr algn="ctr" eaLnBrk="0" hangingPunct="0">
                <a:spcBef>
                  <a:spcPct val="50000"/>
                </a:spcBef>
              </a:pPr>
              <a:r>
                <a:rPr lang="en-GB" sz="1600" b="1">
                  <a:latin typeface="+mj-lt"/>
                </a:rPr>
                <a:t>10</a:t>
              </a:r>
            </a:p>
          </p:txBody>
        </p:sp>
        <p:sp>
          <p:nvSpPr>
            <p:cNvPr id="33" name="AutoShape 20"/>
            <p:cNvSpPr>
              <a:spLocks noChangeArrowheads="1"/>
            </p:cNvSpPr>
            <p:nvPr/>
          </p:nvSpPr>
          <p:spPr bwMode="auto">
            <a:xfrm>
              <a:off x="2784" y="3216"/>
              <a:ext cx="336" cy="432"/>
            </a:xfrm>
            <a:prstGeom prst="bracketPair">
              <a:avLst>
                <a:gd name="adj" fmla="val 16667"/>
              </a:avLst>
            </a:prstGeom>
            <a:noFill/>
            <a:ln w="9525">
              <a:solidFill>
                <a:schemeClr val="tx1"/>
              </a:solidFill>
              <a:round/>
              <a:headEnd/>
              <a:tailEnd/>
            </a:ln>
          </p:spPr>
          <p:txBody>
            <a:bodyPr wrap="none" anchor="ctr"/>
            <a:lstStyle/>
            <a:p>
              <a:pPr algn="ctr" eaLnBrk="0" hangingPunct="0"/>
              <a:endParaRPr lang="en-US" sz="1600">
                <a:latin typeface="+mj-lt"/>
              </a:endParaRPr>
            </a:p>
          </p:txBody>
        </p:sp>
        <p:sp>
          <p:nvSpPr>
            <p:cNvPr id="34" name="AutoShape 21"/>
            <p:cNvSpPr>
              <a:spLocks noChangeArrowheads="1"/>
            </p:cNvSpPr>
            <p:nvPr/>
          </p:nvSpPr>
          <p:spPr bwMode="auto">
            <a:xfrm>
              <a:off x="4272" y="3216"/>
              <a:ext cx="288" cy="432"/>
            </a:xfrm>
            <a:prstGeom prst="bracketPair">
              <a:avLst>
                <a:gd name="adj" fmla="val 16667"/>
              </a:avLst>
            </a:prstGeom>
            <a:noFill/>
            <a:ln w="9525">
              <a:solidFill>
                <a:schemeClr val="tx1"/>
              </a:solidFill>
              <a:round/>
              <a:headEnd/>
              <a:tailEnd/>
            </a:ln>
          </p:spPr>
          <p:txBody>
            <a:bodyPr wrap="none" anchor="ctr"/>
            <a:lstStyle/>
            <a:p>
              <a:pPr algn="ctr" eaLnBrk="0" hangingPunct="0"/>
              <a:endParaRPr lang="en-GB" sz="1600" b="1">
                <a:latin typeface="+mj-lt"/>
              </a:endParaRPr>
            </a:p>
          </p:txBody>
        </p:sp>
        <p:sp>
          <p:nvSpPr>
            <p:cNvPr id="35" name="AutoShape 22"/>
            <p:cNvSpPr>
              <a:spLocks noChangeArrowheads="1"/>
            </p:cNvSpPr>
            <p:nvPr/>
          </p:nvSpPr>
          <p:spPr bwMode="auto">
            <a:xfrm>
              <a:off x="1392" y="2592"/>
              <a:ext cx="288" cy="432"/>
            </a:xfrm>
            <a:prstGeom prst="bracketPair">
              <a:avLst>
                <a:gd name="adj" fmla="val 16667"/>
              </a:avLst>
            </a:prstGeom>
            <a:noFill/>
            <a:ln w="9525">
              <a:solidFill>
                <a:schemeClr val="tx1"/>
              </a:solidFill>
              <a:round/>
              <a:headEnd/>
              <a:tailEnd/>
            </a:ln>
          </p:spPr>
          <p:txBody>
            <a:bodyPr wrap="none" anchor="ctr"/>
            <a:lstStyle/>
            <a:p>
              <a:pPr algn="ctr" eaLnBrk="0" hangingPunct="0"/>
              <a:endParaRPr lang="en-GB" sz="1600" b="1">
                <a:latin typeface="+mj-lt"/>
              </a:endParaRPr>
            </a:p>
          </p:txBody>
        </p:sp>
        <p:sp>
          <p:nvSpPr>
            <p:cNvPr id="36" name="Text Box 23"/>
            <p:cNvSpPr txBox="1">
              <a:spLocks noChangeArrowheads="1"/>
            </p:cNvSpPr>
            <p:nvPr/>
          </p:nvSpPr>
          <p:spPr bwMode="auto">
            <a:xfrm>
              <a:off x="2784" y="1920"/>
              <a:ext cx="1248" cy="213"/>
            </a:xfrm>
            <a:prstGeom prst="rect">
              <a:avLst/>
            </a:prstGeom>
            <a:noFill/>
            <a:ln w="9525">
              <a:noFill/>
              <a:miter lim="800000"/>
              <a:headEnd/>
              <a:tailEnd/>
            </a:ln>
          </p:spPr>
          <p:txBody>
            <a:bodyPr>
              <a:spAutoFit/>
            </a:bodyPr>
            <a:lstStyle/>
            <a:p>
              <a:pPr algn="ctr" eaLnBrk="0" hangingPunct="0">
                <a:spcBef>
                  <a:spcPct val="50000"/>
                </a:spcBef>
              </a:pPr>
              <a:r>
                <a:rPr lang="en-GB" sz="1600" b="1">
                  <a:solidFill>
                    <a:schemeClr val="accent1"/>
                  </a:solidFill>
                  <a:latin typeface="+mj-lt"/>
                </a:rPr>
                <a:t>Enter</a:t>
              </a:r>
            </a:p>
          </p:txBody>
        </p:sp>
        <p:sp>
          <p:nvSpPr>
            <p:cNvPr id="37" name="Text Box 24"/>
            <p:cNvSpPr txBox="1">
              <a:spLocks noChangeArrowheads="1"/>
            </p:cNvSpPr>
            <p:nvPr/>
          </p:nvSpPr>
          <p:spPr bwMode="auto">
            <a:xfrm>
              <a:off x="1104" y="1920"/>
              <a:ext cx="1248" cy="213"/>
            </a:xfrm>
            <a:prstGeom prst="rect">
              <a:avLst/>
            </a:prstGeom>
            <a:noFill/>
            <a:ln w="9525">
              <a:noFill/>
              <a:miter lim="800000"/>
              <a:headEnd/>
              <a:tailEnd/>
            </a:ln>
          </p:spPr>
          <p:txBody>
            <a:bodyPr>
              <a:spAutoFit/>
            </a:bodyPr>
            <a:lstStyle/>
            <a:p>
              <a:pPr algn="ctr" eaLnBrk="0" hangingPunct="0">
                <a:spcBef>
                  <a:spcPct val="50000"/>
                </a:spcBef>
              </a:pPr>
              <a:r>
                <a:rPr lang="en-GB" sz="1600" b="1" dirty="0">
                  <a:solidFill>
                    <a:schemeClr val="accent1"/>
                  </a:solidFill>
                  <a:latin typeface="+mj-lt"/>
                </a:rPr>
                <a:t>Stay out</a:t>
              </a:r>
            </a:p>
          </p:txBody>
        </p:sp>
        <p:sp>
          <p:nvSpPr>
            <p:cNvPr id="38" name="Text Box 25"/>
            <p:cNvSpPr txBox="1">
              <a:spLocks noChangeArrowheads="1"/>
            </p:cNvSpPr>
            <p:nvPr/>
          </p:nvSpPr>
          <p:spPr bwMode="auto">
            <a:xfrm>
              <a:off x="3984" y="2688"/>
              <a:ext cx="1152" cy="213"/>
            </a:xfrm>
            <a:prstGeom prst="rect">
              <a:avLst/>
            </a:prstGeom>
            <a:noFill/>
            <a:ln w="9525">
              <a:noFill/>
              <a:miter lim="800000"/>
              <a:headEnd/>
              <a:tailEnd/>
            </a:ln>
          </p:spPr>
          <p:txBody>
            <a:bodyPr>
              <a:spAutoFit/>
            </a:bodyPr>
            <a:lstStyle/>
            <a:p>
              <a:pPr algn="ctr" eaLnBrk="0" hangingPunct="0">
                <a:spcBef>
                  <a:spcPct val="50000"/>
                </a:spcBef>
              </a:pPr>
              <a:r>
                <a:rPr lang="en-GB" sz="1600" b="1">
                  <a:solidFill>
                    <a:schemeClr val="accent1"/>
                  </a:solidFill>
                  <a:latin typeface="+mj-lt"/>
                </a:rPr>
                <a:t>Accommodate</a:t>
              </a:r>
            </a:p>
          </p:txBody>
        </p:sp>
        <p:sp>
          <p:nvSpPr>
            <p:cNvPr id="39" name="Text Box 26"/>
            <p:cNvSpPr txBox="1">
              <a:spLocks noChangeArrowheads="1"/>
            </p:cNvSpPr>
            <p:nvPr/>
          </p:nvSpPr>
          <p:spPr bwMode="auto">
            <a:xfrm>
              <a:off x="2592" y="2688"/>
              <a:ext cx="912" cy="213"/>
            </a:xfrm>
            <a:prstGeom prst="rect">
              <a:avLst/>
            </a:prstGeom>
            <a:noFill/>
            <a:ln w="9525">
              <a:noFill/>
              <a:miter lim="800000"/>
              <a:headEnd/>
              <a:tailEnd/>
            </a:ln>
          </p:spPr>
          <p:txBody>
            <a:bodyPr>
              <a:spAutoFit/>
            </a:bodyPr>
            <a:lstStyle/>
            <a:p>
              <a:pPr algn="ctr" eaLnBrk="0" hangingPunct="0">
                <a:spcBef>
                  <a:spcPct val="50000"/>
                </a:spcBef>
              </a:pPr>
              <a:r>
                <a:rPr lang="en-GB" sz="1600" b="1">
                  <a:solidFill>
                    <a:schemeClr val="accent1"/>
                  </a:solidFill>
                  <a:latin typeface="+mj-lt"/>
                </a:rPr>
                <a:t>Fight</a:t>
              </a:r>
            </a:p>
          </p:txBody>
        </p:sp>
      </p:grpSp>
      <p:sp>
        <p:nvSpPr>
          <p:cNvPr id="41" name="Line 1045"/>
          <p:cNvSpPr>
            <a:spLocks noChangeShapeType="1"/>
          </p:cNvSpPr>
          <p:nvPr/>
        </p:nvSpPr>
        <p:spPr bwMode="auto">
          <a:xfrm>
            <a:off x="3733800" y="3886200"/>
            <a:ext cx="990600" cy="533400"/>
          </a:xfrm>
          <a:prstGeom prst="line">
            <a:avLst/>
          </a:prstGeom>
          <a:noFill/>
          <a:ln w="31750">
            <a:solidFill>
              <a:schemeClr val="accent1"/>
            </a:solidFill>
            <a:round/>
            <a:headEnd/>
            <a:tailEnd type="triangle" w="med" len="med"/>
          </a:ln>
        </p:spPr>
        <p:txBody>
          <a:bodyPr/>
          <a:lstStyle/>
          <a:p>
            <a:endParaRPr lang="en-US"/>
          </a:p>
        </p:txBody>
      </p:sp>
      <p:sp>
        <p:nvSpPr>
          <p:cNvPr id="42" name="Line 1046"/>
          <p:cNvSpPr>
            <a:spLocks noChangeShapeType="1"/>
          </p:cNvSpPr>
          <p:nvPr/>
        </p:nvSpPr>
        <p:spPr bwMode="auto">
          <a:xfrm>
            <a:off x="5105400" y="4953000"/>
            <a:ext cx="1066800" cy="609600"/>
          </a:xfrm>
          <a:prstGeom prst="line">
            <a:avLst/>
          </a:prstGeom>
          <a:noFill/>
          <a:ln w="28575">
            <a:solidFill>
              <a:schemeClr val="accent1"/>
            </a:solidFill>
            <a:round/>
            <a:headEnd/>
            <a:tailEnd type="triangle" w="med" len="med"/>
          </a:ln>
        </p:spPr>
        <p:txBody>
          <a:bodyPr/>
          <a:lstStyle/>
          <a:p>
            <a:endParaRPr lang="en-US"/>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686800" cy="594895"/>
          </a:xfrm>
        </p:spPr>
        <p:txBody>
          <a:bodyPr>
            <a:noAutofit/>
          </a:bodyPr>
          <a:lstStyle/>
          <a:p>
            <a:r>
              <a:rPr lang="en-GB" dirty="0" smtClean="0">
                <a:cs typeface="Times New Roman" pitchFamily="18" charset="0"/>
              </a:rPr>
              <a:t>Making Credible Commitments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457200" y="2362200"/>
          <a:ext cx="8229600"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Line 8"/>
          <p:cNvSpPr>
            <a:spLocks noChangeShapeType="1"/>
          </p:cNvSpPr>
          <p:nvPr/>
        </p:nvSpPr>
        <p:spPr bwMode="auto">
          <a:xfrm>
            <a:off x="4489450" y="4556125"/>
            <a:ext cx="1304925" cy="919163"/>
          </a:xfrm>
          <a:prstGeom prst="line">
            <a:avLst/>
          </a:prstGeom>
          <a:noFill/>
          <a:ln w="25400">
            <a:noFill/>
            <a:round/>
            <a:headEnd/>
            <a:tailEnd/>
          </a:ln>
        </p:spPr>
        <p:txBody>
          <a:bodyPr/>
          <a:lstStyle/>
          <a:p>
            <a:endParaRPr lang="en-US" sz="1400">
              <a:latin typeface="+mj-lt"/>
            </a:endParaRPr>
          </a:p>
        </p:txBody>
      </p:sp>
      <p:sp>
        <p:nvSpPr>
          <p:cNvPr id="21" name="Line 13"/>
          <p:cNvSpPr>
            <a:spLocks noChangeShapeType="1"/>
          </p:cNvSpPr>
          <p:nvPr/>
        </p:nvSpPr>
        <p:spPr bwMode="auto">
          <a:xfrm flipH="1">
            <a:off x="4724400" y="2362200"/>
            <a:ext cx="381000" cy="304800"/>
          </a:xfrm>
          <a:prstGeom prst="line">
            <a:avLst/>
          </a:prstGeom>
          <a:noFill/>
          <a:ln w="9525">
            <a:noFill/>
            <a:round/>
            <a:headEnd/>
            <a:tailEnd type="triangle" w="med" len="med"/>
          </a:ln>
        </p:spPr>
        <p:txBody>
          <a:bodyPr/>
          <a:lstStyle/>
          <a:p>
            <a:endParaRPr lang="en-US" sz="1400">
              <a:latin typeface="+mj-lt"/>
            </a:endParaRPr>
          </a:p>
        </p:txBody>
      </p:sp>
      <p:sp>
        <p:nvSpPr>
          <p:cNvPr id="24" name="Line 16"/>
          <p:cNvSpPr>
            <a:spLocks noChangeShapeType="1"/>
          </p:cNvSpPr>
          <p:nvPr/>
        </p:nvSpPr>
        <p:spPr bwMode="auto">
          <a:xfrm flipH="1">
            <a:off x="5510213" y="3505200"/>
            <a:ext cx="1576387" cy="1724025"/>
          </a:xfrm>
          <a:prstGeom prst="line">
            <a:avLst/>
          </a:prstGeom>
          <a:noFill/>
          <a:ln w="9525">
            <a:noFill/>
            <a:prstDash val="dash"/>
            <a:round/>
            <a:headEnd/>
            <a:tailEnd type="triangle" w="med" len="med"/>
          </a:ln>
        </p:spPr>
        <p:txBody>
          <a:bodyPr/>
          <a:lstStyle/>
          <a:p>
            <a:endParaRPr lang="en-US" sz="1400">
              <a:latin typeface="+mj-lt"/>
            </a:endParaRPr>
          </a:p>
        </p:txBody>
      </p:sp>
      <p:grpSp>
        <p:nvGrpSpPr>
          <p:cNvPr id="3" name="Group 28"/>
          <p:cNvGrpSpPr>
            <a:grpSpLocks/>
          </p:cNvGrpSpPr>
          <p:nvPr/>
        </p:nvGrpSpPr>
        <p:grpSpPr bwMode="auto">
          <a:xfrm>
            <a:off x="6248400" y="4191000"/>
            <a:ext cx="152400" cy="76200"/>
            <a:chOff x="1488" y="1344"/>
            <a:chExt cx="192" cy="96"/>
          </a:xfrm>
        </p:grpSpPr>
        <p:sp>
          <p:nvSpPr>
            <p:cNvPr id="52" name="Line 29"/>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53" name="Line 30"/>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54" name="Line 31"/>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4" name="Group 37"/>
          <p:cNvGrpSpPr>
            <a:grpSpLocks/>
          </p:cNvGrpSpPr>
          <p:nvPr/>
        </p:nvGrpSpPr>
        <p:grpSpPr bwMode="auto">
          <a:xfrm>
            <a:off x="7467600" y="4191000"/>
            <a:ext cx="152400" cy="38100"/>
            <a:chOff x="3264" y="1728"/>
            <a:chExt cx="96" cy="24"/>
          </a:xfrm>
        </p:grpSpPr>
        <p:sp>
          <p:nvSpPr>
            <p:cNvPr id="47" name="Line 38"/>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48" name="Line 39"/>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grpSp>
        <p:nvGrpSpPr>
          <p:cNvPr id="5" name="Group 8"/>
          <p:cNvGrpSpPr>
            <a:grpSpLocks/>
          </p:cNvGrpSpPr>
          <p:nvPr/>
        </p:nvGrpSpPr>
        <p:grpSpPr bwMode="auto">
          <a:xfrm>
            <a:off x="5867400" y="2057400"/>
            <a:ext cx="152400" cy="76200"/>
            <a:chOff x="1488" y="1344"/>
            <a:chExt cx="192" cy="96"/>
          </a:xfrm>
        </p:grpSpPr>
        <p:sp>
          <p:nvSpPr>
            <p:cNvPr id="69" name="Line 4"/>
            <p:cNvSpPr>
              <a:spLocks noChangeShapeType="1"/>
            </p:cNvSpPr>
            <p:nvPr/>
          </p:nvSpPr>
          <p:spPr bwMode="auto">
            <a:xfrm>
              <a:off x="1488" y="1440"/>
              <a:ext cx="192" cy="0"/>
            </a:xfrm>
            <a:prstGeom prst="line">
              <a:avLst/>
            </a:prstGeom>
            <a:noFill/>
            <a:ln w="9525">
              <a:noFill/>
              <a:round/>
              <a:headEnd/>
              <a:tailEnd/>
            </a:ln>
          </p:spPr>
          <p:txBody>
            <a:bodyPr/>
            <a:lstStyle/>
            <a:p>
              <a:endParaRPr lang="en-US"/>
            </a:p>
          </p:txBody>
        </p:sp>
        <p:sp>
          <p:nvSpPr>
            <p:cNvPr id="70" name="Line 5"/>
            <p:cNvSpPr>
              <a:spLocks noChangeShapeType="1"/>
            </p:cNvSpPr>
            <p:nvPr/>
          </p:nvSpPr>
          <p:spPr bwMode="auto">
            <a:xfrm>
              <a:off x="1488" y="1392"/>
              <a:ext cx="192" cy="0"/>
            </a:xfrm>
            <a:prstGeom prst="line">
              <a:avLst/>
            </a:prstGeom>
            <a:noFill/>
            <a:ln w="9525">
              <a:noFill/>
              <a:round/>
              <a:headEnd/>
              <a:tailEnd/>
            </a:ln>
          </p:spPr>
          <p:txBody>
            <a:bodyPr/>
            <a:lstStyle/>
            <a:p>
              <a:endParaRPr lang="en-US"/>
            </a:p>
          </p:txBody>
        </p:sp>
        <p:sp>
          <p:nvSpPr>
            <p:cNvPr id="71" name="Line 6"/>
            <p:cNvSpPr>
              <a:spLocks noChangeShapeType="1"/>
            </p:cNvSpPr>
            <p:nvPr/>
          </p:nvSpPr>
          <p:spPr bwMode="auto">
            <a:xfrm>
              <a:off x="1488" y="1344"/>
              <a:ext cx="192" cy="0"/>
            </a:xfrm>
            <a:prstGeom prst="line">
              <a:avLst/>
            </a:prstGeom>
            <a:noFill/>
            <a:ln w="9525">
              <a:noFill/>
              <a:round/>
              <a:headEnd/>
              <a:tailEnd/>
            </a:ln>
          </p:spPr>
          <p:txBody>
            <a:bodyPr/>
            <a:lstStyle/>
            <a:p>
              <a:endParaRPr lang="en-US"/>
            </a:p>
          </p:txBody>
        </p:sp>
      </p:grpSp>
      <p:grpSp>
        <p:nvGrpSpPr>
          <p:cNvPr id="6" name="Group 17"/>
          <p:cNvGrpSpPr>
            <a:grpSpLocks/>
          </p:cNvGrpSpPr>
          <p:nvPr/>
        </p:nvGrpSpPr>
        <p:grpSpPr bwMode="auto">
          <a:xfrm>
            <a:off x="7162800" y="2057400"/>
            <a:ext cx="152400" cy="38100"/>
            <a:chOff x="3264" y="1728"/>
            <a:chExt cx="96" cy="24"/>
          </a:xfrm>
        </p:grpSpPr>
        <p:sp>
          <p:nvSpPr>
            <p:cNvPr id="64" name="Line 15"/>
            <p:cNvSpPr>
              <a:spLocks noChangeShapeType="1"/>
            </p:cNvSpPr>
            <p:nvPr/>
          </p:nvSpPr>
          <p:spPr bwMode="auto">
            <a:xfrm>
              <a:off x="3264" y="1752"/>
              <a:ext cx="96" cy="0"/>
            </a:xfrm>
            <a:prstGeom prst="line">
              <a:avLst/>
            </a:prstGeom>
            <a:noFill/>
            <a:ln w="9525">
              <a:noFill/>
              <a:round/>
              <a:headEnd/>
              <a:tailEnd/>
            </a:ln>
          </p:spPr>
          <p:txBody>
            <a:bodyPr/>
            <a:lstStyle/>
            <a:p>
              <a:endParaRPr lang="en-US"/>
            </a:p>
          </p:txBody>
        </p:sp>
        <p:sp>
          <p:nvSpPr>
            <p:cNvPr id="65" name="Line 16"/>
            <p:cNvSpPr>
              <a:spLocks noChangeShapeType="1"/>
            </p:cNvSpPr>
            <p:nvPr/>
          </p:nvSpPr>
          <p:spPr bwMode="auto">
            <a:xfrm>
              <a:off x="3264" y="1728"/>
              <a:ext cx="96" cy="0"/>
            </a:xfrm>
            <a:prstGeom prst="line">
              <a:avLst/>
            </a:prstGeom>
            <a:noFill/>
            <a:ln w="9525">
              <a:noFill/>
              <a:round/>
              <a:headEnd/>
              <a:tailEnd/>
            </a:ln>
          </p:spPr>
          <p:txBody>
            <a:bodyPr/>
            <a:lstStyle/>
            <a:p>
              <a:endParaRPr lang="en-US"/>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a:xfrm>
            <a:off x="1371600" y="1524000"/>
            <a:ext cx="7620000" cy="990600"/>
          </a:xfrm>
        </p:spPr>
        <p:txBody>
          <a:bodyPr>
            <a:noAutofit/>
          </a:bodyPr>
          <a:lstStyle/>
          <a:p>
            <a:r>
              <a:rPr lang="en-US" altLang="zh-CN" sz="3600" dirty="0" smtClean="0">
                <a:solidFill>
                  <a:schemeClr val="tx1"/>
                </a:solidFill>
                <a:ea typeface="宋体" pitchFamily="2" charset="-122"/>
              </a:rPr>
              <a:t>Oligopoly and Interdependent Behavior</a:t>
            </a:r>
            <a:endParaRPr lang="en-US" sz="3600" dirty="0">
              <a:solidFill>
                <a:schemeClr val="tx1"/>
              </a:solidFill>
            </a:endParaRPr>
          </a:p>
        </p:txBody>
      </p:sp>
      <p:sp>
        <p:nvSpPr>
          <p:cNvPr id="4" name="Slide Number Placeholder 3"/>
          <p:cNvSpPr>
            <a:spLocks noGrp="1"/>
          </p:cNvSpPr>
          <p:nvPr>
            <p:ph type="sldNum" sz="quarter" idx="11"/>
          </p:nvPr>
        </p:nvSpPr>
        <p:spPr/>
        <p:txBody>
          <a:bodyPr/>
          <a:lstStyle/>
          <a:p>
            <a:fld id="{BF83712B-ABC8-49E7-839E-C6F354B42203}" type="slidenum">
              <a:rPr lang="en-US" smtClean="0"/>
              <a:pPr/>
              <a:t>3</a:t>
            </a:fld>
            <a:endParaRPr lang="en-US"/>
          </a:p>
        </p:txBody>
      </p:sp>
    </p:spTree>
    <p:extLst>
      <p:ext uri="{BB962C8B-B14F-4D97-AF65-F5344CB8AC3E}">
        <p14:creationId xmlns:p14="http://schemas.microsoft.com/office/powerpoint/2010/main" val="54565292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153400" cy="574280"/>
          </a:xfrm>
        </p:spPr>
        <p:txBody>
          <a:bodyPr>
            <a:noAutofit/>
          </a:bodyPr>
          <a:lstStyle/>
          <a:p>
            <a:r>
              <a:rPr lang="en-US" dirty="0" smtClean="0">
                <a:latin typeface="Century Gothic"/>
                <a:cs typeface="Century Gothic"/>
              </a:rPr>
              <a:t>Next week: Makeup Lecture 6.2</a:t>
            </a:r>
            <a:endParaRPr lang="en-US" dirty="0">
              <a:latin typeface="Century Gothic"/>
              <a:cs typeface="Century Gothic"/>
            </a:endParaRPr>
          </a:p>
        </p:txBody>
      </p:sp>
      <p:graphicFrame>
        <p:nvGraphicFramePr>
          <p:cNvPr id="3" name="Diagram 2"/>
          <p:cNvGraphicFramePr/>
          <p:nvPr>
            <p:extLst>
              <p:ext uri="{D42A27DB-BD31-4B8C-83A1-F6EECF244321}">
                <p14:modId xmlns:p14="http://schemas.microsoft.com/office/powerpoint/2010/main" val="287834678"/>
              </p:ext>
            </p:extLst>
          </p:nvPr>
        </p:nvGraphicFramePr>
        <p:xfrm>
          <a:off x="-2362200" y="1714500"/>
          <a:ext cx="134112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6"/>
          <p:cNvGraphicFramePr/>
          <p:nvPr>
            <p:extLst>
              <p:ext uri="{D42A27DB-BD31-4B8C-83A1-F6EECF244321}">
                <p14:modId xmlns:p14="http://schemas.microsoft.com/office/powerpoint/2010/main" val="4147883037"/>
              </p:ext>
            </p:extLst>
          </p:nvPr>
        </p:nvGraphicFramePr>
        <p:xfrm>
          <a:off x="457200" y="1524000"/>
          <a:ext cx="8382000" cy="4876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53209029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991600" cy="594895"/>
          </a:xfrm>
        </p:spPr>
        <p:txBody>
          <a:bodyPr>
            <a:noAutofit/>
          </a:bodyPr>
          <a:lstStyle/>
          <a:p>
            <a:r>
              <a:rPr lang="en-GB" dirty="0" smtClean="0"/>
              <a:t>Oligopoly and interdependent </a:t>
            </a:r>
            <a:r>
              <a:rPr lang="en-GB" dirty="0" err="1"/>
              <a:t>b</a:t>
            </a:r>
            <a:r>
              <a:rPr lang="en-GB" dirty="0" err="1" smtClean="0"/>
              <a:t>ehavior</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1434378394"/>
              </p:ext>
            </p:extLst>
          </p:nvPr>
        </p:nvGraphicFramePr>
        <p:xfrm>
          <a:off x="381000" y="1371600"/>
          <a:ext cx="8458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991600" cy="594895"/>
          </a:xfrm>
        </p:spPr>
        <p:txBody>
          <a:bodyPr>
            <a:noAutofit/>
          </a:bodyPr>
          <a:lstStyle/>
          <a:p>
            <a:r>
              <a:rPr lang="en-US" dirty="0" smtClean="0"/>
              <a:t>The Role of strategic </a:t>
            </a:r>
            <a:r>
              <a:rPr lang="en-US" dirty="0"/>
              <a:t>b</a:t>
            </a:r>
            <a:r>
              <a:rPr lang="en-US" dirty="0" smtClean="0"/>
              <a:t>ehavior: key </a:t>
            </a:r>
            <a:r>
              <a:rPr lang="en-US" dirty="0"/>
              <a:t>f</a:t>
            </a:r>
            <a:r>
              <a:rPr lang="en-US" dirty="0" smtClean="0"/>
              <a:t>eatures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60371862"/>
              </p:ext>
            </p:extLst>
          </p:nvPr>
        </p:nvGraphicFramePr>
        <p:xfrm>
          <a:off x="381000" y="1524000"/>
          <a:ext cx="84582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US" altLang="zh-CN" dirty="0" smtClean="0">
                <a:ea typeface="宋体" pitchFamily="2" charset="-122"/>
              </a:rPr>
              <a:t>Oligopoly models and their different </a:t>
            </a:r>
            <a:r>
              <a:rPr lang="en-US" altLang="zh-CN" dirty="0">
                <a:ea typeface="宋体" pitchFamily="2" charset="-122"/>
              </a:rPr>
              <a:t>a</a:t>
            </a:r>
            <a:r>
              <a:rPr lang="en-US" altLang="zh-CN" dirty="0" smtClean="0">
                <a:ea typeface="宋体" pitchFamily="2" charset="-122"/>
              </a:rPr>
              <a:t>ssumptions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899518100"/>
              </p:ext>
            </p:extLst>
          </p:nvPr>
        </p:nvGraphicFramePr>
        <p:xfrm>
          <a:off x="381000" y="1524000"/>
          <a:ext cx="84582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991600" cy="594895"/>
          </a:xfrm>
        </p:spPr>
        <p:txBody>
          <a:bodyPr>
            <a:noAutofit/>
          </a:bodyPr>
          <a:lstStyle/>
          <a:p>
            <a:r>
              <a:rPr lang="en-US" altLang="zh-CN" dirty="0" smtClean="0">
                <a:ea typeface="宋体" pitchFamily="2" charset="-122"/>
              </a:rPr>
              <a:t>Basic </a:t>
            </a:r>
            <a:r>
              <a:rPr lang="en-US" altLang="zh-CN" dirty="0" err="1" smtClean="0">
                <a:ea typeface="宋体" pitchFamily="2" charset="-122"/>
              </a:rPr>
              <a:t>Cournot</a:t>
            </a:r>
            <a:r>
              <a:rPr lang="en-US" altLang="zh-CN" dirty="0" smtClean="0">
                <a:ea typeface="宋体" pitchFamily="2" charset="-122"/>
              </a:rPr>
              <a:t> model for two-</a:t>
            </a:r>
            <a:r>
              <a:rPr lang="en-US" altLang="zh-CN" dirty="0">
                <a:ea typeface="宋体" pitchFamily="2" charset="-122"/>
              </a:rPr>
              <a:t>f</a:t>
            </a:r>
            <a:r>
              <a:rPr lang="en-US" altLang="zh-CN" dirty="0" smtClean="0">
                <a:ea typeface="宋体" pitchFamily="2" charset="-122"/>
              </a:rPr>
              <a:t>irms: assumptions</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666934118"/>
              </p:ext>
            </p:extLst>
          </p:nvPr>
        </p:nvGraphicFramePr>
        <p:xfrm>
          <a:off x="381000" y="1524000"/>
          <a:ext cx="4724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a:grpSpLocks/>
          </p:cNvGrpSpPr>
          <p:nvPr/>
        </p:nvGrpSpPr>
        <p:grpSpPr bwMode="auto">
          <a:xfrm>
            <a:off x="5257800" y="2133600"/>
            <a:ext cx="3657600" cy="3383973"/>
            <a:chOff x="528" y="1344"/>
            <a:chExt cx="2976" cy="1954"/>
          </a:xfrm>
        </p:grpSpPr>
        <p:grpSp>
          <p:nvGrpSpPr>
            <p:cNvPr id="6" name="Group 5"/>
            <p:cNvGrpSpPr>
              <a:grpSpLocks/>
            </p:cNvGrpSpPr>
            <p:nvPr/>
          </p:nvGrpSpPr>
          <p:grpSpPr bwMode="auto">
            <a:xfrm>
              <a:off x="528" y="1344"/>
              <a:ext cx="2976" cy="1680"/>
              <a:chOff x="528" y="1344"/>
              <a:chExt cx="2976" cy="1680"/>
            </a:xfrm>
          </p:grpSpPr>
          <p:sp>
            <p:nvSpPr>
              <p:cNvPr id="12" name="Line 6"/>
              <p:cNvSpPr>
                <a:spLocks noChangeShapeType="1"/>
              </p:cNvSpPr>
              <p:nvPr/>
            </p:nvSpPr>
            <p:spPr bwMode="auto">
              <a:xfrm flipH="1">
                <a:off x="1086" y="1392"/>
                <a:ext cx="18" cy="1624"/>
              </a:xfrm>
              <a:prstGeom prst="line">
                <a:avLst/>
              </a:prstGeom>
              <a:noFill/>
              <a:ln w="12700">
                <a:solidFill>
                  <a:schemeClr val="tx1"/>
                </a:solidFill>
                <a:round/>
                <a:headEnd type="triangle" w="med" len="med"/>
                <a:tailEnd/>
              </a:ln>
            </p:spPr>
            <p:txBody>
              <a:bodyPr/>
              <a:lstStyle/>
              <a:p>
                <a:endParaRPr lang="en-US" sz="1400">
                  <a:latin typeface="+mj-lt"/>
                </a:endParaRPr>
              </a:p>
            </p:txBody>
          </p:sp>
          <p:sp>
            <p:nvSpPr>
              <p:cNvPr id="13" name="Line 7"/>
              <p:cNvSpPr>
                <a:spLocks noChangeShapeType="1"/>
              </p:cNvSpPr>
              <p:nvPr/>
            </p:nvSpPr>
            <p:spPr bwMode="auto">
              <a:xfrm>
                <a:off x="1086" y="3016"/>
                <a:ext cx="2418" cy="8"/>
              </a:xfrm>
              <a:prstGeom prst="line">
                <a:avLst/>
              </a:prstGeom>
              <a:noFill/>
              <a:ln w="12700">
                <a:solidFill>
                  <a:schemeClr val="tx1"/>
                </a:solidFill>
                <a:round/>
                <a:headEnd/>
                <a:tailEnd type="triangle" w="med" len="med"/>
              </a:ln>
            </p:spPr>
            <p:txBody>
              <a:bodyPr/>
              <a:lstStyle/>
              <a:p>
                <a:endParaRPr lang="en-US" sz="1400">
                  <a:latin typeface="+mj-lt"/>
                </a:endParaRPr>
              </a:p>
            </p:txBody>
          </p:sp>
          <p:sp>
            <p:nvSpPr>
              <p:cNvPr id="14" name="Text Box 8"/>
              <p:cNvSpPr txBox="1">
                <a:spLocks noChangeArrowheads="1"/>
              </p:cNvSpPr>
              <p:nvPr/>
            </p:nvSpPr>
            <p:spPr bwMode="auto">
              <a:xfrm>
                <a:off x="528" y="1344"/>
                <a:ext cx="576" cy="364"/>
              </a:xfrm>
              <a:prstGeom prst="rect">
                <a:avLst/>
              </a:prstGeom>
              <a:noFill/>
              <a:ln w="9525">
                <a:noFill/>
                <a:miter lim="800000"/>
                <a:headEnd/>
                <a:tailEnd/>
              </a:ln>
            </p:spPr>
            <p:txBody>
              <a:bodyPr>
                <a:spAutoFit/>
              </a:bodyPr>
              <a:lstStyle/>
              <a:p>
                <a:pPr>
                  <a:spcBef>
                    <a:spcPct val="50000"/>
                  </a:spcBef>
                </a:pPr>
                <a:r>
                  <a:rPr lang="en-GB" sz="1400">
                    <a:latin typeface="+mj-lt"/>
                  </a:rPr>
                  <a:t>Price</a:t>
                </a:r>
              </a:p>
              <a:p>
                <a:pPr>
                  <a:spcBef>
                    <a:spcPct val="50000"/>
                  </a:spcBef>
                </a:pPr>
                <a:endParaRPr lang="en-GB" sz="1400">
                  <a:latin typeface="+mj-lt"/>
                </a:endParaRPr>
              </a:p>
            </p:txBody>
          </p:sp>
          <p:sp>
            <p:nvSpPr>
              <p:cNvPr id="15" name="Line 9"/>
              <p:cNvSpPr>
                <a:spLocks noChangeShapeType="1"/>
              </p:cNvSpPr>
              <p:nvPr/>
            </p:nvSpPr>
            <p:spPr bwMode="auto">
              <a:xfrm>
                <a:off x="1344" y="1488"/>
                <a:ext cx="2064" cy="1392"/>
              </a:xfrm>
              <a:prstGeom prst="line">
                <a:avLst/>
              </a:prstGeom>
              <a:noFill/>
              <a:ln w="28575">
                <a:solidFill>
                  <a:srgbClr val="002060"/>
                </a:solidFill>
                <a:round/>
                <a:headEnd/>
                <a:tailEnd/>
              </a:ln>
            </p:spPr>
            <p:txBody>
              <a:bodyPr/>
              <a:lstStyle/>
              <a:p>
                <a:endParaRPr lang="en-US" sz="1400">
                  <a:latin typeface="+mj-lt"/>
                </a:endParaRPr>
              </a:p>
            </p:txBody>
          </p:sp>
          <p:sp>
            <p:nvSpPr>
              <p:cNvPr id="16" name="Text Box 10"/>
              <p:cNvSpPr txBox="1">
                <a:spLocks noChangeArrowheads="1"/>
              </p:cNvSpPr>
              <p:nvPr/>
            </p:nvSpPr>
            <p:spPr bwMode="auto">
              <a:xfrm>
                <a:off x="2698" y="2312"/>
                <a:ext cx="534" cy="178"/>
              </a:xfrm>
              <a:prstGeom prst="rect">
                <a:avLst/>
              </a:prstGeom>
              <a:noFill/>
              <a:ln w="9525">
                <a:noFill/>
                <a:miter lim="800000"/>
                <a:headEnd/>
                <a:tailEnd/>
              </a:ln>
            </p:spPr>
            <p:txBody>
              <a:bodyPr wrap="square">
                <a:spAutoFit/>
              </a:bodyPr>
              <a:lstStyle/>
              <a:p>
                <a:pPr algn="ctr">
                  <a:spcBef>
                    <a:spcPct val="50000"/>
                  </a:spcBef>
                </a:pPr>
                <a:r>
                  <a:rPr lang="en-GB" sz="1400" dirty="0">
                    <a:latin typeface="+mj-lt"/>
                  </a:rPr>
                  <a:t>D(P)</a:t>
                </a:r>
              </a:p>
            </p:txBody>
          </p:sp>
        </p:grpSp>
        <p:sp>
          <p:nvSpPr>
            <p:cNvPr id="7" name="Text Box 11"/>
            <p:cNvSpPr txBox="1">
              <a:spLocks noChangeArrowheads="1"/>
            </p:cNvSpPr>
            <p:nvPr/>
          </p:nvSpPr>
          <p:spPr bwMode="auto">
            <a:xfrm>
              <a:off x="624" y="2016"/>
              <a:ext cx="432" cy="178"/>
            </a:xfrm>
            <a:prstGeom prst="rect">
              <a:avLst/>
            </a:prstGeom>
            <a:noFill/>
            <a:ln w="9525">
              <a:noFill/>
              <a:miter lim="800000"/>
              <a:headEnd/>
              <a:tailEnd/>
            </a:ln>
          </p:spPr>
          <p:txBody>
            <a:bodyPr>
              <a:spAutoFit/>
            </a:bodyPr>
            <a:lstStyle/>
            <a:p>
              <a:pPr>
                <a:spcBef>
                  <a:spcPct val="50000"/>
                </a:spcBef>
              </a:pPr>
              <a:r>
                <a:rPr lang="en-US" altLang="zh-CN" sz="1400">
                  <a:latin typeface="+mj-lt"/>
                  <a:ea typeface="宋体" pitchFamily="2" charset="-122"/>
                  <a:cs typeface="Times New Roman" pitchFamily="18" charset="0"/>
                </a:rPr>
                <a:t>P</a:t>
              </a:r>
              <a:r>
                <a:rPr lang="en-US" altLang="zh-CN" sz="1400" baseline="-30000">
                  <a:latin typeface="+mj-lt"/>
                  <a:ea typeface="宋体" pitchFamily="2" charset="-122"/>
                  <a:cs typeface="Times New Roman" pitchFamily="18" charset="0"/>
                </a:rPr>
                <a:t>A</a:t>
              </a:r>
              <a:r>
                <a:rPr lang="en-GB" sz="1400">
                  <a:latin typeface="+mj-lt"/>
                  <a:ea typeface="宋体" pitchFamily="2" charset="-122"/>
                  <a:cs typeface="Times New Roman" pitchFamily="18" charset="0"/>
                </a:rPr>
                <a:t> </a:t>
              </a:r>
            </a:p>
          </p:txBody>
        </p:sp>
        <p:sp>
          <p:nvSpPr>
            <p:cNvPr id="9" name="Line 12"/>
            <p:cNvSpPr>
              <a:spLocks noChangeShapeType="1"/>
            </p:cNvSpPr>
            <p:nvPr/>
          </p:nvSpPr>
          <p:spPr bwMode="auto">
            <a:xfrm>
              <a:off x="1086" y="2048"/>
              <a:ext cx="1116" cy="0"/>
            </a:xfrm>
            <a:prstGeom prst="line">
              <a:avLst/>
            </a:prstGeom>
            <a:noFill/>
            <a:ln w="9525">
              <a:solidFill>
                <a:schemeClr val="tx1"/>
              </a:solidFill>
              <a:prstDash val="sysDot"/>
              <a:round/>
              <a:headEnd/>
              <a:tailEnd/>
            </a:ln>
          </p:spPr>
          <p:txBody>
            <a:bodyPr/>
            <a:lstStyle/>
            <a:p>
              <a:endParaRPr lang="en-US" sz="1400">
                <a:latin typeface="+mj-lt"/>
              </a:endParaRPr>
            </a:p>
          </p:txBody>
        </p:sp>
        <p:sp>
          <p:nvSpPr>
            <p:cNvPr id="10" name="Line 13"/>
            <p:cNvSpPr>
              <a:spLocks noChangeShapeType="1"/>
            </p:cNvSpPr>
            <p:nvPr/>
          </p:nvSpPr>
          <p:spPr bwMode="auto">
            <a:xfrm>
              <a:off x="2140" y="2048"/>
              <a:ext cx="0" cy="952"/>
            </a:xfrm>
            <a:prstGeom prst="line">
              <a:avLst/>
            </a:prstGeom>
            <a:noFill/>
            <a:ln w="9525">
              <a:solidFill>
                <a:schemeClr val="tx1"/>
              </a:solidFill>
              <a:prstDash val="sysDot"/>
              <a:round/>
              <a:headEnd/>
              <a:tailEnd/>
            </a:ln>
          </p:spPr>
          <p:txBody>
            <a:bodyPr/>
            <a:lstStyle/>
            <a:p>
              <a:endParaRPr lang="en-US" sz="1400">
                <a:latin typeface="+mj-lt"/>
              </a:endParaRPr>
            </a:p>
          </p:txBody>
        </p:sp>
        <p:sp>
          <p:nvSpPr>
            <p:cNvPr id="11" name="Text Box 14"/>
            <p:cNvSpPr txBox="1">
              <a:spLocks noChangeArrowheads="1"/>
            </p:cNvSpPr>
            <p:nvPr/>
          </p:nvSpPr>
          <p:spPr bwMode="auto">
            <a:xfrm>
              <a:off x="2112" y="3120"/>
              <a:ext cx="625" cy="178"/>
            </a:xfrm>
            <a:prstGeom prst="rect">
              <a:avLst/>
            </a:prstGeom>
            <a:noFill/>
            <a:ln w="9525">
              <a:noFill/>
              <a:miter lim="800000"/>
              <a:headEnd/>
              <a:tailEnd/>
            </a:ln>
          </p:spPr>
          <p:txBody>
            <a:bodyPr>
              <a:spAutoFit/>
            </a:bodyPr>
            <a:lstStyle/>
            <a:p>
              <a:pPr>
                <a:spcBef>
                  <a:spcPct val="50000"/>
                </a:spcBef>
              </a:pPr>
              <a:r>
                <a:rPr lang="en-US" altLang="zh-CN" sz="1400">
                  <a:latin typeface="+mj-lt"/>
                  <a:ea typeface="宋体" pitchFamily="2" charset="-122"/>
                  <a:cs typeface="Times New Roman" pitchFamily="18" charset="0"/>
                </a:rPr>
                <a:t>D(P</a:t>
              </a:r>
              <a:r>
                <a:rPr lang="en-US" altLang="zh-CN" sz="1400" baseline="-30000">
                  <a:latin typeface="+mj-lt"/>
                  <a:ea typeface="宋体" pitchFamily="2" charset="-122"/>
                  <a:cs typeface="Times New Roman" pitchFamily="18" charset="0"/>
                </a:rPr>
                <a:t>A</a:t>
              </a:r>
              <a:r>
                <a:rPr lang="en-GB" sz="1400">
                  <a:latin typeface="+mj-lt"/>
                  <a:ea typeface="宋体" pitchFamily="2" charset="-122"/>
                  <a:cs typeface="Times New Roman" pitchFamily="18" charset="0"/>
                </a:rPr>
                <a:t> )</a:t>
              </a:r>
            </a:p>
          </p:txBody>
        </p:sp>
      </p:grpSp>
      <p:cxnSp>
        <p:nvCxnSpPr>
          <p:cNvPr id="28" name="Straight Arrow Connector 20"/>
          <p:cNvCxnSpPr>
            <a:cxnSpLocks noChangeShapeType="1"/>
          </p:cNvCxnSpPr>
          <p:nvPr/>
        </p:nvCxnSpPr>
        <p:spPr bwMode="auto">
          <a:xfrm rot="10800000" flipV="1">
            <a:off x="6172200" y="1981200"/>
            <a:ext cx="2057400" cy="1371600"/>
          </a:xfrm>
          <a:prstGeom prst="straightConnector1">
            <a:avLst/>
          </a:prstGeom>
          <a:noFill/>
          <a:ln w="9525" algn="ctr">
            <a:solidFill>
              <a:schemeClr val="tx1"/>
            </a:solidFill>
            <a:round/>
            <a:headEnd/>
            <a:tailEnd type="arrow" w="med" len="med"/>
          </a:ln>
        </p:spPr>
      </p:cxnSp>
      <p:sp>
        <p:nvSpPr>
          <p:cNvPr id="29" name="TextBox 21"/>
          <p:cNvSpPr txBox="1">
            <a:spLocks noChangeArrowheads="1"/>
          </p:cNvSpPr>
          <p:nvPr/>
        </p:nvSpPr>
        <p:spPr bwMode="auto">
          <a:xfrm>
            <a:off x="6553200" y="1447800"/>
            <a:ext cx="2590800" cy="461963"/>
          </a:xfrm>
          <a:prstGeom prst="rect">
            <a:avLst/>
          </a:prstGeom>
          <a:noFill/>
          <a:ln w="9525">
            <a:noFill/>
            <a:miter lim="800000"/>
            <a:headEnd/>
            <a:tailEnd/>
          </a:ln>
        </p:spPr>
        <p:txBody>
          <a:bodyPr>
            <a:spAutoFit/>
          </a:bodyPr>
          <a:lstStyle/>
          <a:p>
            <a:pPr algn="ctr" eaLnBrk="0" hangingPunct="0"/>
            <a:r>
              <a:rPr lang="en-US" sz="1200" dirty="0"/>
              <a:t>A possible price that firm A might  consider</a:t>
            </a:r>
          </a:p>
        </p:txBody>
      </p:sp>
      <p:cxnSp>
        <p:nvCxnSpPr>
          <p:cNvPr id="30" name="Straight Arrow Connector 23"/>
          <p:cNvCxnSpPr>
            <a:cxnSpLocks noChangeShapeType="1"/>
          </p:cNvCxnSpPr>
          <p:nvPr/>
        </p:nvCxnSpPr>
        <p:spPr bwMode="auto">
          <a:xfrm rot="10800000" flipV="1">
            <a:off x="7162800" y="2895600"/>
            <a:ext cx="457200" cy="304800"/>
          </a:xfrm>
          <a:prstGeom prst="straightConnector1">
            <a:avLst/>
          </a:prstGeom>
          <a:noFill/>
          <a:ln w="9525" algn="ctr">
            <a:solidFill>
              <a:schemeClr val="tx1"/>
            </a:solidFill>
            <a:round/>
            <a:headEnd/>
            <a:tailEnd type="arrow" w="med" len="med"/>
          </a:ln>
        </p:spPr>
      </p:cxnSp>
      <p:sp>
        <p:nvSpPr>
          <p:cNvPr id="31" name="TextBox 25"/>
          <p:cNvSpPr txBox="1">
            <a:spLocks noChangeArrowheads="1"/>
          </p:cNvSpPr>
          <p:nvPr/>
        </p:nvSpPr>
        <p:spPr bwMode="auto">
          <a:xfrm>
            <a:off x="7467600" y="2590800"/>
            <a:ext cx="1905000" cy="461665"/>
          </a:xfrm>
          <a:prstGeom prst="rect">
            <a:avLst/>
          </a:prstGeom>
          <a:noFill/>
          <a:ln w="9525">
            <a:noFill/>
            <a:miter lim="800000"/>
            <a:headEnd/>
            <a:tailEnd/>
          </a:ln>
        </p:spPr>
        <p:txBody>
          <a:bodyPr wrap="square">
            <a:spAutoFit/>
          </a:bodyPr>
          <a:lstStyle/>
          <a:p>
            <a:pPr algn="ctr" eaLnBrk="0" hangingPunct="0"/>
            <a:r>
              <a:rPr lang="en-US" sz="1200" dirty="0"/>
              <a:t>The market demand schedule</a:t>
            </a:r>
          </a:p>
        </p:txBody>
      </p:sp>
      <p:cxnSp>
        <p:nvCxnSpPr>
          <p:cNvPr id="32" name="Straight Arrow Connector 27"/>
          <p:cNvCxnSpPr>
            <a:cxnSpLocks noChangeShapeType="1"/>
          </p:cNvCxnSpPr>
          <p:nvPr/>
        </p:nvCxnSpPr>
        <p:spPr bwMode="auto">
          <a:xfrm flipV="1">
            <a:off x="6858000" y="5486400"/>
            <a:ext cx="574675" cy="334962"/>
          </a:xfrm>
          <a:prstGeom prst="straightConnector1">
            <a:avLst/>
          </a:prstGeom>
          <a:noFill/>
          <a:ln w="9525" algn="ctr">
            <a:solidFill>
              <a:schemeClr val="tx1"/>
            </a:solidFill>
            <a:round/>
            <a:headEnd/>
            <a:tailEnd type="arrow" w="med" len="med"/>
          </a:ln>
        </p:spPr>
      </p:cxnSp>
      <p:sp>
        <p:nvSpPr>
          <p:cNvPr id="33" name="TextBox 30"/>
          <p:cNvSpPr txBox="1">
            <a:spLocks noChangeArrowheads="1"/>
          </p:cNvSpPr>
          <p:nvPr/>
        </p:nvSpPr>
        <p:spPr bwMode="auto">
          <a:xfrm>
            <a:off x="5257800" y="5867400"/>
            <a:ext cx="3744913" cy="461665"/>
          </a:xfrm>
          <a:prstGeom prst="rect">
            <a:avLst/>
          </a:prstGeom>
          <a:noFill/>
          <a:ln w="9525">
            <a:noFill/>
            <a:miter lim="800000"/>
            <a:headEnd/>
            <a:tailEnd/>
          </a:ln>
        </p:spPr>
        <p:txBody>
          <a:bodyPr wrap="square">
            <a:spAutoFit/>
          </a:bodyPr>
          <a:lstStyle/>
          <a:p>
            <a:pPr algn="ctr" eaLnBrk="0" hangingPunct="0"/>
            <a:r>
              <a:rPr lang="en-US" sz="1200" dirty="0"/>
              <a:t>The quantity firm A would sell if firm B supplied nothing.</a:t>
            </a:r>
          </a:p>
        </p:txBody>
      </p:sp>
      <p:sp>
        <p:nvSpPr>
          <p:cNvPr id="34" name="Text Box 15"/>
          <p:cNvSpPr txBox="1">
            <a:spLocks noChangeArrowheads="1"/>
          </p:cNvSpPr>
          <p:nvPr/>
        </p:nvSpPr>
        <p:spPr bwMode="auto">
          <a:xfrm>
            <a:off x="8610600" y="5105400"/>
            <a:ext cx="381000"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Q</a:t>
            </a:r>
            <a:endParaRPr lang="en-GB" sz="1400" dirty="0">
              <a:latin typeface="+mj-lt"/>
              <a:ea typeface="宋体" pitchFamily="2" charset="-122"/>
              <a:cs typeface="Times New Roman" pitchFamily="18" charset="0"/>
            </a:endParaRPr>
          </a:p>
        </p:txBody>
      </p:sp>
      <p:sp>
        <p:nvSpPr>
          <p:cNvPr id="35" name="Line 16"/>
          <p:cNvSpPr>
            <a:spLocks noChangeShapeType="1"/>
          </p:cNvSpPr>
          <p:nvPr/>
        </p:nvSpPr>
        <p:spPr bwMode="auto">
          <a:xfrm>
            <a:off x="5943600" y="4648200"/>
            <a:ext cx="2895600" cy="0"/>
          </a:xfrm>
          <a:prstGeom prst="line">
            <a:avLst/>
          </a:prstGeom>
          <a:noFill/>
          <a:ln w="25400">
            <a:solidFill>
              <a:schemeClr val="accent6">
                <a:lumMod val="75000"/>
              </a:schemeClr>
            </a:solidFill>
            <a:round/>
            <a:headEnd/>
            <a:tailEnd/>
          </a:ln>
        </p:spPr>
        <p:txBody>
          <a:bodyPr/>
          <a:lstStyle/>
          <a:p>
            <a:endParaRPr lang="en-US"/>
          </a:p>
        </p:txBody>
      </p:sp>
      <p:sp>
        <p:nvSpPr>
          <p:cNvPr id="36" name="Text Box 17"/>
          <p:cNvSpPr txBox="1">
            <a:spLocks noChangeArrowheads="1"/>
          </p:cNvSpPr>
          <p:nvPr/>
        </p:nvSpPr>
        <p:spPr bwMode="auto">
          <a:xfrm>
            <a:off x="5486400" y="4495800"/>
            <a:ext cx="633413"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MC</a:t>
            </a:r>
            <a:endParaRPr lang="en-GB" sz="1400" dirty="0">
              <a:latin typeface="+mj-lt"/>
              <a:ea typeface="宋体" pitchFamily="2" charset="-122"/>
              <a:cs typeface="Times New Roman" pitchFamily="18" charset="0"/>
            </a:endParaRPr>
          </a:p>
        </p:txBody>
      </p:sp>
      <p:cxnSp>
        <p:nvCxnSpPr>
          <p:cNvPr id="4" name="Straight Connector 3"/>
          <p:cNvCxnSpPr/>
          <p:nvPr/>
        </p:nvCxnSpPr>
        <p:spPr>
          <a:xfrm>
            <a:off x="6248400" y="2667000"/>
            <a:ext cx="1371600" cy="2667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H="1">
            <a:off x="7162800" y="3429000"/>
            <a:ext cx="838200" cy="990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7620000" y="3124200"/>
            <a:ext cx="2743200" cy="276999"/>
          </a:xfrm>
          <a:prstGeom prst="rect">
            <a:avLst/>
          </a:prstGeom>
          <a:noFill/>
        </p:spPr>
        <p:txBody>
          <a:bodyPr wrap="square" rtlCol="0">
            <a:spAutoFit/>
          </a:bodyPr>
          <a:lstStyle/>
          <a:p>
            <a:r>
              <a:rPr lang="en-US" sz="1200" dirty="0" smtClean="0"/>
              <a:t>Marginal revenue</a:t>
            </a:r>
            <a:endParaRPr lang="en-US" sz="1200" dirty="0"/>
          </a:p>
        </p:txBody>
      </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US" altLang="zh-CN" dirty="0" smtClean="0">
                <a:ea typeface="宋体" pitchFamily="2" charset="-122"/>
              </a:rPr>
              <a:t>Firm A’s decision </a:t>
            </a:r>
            <a:r>
              <a:rPr lang="en-US" altLang="zh-CN" dirty="0">
                <a:ea typeface="宋体" pitchFamily="2" charset="-122"/>
              </a:rPr>
              <a:t>b</a:t>
            </a:r>
            <a:r>
              <a:rPr lang="en-US" altLang="zh-CN" dirty="0" smtClean="0">
                <a:ea typeface="宋体" pitchFamily="2" charset="-122"/>
              </a:rPr>
              <a:t>ased on </a:t>
            </a:r>
            <a:r>
              <a:rPr lang="en-US" altLang="zh-CN" dirty="0">
                <a:ea typeface="宋体" pitchFamily="2" charset="-122"/>
              </a:rPr>
              <a:t>i</a:t>
            </a:r>
            <a:r>
              <a:rPr lang="en-US" altLang="zh-CN" dirty="0" smtClean="0">
                <a:ea typeface="宋体" pitchFamily="2" charset="-122"/>
              </a:rPr>
              <a:t>ts </a:t>
            </a:r>
            <a:r>
              <a:rPr lang="en-US" altLang="zh-CN" dirty="0">
                <a:ea typeface="宋体" pitchFamily="2" charset="-122"/>
              </a:rPr>
              <a:t>c</a:t>
            </a:r>
            <a:r>
              <a:rPr lang="en-US" altLang="zh-CN" dirty="0" smtClean="0">
                <a:ea typeface="宋体" pitchFamily="2" charset="-122"/>
              </a:rPr>
              <a:t>onjecture about how much firm B will offer</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2133600"/>
          <a:ext cx="4724400" cy="312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 name="TextBox 25"/>
          <p:cNvSpPr txBox="1">
            <a:spLocks noChangeArrowheads="1"/>
          </p:cNvSpPr>
          <p:nvPr/>
        </p:nvSpPr>
        <p:spPr bwMode="auto">
          <a:xfrm>
            <a:off x="7467600" y="2590800"/>
            <a:ext cx="1905000" cy="276999"/>
          </a:xfrm>
          <a:prstGeom prst="rect">
            <a:avLst/>
          </a:prstGeom>
          <a:noFill/>
          <a:ln w="9525">
            <a:noFill/>
            <a:miter lim="800000"/>
            <a:headEnd/>
            <a:tailEnd/>
          </a:ln>
        </p:spPr>
        <p:txBody>
          <a:bodyPr wrap="square">
            <a:spAutoFit/>
          </a:bodyPr>
          <a:lstStyle/>
          <a:p>
            <a:pPr algn="ctr" eaLnBrk="0" hangingPunct="0"/>
            <a:r>
              <a:rPr lang="en-US" sz="1200" dirty="0" smtClean="0"/>
              <a:t>Market demand</a:t>
            </a:r>
            <a:endParaRPr lang="en-US" sz="1200" dirty="0"/>
          </a:p>
        </p:txBody>
      </p:sp>
      <p:grpSp>
        <p:nvGrpSpPr>
          <p:cNvPr id="29" name="28 Grupo"/>
          <p:cNvGrpSpPr/>
          <p:nvPr/>
        </p:nvGrpSpPr>
        <p:grpSpPr>
          <a:xfrm>
            <a:off x="5257800" y="2133600"/>
            <a:ext cx="3886200" cy="3571220"/>
            <a:chOff x="5257800" y="2133600"/>
            <a:chExt cx="3886200" cy="3571220"/>
          </a:xfrm>
        </p:grpSpPr>
        <p:sp>
          <p:nvSpPr>
            <p:cNvPr id="38" name="Text Box 35"/>
            <p:cNvSpPr txBox="1">
              <a:spLocks noChangeArrowheads="1"/>
            </p:cNvSpPr>
            <p:nvPr/>
          </p:nvSpPr>
          <p:spPr bwMode="auto">
            <a:xfrm>
              <a:off x="5334000" y="5181600"/>
              <a:ext cx="2362200" cy="523220"/>
            </a:xfrm>
            <a:prstGeom prst="rect">
              <a:avLst/>
            </a:prstGeom>
            <a:solidFill>
              <a:schemeClr val="bg1"/>
            </a:solidFill>
            <a:ln w="9525">
              <a:noFill/>
              <a:miter lim="800000"/>
              <a:headEnd/>
              <a:tailEnd/>
            </a:ln>
          </p:spPr>
          <p:txBody>
            <a:bodyPr>
              <a:spAutoFit/>
            </a:bodyPr>
            <a:lstStyle/>
            <a:p>
              <a:pPr algn="ctr">
                <a:spcBef>
                  <a:spcPct val="50000"/>
                </a:spcBef>
              </a:pPr>
              <a:r>
                <a:rPr lang="en-US" altLang="zh-CN" sz="1400">
                  <a:latin typeface="+mj-lt"/>
                  <a:ea typeface="宋体" pitchFamily="2" charset="-122"/>
                  <a:cs typeface="Times New Roman" pitchFamily="18" charset="0"/>
                </a:rPr>
                <a:t>Residual demand for Firm A if Firm B sells q</a:t>
              </a:r>
              <a:r>
                <a:rPr lang="en-US" altLang="zh-CN" sz="1400" baseline="30000">
                  <a:latin typeface="+mj-lt"/>
                  <a:ea typeface="宋体" pitchFamily="2" charset="-122"/>
                  <a:cs typeface="Times New Roman" pitchFamily="18" charset="0"/>
                </a:rPr>
                <a:t>1</a:t>
              </a:r>
              <a:r>
                <a:rPr lang="en-US" altLang="zh-CN" sz="1400" baseline="-30000">
                  <a:latin typeface="+mj-lt"/>
                  <a:ea typeface="宋体" pitchFamily="2" charset="-122"/>
                  <a:cs typeface="Times New Roman" pitchFamily="18" charset="0"/>
                </a:rPr>
                <a:t>B</a:t>
              </a:r>
              <a:endParaRPr lang="en-GB" sz="1400" baseline="-30000">
                <a:latin typeface="+mj-lt"/>
                <a:ea typeface="宋体" pitchFamily="2" charset="-122"/>
                <a:cs typeface="Times New Roman" pitchFamily="18" charset="0"/>
              </a:endParaRPr>
            </a:p>
          </p:txBody>
        </p:sp>
        <p:grpSp>
          <p:nvGrpSpPr>
            <p:cNvPr id="28" name="27 Grupo"/>
            <p:cNvGrpSpPr/>
            <p:nvPr/>
          </p:nvGrpSpPr>
          <p:grpSpPr>
            <a:xfrm>
              <a:off x="5257800" y="2133600"/>
              <a:ext cx="3886200" cy="3431977"/>
              <a:chOff x="5257800" y="2133600"/>
              <a:chExt cx="3886200" cy="3431977"/>
            </a:xfrm>
          </p:grpSpPr>
          <p:grpSp>
            <p:nvGrpSpPr>
              <p:cNvPr id="4" name="Group 5"/>
              <p:cNvGrpSpPr>
                <a:grpSpLocks/>
              </p:cNvGrpSpPr>
              <p:nvPr/>
            </p:nvGrpSpPr>
            <p:grpSpPr bwMode="auto">
              <a:xfrm>
                <a:off x="5257800" y="2133600"/>
                <a:ext cx="3657600" cy="2909455"/>
                <a:chOff x="528" y="1344"/>
                <a:chExt cx="2976" cy="1680"/>
              </a:xfrm>
            </p:grpSpPr>
            <p:sp>
              <p:nvSpPr>
                <p:cNvPr id="12" name="Line 6"/>
                <p:cNvSpPr>
                  <a:spLocks noChangeShapeType="1"/>
                </p:cNvSpPr>
                <p:nvPr/>
              </p:nvSpPr>
              <p:spPr bwMode="auto">
                <a:xfrm flipH="1">
                  <a:off x="1086" y="1392"/>
                  <a:ext cx="18" cy="1624"/>
                </a:xfrm>
                <a:prstGeom prst="line">
                  <a:avLst/>
                </a:prstGeom>
                <a:noFill/>
                <a:ln w="12700">
                  <a:solidFill>
                    <a:schemeClr val="tx1"/>
                  </a:solidFill>
                  <a:round/>
                  <a:headEnd type="triangle" w="med" len="med"/>
                  <a:tailEnd/>
                </a:ln>
              </p:spPr>
              <p:txBody>
                <a:bodyPr/>
                <a:lstStyle/>
                <a:p>
                  <a:endParaRPr lang="en-US" sz="1400">
                    <a:latin typeface="+mj-lt"/>
                  </a:endParaRPr>
                </a:p>
              </p:txBody>
            </p:sp>
            <p:sp>
              <p:nvSpPr>
                <p:cNvPr id="13" name="Line 7"/>
                <p:cNvSpPr>
                  <a:spLocks noChangeShapeType="1"/>
                </p:cNvSpPr>
                <p:nvPr/>
              </p:nvSpPr>
              <p:spPr bwMode="auto">
                <a:xfrm>
                  <a:off x="1086" y="3016"/>
                  <a:ext cx="2418" cy="8"/>
                </a:xfrm>
                <a:prstGeom prst="line">
                  <a:avLst/>
                </a:prstGeom>
                <a:noFill/>
                <a:ln w="12700">
                  <a:solidFill>
                    <a:schemeClr val="tx1"/>
                  </a:solidFill>
                  <a:round/>
                  <a:headEnd/>
                  <a:tailEnd type="triangle" w="med" len="med"/>
                </a:ln>
              </p:spPr>
              <p:txBody>
                <a:bodyPr/>
                <a:lstStyle/>
                <a:p>
                  <a:endParaRPr lang="en-US" sz="1400">
                    <a:latin typeface="+mj-lt"/>
                  </a:endParaRPr>
                </a:p>
              </p:txBody>
            </p:sp>
            <p:sp>
              <p:nvSpPr>
                <p:cNvPr id="14" name="Text Box 8"/>
                <p:cNvSpPr txBox="1">
                  <a:spLocks noChangeArrowheads="1"/>
                </p:cNvSpPr>
                <p:nvPr/>
              </p:nvSpPr>
              <p:spPr bwMode="auto">
                <a:xfrm>
                  <a:off x="528" y="1344"/>
                  <a:ext cx="576" cy="364"/>
                </a:xfrm>
                <a:prstGeom prst="rect">
                  <a:avLst/>
                </a:prstGeom>
                <a:noFill/>
                <a:ln w="9525">
                  <a:noFill/>
                  <a:miter lim="800000"/>
                  <a:headEnd/>
                  <a:tailEnd/>
                </a:ln>
              </p:spPr>
              <p:txBody>
                <a:bodyPr>
                  <a:spAutoFit/>
                </a:bodyPr>
                <a:lstStyle/>
                <a:p>
                  <a:pPr>
                    <a:spcBef>
                      <a:spcPct val="50000"/>
                    </a:spcBef>
                  </a:pPr>
                  <a:r>
                    <a:rPr lang="en-GB" sz="1400">
                      <a:latin typeface="+mj-lt"/>
                    </a:rPr>
                    <a:t>Price</a:t>
                  </a:r>
                </a:p>
                <a:p>
                  <a:pPr>
                    <a:spcBef>
                      <a:spcPct val="50000"/>
                    </a:spcBef>
                  </a:pPr>
                  <a:endParaRPr lang="en-GB" sz="1400">
                    <a:latin typeface="+mj-lt"/>
                  </a:endParaRPr>
                </a:p>
              </p:txBody>
            </p:sp>
            <p:sp>
              <p:nvSpPr>
                <p:cNvPr id="15" name="Line 9"/>
                <p:cNvSpPr>
                  <a:spLocks noChangeShapeType="1"/>
                </p:cNvSpPr>
                <p:nvPr/>
              </p:nvSpPr>
              <p:spPr bwMode="auto">
                <a:xfrm>
                  <a:off x="1086" y="1432"/>
                  <a:ext cx="2322" cy="1580"/>
                </a:xfrm>
                <a:prstGeom prst="line">
                  <a:avLst/>
                </a:prstGeom>
                <a:noFill/>
                <a:ln w="25400">
                  <a:solidFill>
                    <a:srgbClr val="002060"/>
                  </a:solidFill>
                  <a:round/>
                  <a:headEnd/>
                  <a:tailEnd/>
                </a:ln>
              </p:spPr>
              <p:txBody>
                <a:bodyPr/>
                <a:lstStyle/>
                <a:p>
                  <a:endParaRPr lang="en-US" sz="1400">
                    <a:latin typeface="+mj-lt"/>
                  </a:endParaRPr>
                </a:p>
              </p:txBody>
            </p:sp>
            <p:sp>
              <p:nvSpPr>
                <p:cNvPr id="16" name="Text Box 10"/>
                <p:cNvSpPr txBox="1">
                  <a:spLocks noChangeArrowheads="1"/>
                </p:cNvSpPr>
                <p:nvPr/>
              </p:nvSpPr>
              <p:spPr bwMode="auto">
                <a:xfrm>
                  <a:off x="2512" y="2312"/>
                  <a:ext cx="720" cy="178"/>
                </a:xfrm>
                <a:prstGeom prst="rect">
                  <a:avLst/>
                </a:prstGeom>
                <a:noFill/>
                <a:ln w="9525">
                  <a:noFill/>
                  <a:miter lim="800000"/>
                  <a:headEnd/>
                  <a:tailEnd/>
                </a:ln>
              </p:spPr>
              <p:txBody>
                <a:bodyPr>
                  <a:spAutoFit/>
                </a:bodyPr>
                <a:lstStyle/>
                <a:p>
                  <a:pPr algn="ctr">
                    <a:spcBef>
                      <a:spcPct val="50000"/>
                    </a:spcBef>
                  </a:pPr>
                  <a:r>
                    <a:rPr lang="en-GB" sz="1400" dirty="0">
                      <a:latin typeface="+mj-lt"/>
                    </a:rPr>
                    <a:t>D(P)</a:t>
                  </a:r>
                </a:p>
              </p:txBody>
            </p:sp>
          </p:grpSp>
          <p:cxnSp>
            <p:nvCxnSpPr>
              <p:cNvPr id="30" name="Straight Arrow Connector 23"/>
              <p:cNvCxnSpPr>
                <a:cxnSpLocks noChangeShapeType="1"/>
              </p:cNvCxnSpPr>
              <p:nvPr/>
            </p:nvCxnSpPr>
            <p:spPr bwMode="auto">
              <a:xfrm flipH="1">
                <a:off x="7315200" y="2895600"/>
                <a:ext cx="762000" cy="457200"/>
              </a:xfrm>
              <a:prstGeom prst="straightConnector1">
                <a:avLst/>
              </a:prstGeom>
              <a:noFill/>
              <a:ln w="9525" algn="ctr">
                <a:solidFill>
                  <a:schemeClr val="tx1"/>
                </a:solidFill>
                <a:round/>
                <a:headEnd/>
                <a:tailEnd type="arrow" w="med" len="med"/>
              </a:ln>
            </p:spPr>
          </p:cxnSp>
          <p:sp>
            <p:nvSpPr>
              <p:cNvPr id="34" name="Text Box 15"/>
              <p:cNvSpPr txBox="1">
                <a:spLocks noChangeArrowheads="1"/>
              </p:cNvSpPr>
              <p:nvPr/>
            </p:nvSpPr>
            <p:spPr bwMode="auto">
              <a:xfrm>
                <a:off x="8839200" y="5105401"/>
                <a:ext cx="304800" cy="304800"/>
              </a:xfrm>
              <a:prstGeom prst="rect">
                <a:avLst/>
              </a:prstGeom>
              <a:noFill/>
              <a:ln w="9525">
                <a:noFill/>
                <a:miter lim="800000"/>
                <a:headEnd/>
                <a:tailEnd/>
              </a:ln>
            </p:spPr>
            <p:txBody>
              <a:bodyPr wrap="square">
                <a:spAutoFit/>
              </a:bodyPr>
              <a:lstStyle/>
              <a:p>
                <a:pPr>
                  <a:spcBef>
                    <a:spcPct val="50000"/>
                  </a:spcBef>
                </a:pPr>
                <a:r>
                  <a:rPr lang="en-US" altLang="zh-CN" sz="1400" dirty="0">
                    <a:latin typeface="+mj-lt"/>
                    <a:ea typeface="宋体" pitchFamily="2" charset="-122"/>
                    <a:cs typeface="Times New Roman" pitchFamily="18" charset="0"/>
                  </a:rPr>
                  <a:t>Q</a:t>
                </a:r>
                <a:endParaRPr lang="en-GB" sz="1400" dirty="0">
                  <a:latin typeface="+mj-lt"/>
                  <a:ea typeface="宋体" pitchFamily="2" charset="-122"/>
                  <a:cs typeface="Times New Roman" pitchFamily="18" charset="0"/>
                </a:endParaRPr>
              </a:p>
            </p:txBody>
          </p:sp>
          <p:sp>
            <p:nvSpPr>
              <p:cNvPr id="35" name="Line 16"/>
              <p:cNvSpPr>
                <a:spLocks noChangeShapeType="1"/>
              </p:cNvSpPr>
              <p:nvPr/>
            </p:nvSpPr>
            <p:spPr bwMode="auto">
              <a:xfrm>
                <a:off x="5943600" y="4648200"/>
                <a:ext cx="2895600" cy="0"/>
              </a:xfrm>
              <a:prstGeom prst="line">
                <a:avLst/>
              </a:prstGeom>
              <a:noFill/>
              <a:ln w="28575">
                <a:solidFill>
                  <a:schemeClr val="accent6">
                    <a:lumMod val="75000"/>
                  </a:schemeClr>
                </a:solidFill>
                <a:round/>
                <a:headEnd/>
                <a:tailEnd/>
              </a:ln>
            </p:spPr>
            <p:txBody>
              <a:bodyPr/>
              <a:lstStyle/>
              <a:p>
                <a:endParaRPr lang="en-US"/>
              </a:p>
            </p:txBody>
          </p:sp>
          <p:sp>
            <p:nvSpPr>
              <p:cNvPr id="36" name="Text Box 17"/>
              <p:cNvSpPr txBox="1">
                <a:spLocks noChangeArrowheads="1"/>
              </p:cNvSpPr>
              <p:nvPr/>
            </p:nvSpPr>
            <p:spPr bwMode="auto">
              <a:xfrm>
                <a:off x="5486400" y="4495800"/>
                <a:ext cx="633413"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MC</a:t>
                </a:r>
                <a:endParaRPr lang="en-GB" sz="1400" dirty="0">
                  <a:latin typeface="+mj-lt"/>
                  <a:ea typeface="宋体" pitchFamily="2" charset="-122"/>
                  <a:cs typeface="Times New Roman" pitchFamily="18" charset="0"/>
                </a:endParaRPr>
              </a:p>
            </p:txBody>
          </p:sp>
          <p:sp>
            <p:nvSpPr>
              <p:cNvPr id="24" name="Line 9"/>
              <p:cNvSpPr>
                <a:spLocks noChangeShapeType="1"/>
              </p:cNvSpPr>
              <p:nvPr/>
            </p:nvSpPr>
            <p:spPr bwMode="auto">
              <a:xfrm>
                <a:off x="5943600" y="2743200"/>
                <a:ext cx="2438400" cy="2286000"/>
              </a:xfrm>
              <a:prstGeom prst="line">
                <a:avLst/>
              </a:prstGeom>
              <a:noFill/>
              <a:ln w="28575">
                <a:solidFill>
                  <a:srgbClr val="002060"/>
                </a:solidFill>
                <a:round/>
                <a:headEnd/>
                <a:tailEnd/>
              </a:ln>
            </p:spPr>
            <p:txBody>
              <a:bodyPr/>
              <a:lstStyle/>
              <a:p>
                <a:endParaRPr lang="en-US" sz="1400">
                  <a:latin typeface="+mj-lt"/>
                </a:endParaRPr>
              </a:p>
            </p:txBody>
          </p:sp>
          <p:sp>
            <p:nvSpPr>
              <p:cNvPr id="25" name="Line 39"/>
              <p:cNvSpPr>
                <a:spLocks noChangeShapeType="1"/>
              </p:cNvSpPr>
              <p:nvPr/>
            </p:nvSpPr>
            <p:spPr bwMode="auto">
              <a:xfrm flipH="1">
                <a:off x="6248400" y="2819400"/>
                <a:ext cx="228600" cy="228600"/>
              </a:xfrm>
              <a:prstGeom prst="line">
                <a:avLst/>
              </a:prstGeom>
              <a:noFill/>
              <a:ln w="9525">
                <a:solidFill>
                  <a:schemeClr val="tx1"/>
                </a:solidFill>
                <a:prstDash val="dash"/>
                <a:round/>
                <a:headEnd/>
                <a:tailEnd type="triangle" w="med" len="med"/>
              </a:ln>
            </p:spPr>
            <p:txBody>
              <a:bodyPr/>
              <a:lstStyle/>
              <a:p>
                <a:endParaRPr lang="en-US"/>
              </a:p>
            </p:txBody>
          </p:sp>
          <p:sp>
            <p:nvSpPr>
              <p:cNvPr id="26" name="Line 40"/>
              <p:cNvSpPr>
                <a:spLocks noChangeShapeType="1"/>
              </p:cNvSpPr>
              <p:nvPr/>
            </p:nvSpPr>
            <p:spPr bwMode="auto">
              <a:xfrm flipH="1">
                <a:off x="7162800" y="3657600"/>
                <a:ext cx="228600" cy="228600"/>
              </a:xfrm>
              <a:prstGeom prst="line">
                <a:avLst/>
              </a:prstGeom>
              <a:noFill/>
              <a:ln w="9525">
                <a:solidFill>
                  <a:schemeClr val="tx1"/>
                </a:solidFill>
                <a:prstDash val="dash"/>
                <a:round/>
                <a:headEnd/>
                <a:tailEnd type="triangle" w="med" len="med"/>
              </a:ln>
            </p:spPr>
            <p:txBody>
              <a:bodyPr/>
              <a:lstStyle/>
              <a:p>
                <a:endParaRPr lang="en-US"/>
              </a:p>
            </p:txBody>
          </p:sp>
          <p:sp>
            <p:nvSpPr>
              <p:cNvPr id="27" name="Line 41"/>
              <p:cNvSpPr>
                <a:spLocks noChangeShapeType="1"/>
              </p:cNvSpPr>
              <p:nvPr/>
            </p:nvSpPr>
            <p:spPr bwMode="auto">
              <a:xfrm flipH="1">
                <a:off x="8229600" y="4724400"/>
                <a:ext cx="228600" cy="152400"/>
              </a:xfrm>
              <a:prstGeom prst="line">
                <a:avLst/>
              </a:prstGeom>
              <a:noFill/>
              <a:ln w="9525">
                <a:solidFill>
                  <a:schemeClr val="tx1"/>
                </a:solidFill>
                <a:prstDash val="dash"/>
                <a:round/>
                <a:headEnd/>
                <a:tailEnd type="triangle" w="med" len="med"/>
              </a:ln>
            </p:spPr>
            <p:txBody>
              <a:bodyPr/>
              <a:lstStyle/>
              <a:p>
                <a:endParaRPr lang="en-US"/>
              </a:p>
            </p:txBody>
          </p:sp>
          <p:sp>
            <p:nvSpPr>
              <p:cNvPr id="39" name="Line 36"/>
              <p:cNvSpPr>
                <a:spLocks noChangeShapeType="1"/>
              </p:cNvSpPr>
              <p:nvPr/>
            </p:nvSpPr>
            <p:spPr bwMode="auto">
              <a:xfrm flipV="1">
                <a:off x="6629400" y="4038600"/>
                <a:ext cx="609600" cy="1143000"/>
              </a:xfrm>
              <a:prstGeom prst="line">
                <a:avLst/>
              </a:prstGeom>
              <a:noFill/>
              <a:ln w="9525">
                <a:solidFill>
                  <a:schemeClr val="tx1"/>
                </a:solidFill>
                <a:round/>
                <a:headEnd/>
                <a:tailEnd type="triangle" w="med" len="med"/>
              </a:ln>
            </p:spPr>
            <p:txBody>
              <a:bodyPr/>
              <a:lstStyle/>
              <a:p>
                <a:endParaRPr lang="en-US" sz="1400">
                  <a:latin typeface="+mj-lt"/>
                </a:endParaRPr>
              </a:p>
            </p:txBody>
          </p:sp>
          <p:sp>
            <p:nvSpPr>
              <p:cNvPr id="40" name="Line 28"/>
              <p:cNvSpPr>
                <a:spLocks noChangeShapeType="1"/>
              </p:cNvSpPr>
              <p:nvPr/>
            </p:nvSpPr>
            <p:spPr bwMode="auto">
              <a:xfrm flipH="1">
                <a:off x="8763000" y="5029200"/>
                <a:ext cx="0" cy="228600"/>
              </a:xfrm>
              <a:prstGeom prst="line">
                <a:avLst/>
              </a:prstGeom>
              <a:noFill/>
              <a:ln w="9525">
                <a:solidFill>
                  <a:schemeClr val="tx1"/>
                </a:solidFill>
                <a:round/>
                <a:headEnd/>
                <a:tailEnd/>
              </a:ln>
            </p:spPr>
            <p:txBody>
              <a:bodyPr/>
              <a:lstStyle/>
              <a:p>
                <a:endParaRPr lang="en-US"/>
              </a:p>
            </p:txBody>
          </p:sp>
          <p:sp>
            <p:nvSpPr>
              <p:cNvPr id="41" name="Line 29"/>
              <p:cNvSpPr>
                <a:spLocks noChangeShapeType="1"/>
              </p:cNvSpPr>
              <p:nvPr/>
            </p:nvSpPr>
            <p:spPr bwMode="auto">
              <a:xfrm>
                <a:off x="8382000" y="5029200"/>
                <a:ext cx="0" cy="228600"/>
              </a:xfrm>
              <a:prstGeom prst="line">
                <a:avLst/>
              </a:prstGeom>
              <a:noFill/>
              <a:ln w="9525">
                <a:solidFill>
                  <a:schemeClr val="tx1"/>
                </a:solidFill>
                <a:round/>
                <a:headEnd/>
                <a:tailEnd/>
              </a:ln>
            </p:spPr>
            <p:txBody>
              <a:bodyPr/>
              <a:lstStyle/>
              <a:p>
                <a:endParaRPr lang="en-US"/>
              </a:p>
            </p:txBody>
          </p:sp>
          <p:sp>
            <p:nvSpPr>
              <p:cNvPr id="42" name="Line 30"/>
              <p:cNvSpPr>
                <a:spLocks noChangeShapeType="1"/>
              </p:cNvSpPr>
              <p:nvPr/>
            </p:nvSpPr>
            <p:spPr bwMode="auto">
              <a:xfrm>
                <a:off x="8382000" y="5257800"/>
                <a:ext cx="384175" cy="0"/>
              </a:xfrm>
              <a:prstGeom prst="line">
                <a:avLst/>
              </a:prstGeom>
              <a:noFill/>
              <a:ln w="9525">
                <a:solidFill>
                  <a:schemeClr val="tx1"/>
                </a:solidFill>
                <a:round/>
                <a:headEnd/>
                <a:tailEnd/>
              </a:ln>
            </p:spPr>
            <p:txBody>
              <a:bodyPr/>
              <a:lstStyle/>
              <a:p>
                <a:endParaRPr lang="en-US"/>
              </a:p>
            </p:txBody>
          </p:sp>
          <p:sp>
            <p:nvSpPr>
              <p:cNvPr id="43" name="Text Box 31"/>
              <p:cNvSpPr txBox="1">
                <a:spLocks noChangeArrowheads="1"/>
              </p:cNvSpPr>
              <p:nvPr/>
            </p:nvSpPr>
            <p:spPr bwMode="auto">
              <a:xfrm>
                <a:off x="8382000" y="5257800"/>
                <a:ext cx="609600"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q</a:t>
                </a:r>
                <a:r>
                  <a:rPr lang="en-US" altLang="zh-CN" sz="1400" baseline="30000" dirty="0">
                    <a:latin typeface="+mj-lt"/>
                    <a:ea typeface="宋体" pitchFamily="2" charset="-122"/>
                    <a:cs typeface="Times New Roman" pitchFamily="18" charset="0"/>
                  </a:rPr>
                  <a:t>1</a:t>
                </a:r>
                <a:r>
                  <a:rPr lang="en-US" altLang="zh-CN" sz="1400" baseline="-30000" dirty="0">
                    <a:latin typeface="+mj-lt"/>
                    <a:ea typeface="宋体" pitchFamily="2" charset="-122"/>
                    <a:cs typeface="Times New Roman" pitchFamily="18" charset="0"/>
                  </a:rPr>
                  <a:t>B</a:t>
                </a:r>
                <a:endParaRPr lang="en-GB" sz="1400" b="1" dirty="0">
                  <a:latin typeface="+mj-lt"/>
                  <a:ea typeface="宋体" pitchFamily="2" charset="-122"/>
                  <a:cs typeface="Times New Roman" pitchFamily="18" charset="0"/>
                </a:endParaRPr>
              </a:p>
            </p:txBody>
          </p:sp>
        </p:gr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991600" cy="594895"/>
          </a:xfrm>
        </p:spPr>
        <p:txBody>
          <a:bodyPr>
            <a:noAutofit/>
          </a:bodyPr>
          <a:lstStyle/>
          <a:p>
            <a:r>
              <a:rPr lang="en-US" altLang="zh-CN" dirty="0" smtClean="0">
                <a:ea typeface="宋体" pitchFamily="2" charset="-122"/>
              </a:rPr>
              <a:t>Firm A’s profit-maximizing</a:t>
            </a:r>
            <a:r>
              <a:rPr lang="en-GB" dirty="0" smtClean="0"/>
              <a:t> output </a:t>
            </a:r>
            <a:r>
              <a:rPr lang="en-GB" dirty="0"/>
              <a:t>g</a:t>
            </a:r>
            <a:r>
              <a:rPr lang="en-GB" dirty="0" smtClean="0"/>
              <a:t>iven </a:t>
            </a:r>
            <a:r>
              <a:rPr lang="en-GB" dirty="0"/>
              <a:t>f</a:t>
            </a:r>
            <a:r>
              <a:rPr lang="en-GB" dirty="0" smtClean="0"/>
              <a:t>irm B’s output decision</a:t>
            </a:r>
            <a:endParaRPr lang="en-US" sz="2800" dirty="0">
              <a:latin typeface="Century Gothic"/>
              <a:cs typeface="Century Gothic"/>
            </a:endParaRPr>
          </a:p>
        </p:txBody>
      </p:sp>
      <p:graphicFrame>
        <p:nvGraphicFramePr>
          <p:cNvPr id="8" name="Diagram 7"/>
          <p:cNvGraphicFramePr/>
          <p:nvPr>
            <p:extLst>
              <p:ext uri="{D42A27DB-BD31-4B8C-83A1-F6EECF244321}">
                <p14:modId xmlns:p14="http://schemas.microsoft.com/office/powerpoint/2010/main" val="2553537652"/>
              </p:ext>
            </p:extLst>
          </p:nvPr>
        </p:nvGraphicFramePr>
        <p:xfrm>
          <a:off x="381000" y="2133600"/>
          <a:ext cx="4038600" cy="312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 Box 8"/>
          <p:cNvSpPr txBox="1">
            <a:spLocks noChangeArrowheads="1"/>
          </p:cNvSpPr>
          <p:nvPr/>
        </p:nvSpPr>
        <p:spPr bwMode="auto">
          <a:xfrm>
            <a:off x="5257800" y="2133600"/>
            <a:ext cx="707923" cy="630382"/>
          </a:xfrm>
          <a:prstGeom prst="rect">
            <a:avLst/>
          </a:prstGeom>
          <a:noFill/>
          <a:ln w="9525">
            <a:noFill/>
            <a:miter lim="800000"/>
            <a:headEnd/>
            <a:tailEnd/>
          </a:ln>
        </p:spPr>
        <p:txBody>
          <a:bodyPr>
            <a:spAutoFit/>
          </a:bodyPr>
          <a:lstStyle/>
          <a:p>
            <a:pPr>
              <a:spcBef>
                <a:spcPct val="50000"/>
              </a:spcBef>
            </a:pPr>
            <a:r>
              <a:rPr lang="en-GB" sz="1400">
                <a:latin typeface="+mj-lt"/>
              </a:rPr>
              <a:t>Price</a:t>
            </a:r>
          </a:p>
          <a:p>
            <a:pPr>
              <a:spcBef>
                <a:spcPct val="50000"/>
              </a:spcBef>
            </a:pPr>
            <a:endParaRPr lang="en-GB" sz="1400">
              <a:latin typeface="+mj-lt"/>
            </a:endParaRPr>
          </a:p>
        </p:txBody>
      </p:sp>
      <p:sp>
        <p:nvSpPr>
          <p:cNvPr id="36" name="Text Box 17"/>
          <p:cNvSpPr txBox="1">
            <a:spLocks noChangeArrowheads="1"/>
          </p:cNvSpPr>
          <p:nvPr/>
        </p:nvSpPr>
        <p:spPr bwMode="auto">
          <a:xfrm>
            <a:off x="5486400" y="4495800"/>
            <a:ext cx="633413"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MC</a:t>
            </a:r>
            <a:endParaRPr lang="en-GB" sz="1400" dirty="0">
              <a:latin typeface="+mj-lt"/>
              <a:ea typeface="宋体" pitchFamily="2" charset="-122"/>
              <a:cs typeface="Times New Roman" pitchFamily="18" charset="0"/>
            </a:endParaRPr>
          </a:p>
        </p:txBody>
      </p:sp>
      <p:sp>
        <p:nvSpPr>
          <p:cNvPr id="32" name="Text Box 13"/>
          <p:cNvSpPr txBox="1">
            <a:spLocks noChangeArrowheads="1"/>
          </p:cNvSpPr>
          <p:nvPr/>
        </p:nvSpPr>
        <p:spPr bwMode="auto">
          <a:xfrm>
            <a:off x="7162800" y="2438400"/>
            <a:ext cx="1828800" cy="646331"/>
          </a:xfrm>
          <a:prstGeom prst="rect">
            <a:avLst/>
          </a:prstGeom>
          <a:noFill/>
          <a:ln w="9525">
            <a:noFill/>
            <a:miter lim="800000"/>
            <a:headEnd/>
            <a:tailEnd/>
          </a:ln>
        </p:spPr>
        <p:txBody>
          <a:bodyPr wrap="square">
            <a:spAutoFit/>
          </a:bodyPr>
          <a:lstStyle/>
          <a:p>
            <a:pPr algn="ctr">
              <a:spcBef>
                <a:spcPct val="50000"/>
              </a:spcBef>
            </a:pPr>
            <a:r>
              <a:rPr lang="en-GB" sz="1200" dirty="0">
                <a:latin typeface="+mj-lt"/>
              </a:rPr>
              <a:t>Residual demand for Firm A when Firm B produces </a:t>
            </a:r>
            <a:r>
              <a:rPr lang="en-US" altLang="zh-CN" sz="1200" dirty="0">
                <a:latin typeface="+mj-lt"/>
                <a:ea typeface="宋体" pitchFamily="2" charset="-122"/>
                <a:cs typeface="Times New Roman" pitchFamily="18" charset="0"/>
              </a:rPr>
              <a:t>q</a:t>
            </a:r>
            <a:r>
              <a:rPr lang="en-US" altLang="zh-CN" sz="1200" baseline="30000" dirty="0">
                <a:latin typeface="+mj-lt"/>
                <a:ea typeface="宋体" pitchFamily="2" charset="-122"/>
                <a:cs typeface="Times New Roman" pitchFamily="18" charset="0"/>
              </a:rPr>
              <a:t>1</a:t>
            </a:r>
            <a:r>
              <a:rPr lang="en-US" altLang="zh-CN" sz="1200" baseline="-30000" dirty="0">
                <a:latin typeface="+mj-lt"/>
                <a:ea typeface="宋体" pitchFamily="2" charset="-122"/>
                <a:cs typeface="Times New Roman" pitchFamily="18" charset="0"/>
              </a:rPr>
              <a:t>B</a:t>
            </a:r>
            <a:endParaRPr lang="en-GB" sz="1200" baseline="-30000" dirty="0">
              <a:latin typeface="+mj-lt"/>
              <a:cs typeface="Times New Roman" pitchFamily="18" charset="0"/>
            </a:endParaRPr>
          </a:p>
        </p:txBody>
      </p:sp>
      <p:sp>
        <p:nvSpPr>
          <p:cNvPr id="33" name="Line 18"/>
          <p:cNvSpPr>
            <a:spLocks noChangeShapeType="1"/>
          </p:cNvSpPr>
          <p:nvPr/>
        </p:nvSpPr>
        <p:spPr bwMode="auto">
          <a:xfrm flipH="1">
            <a:off x="7772400" y="4267200"/>
            <a:ext cx="228600" cy="152400"/>
          </a:xfrm>
          <a:prstGeom prst="line">
            <a:avLst/>
          </a:prstGeom>
          <a:noFill/>
          <a:ln w="9525">
            <a:solidFill>
              <a:schemeClr val="tx1"/>
            </a:solidFill>
            <a:prstDash val="dash"/>
            <a:round/>
            <a:headEnd/>
            <a:tailEnd type="triangle" w="med" len="med"/>
          </a:ln>
        </p:spPr>
        <p:txBody>
          <a:bodyPr/>
          <a:lstStyle/>
          <a:p>
            <a:endParaRPr lang="en-US" sz="1400">
              <a:latin typeface="+mj-lt"/>
            </a:endParaRPr>
          </a:p>
        </p:txBody>
      </p:sp>
      <p:sp>
        <p:nvSpPr>
          <p:cNvPr id="37" name="Line 19"/>
          <p:cNvSpPr>
            <a:spLocks noChangeShapeType="1"/>
          </p:cNvSpPr>
          <p:nvPr/>
        </p:nvSpPr>
        <p:spPr bwMode="auto">
          <a:xfrm>
            <a:off x="5943600" y="2743200"/>
            <a:ext cx="1295400" cy="2514600"/>
          </a:xfrm>
          <a:prstGeom prst="line">
            <a:avLst/>
          </a:prstGeom>
          <a:noFill/>
          <a:ln w="28575">
            <a:solidFill>
              <a:schemeClr val="accent1"/>
            </a:solidFill>
            <a:prstDash val="solid"/>
            <a:round/>
            <a:headEnd/>
            <a:tailEnd/>
          </a:ln>
        </p:spPr>
        <p:txBody>
          <a:bodyPr/>
          <a:lstStyle/>
          <a:p>
            <a:endParaRPr lang="en-US" sz="1400">
              <a:latin typeface="+mj-lt"/>
            </a:endParaRPr>
          </a:p>
        </p:txBody>
      </p:sp>
      <p:sp>
        <p:nvSpPr>
          <p:cNvPr id="44" name="Text Box 20"/>
          <p:cNvSpPr txBox="1">
            <a:spLocks noChangeArrowheads="1"/>
          </p:cNvSpPr>
          <p:nvPr/>
        </p:nvSpPr>
        <p:spPr bwMode="auto">
          <a:xfrm>
            <a:off x="7086600" y="5334000"/>
            <a:ext cx="1219200" cy="954107"/>
          </a:xfrm>
          <a:prstGeom prst="rect">
            <a:avLst/>
          </a:prstGeom>
          <a:noFill/>
          <a:ln w="9525">
            <a:noFill/>
            <a:miter lim="800000"/>
            <a:headEnd/>
            <a:tailEnd/>
          </a:ln>
        </p:spPr>
        <p:txBody>
          <a:bodyPr>
            <a:spAutoFit/>
          </a:bodyPr>
          <a:lstStyle/>
          <a:p>
            <a:pPr algn="ctr">
              <a:spcBef>
                <a:spcPct val="50000"/>
              </a:spcBef>
            </a:pPr>
            <a:r>
              <a:rPr lang="en-US" altLang="zh-CN" sz="1400" dirty="0">
                <a:latin typeface="+mj-lt"/>
                <a:ea typeface="宋体" pitchFamily="2" charset="-122"/>
                <a:cs typeface="Times New Roman" pitchFamily="18" charset="0"/>
              </a:rPr>
              <a:t>MR for Firm </a:t>
            </a:r>
            <a:r>
              <a:rPr lang="en-US" altLang="zh-CN" sz="1400" dirty="0" smtClean="0">
                <a:latin typeface="+mj-lt"/>
                <a:ea typeface="宋体" pitchFamily="2" charset="-122"/>
                <a:cs typeface="Times New Roman" pitchFamily="18" charset="0"/>
              </a:rPr>
              <a:t>A given its residual demand</a:t>
            </a:r>
            <a:endParaRPr lang="en-GB" sz="1400" dirty="0">
              <a:latin typeface="+mj-lt"/>
              <a:ea typeface="宋体" pitchFamily="2" charset="-122"/>
              <a:cs typeface="Times New Roman" pitchFamily="18" charset="0"/>
            </a:endParaRPr>
          </a:p>
        </p:txBody>
      </p:sp>
      <p:sp>
        <p:nvSpPr>
          <p:cNvPr id="45" name="Line 21"/>
          <p:cNvSpPr>
            <a:spLocks noChangeShapeType="1"/>
          </p:cNvSpPr>
          <p:nvPr/>
        </p:nvSpPr>
        <p:spPr bwMode="auto">
          <a:xfrm flipV="1">
            <a:off x="6934200" y="4648200"/>
            <a:ext cx="0" cy="381000"/>
          </a:xfrm>
          <a:prstGeom prst="line">
            <a:avLst/>
          </a:prstGeom>
          <a:noFill/>
          <a:ln w="9525">
            <a:solidFill>
              <a:schemeClr val="tx1"/>
            </a:solidFill>
            <a:prstDash val="sysDot"/>
            <a:round/>
            <a:headEnd/>
            <a:tailEnd/>
          </a:ln>
        </p:spPr>
        <p:txBody>
          <a:bodyPr/>
          <a:lstStyle/>
          <a:p>
            <a:endParaRPr lang="en-US" sz="1400">
              <a:latin typeface="+mj-lt"/>
            </a:endParaRPr>
          </a:p>
        </p:txBody>
      </p:sp>
      <p:sp>
        <p:nvSpPr>
          <p:cNvPr id="46" name="Text Box 22"/>
          <p:cNvSpPr txBox="1">
            <a:spLocks noChangeArrowheads="1"/>
          </p:cNvSpPr>
          <p:nvPr/>
        </p:nvSpPr>
        <p:spPr bwMode="auto">
          <a:xfrm>
            <a:off x="6705600" y="5105400"/>
            <a:ext cx="609600"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q</a:t>
            </a:r>
            <a:r>
              <a:rPr lang="en-US" altLang="zh-CN" sz="1400" baseline="30000" dirty="0">
                <a:latin typeface="+mj-lt"/>
                <a:ea typeface="宋体" pitchFamily="2" charset="-122"/>
                <a:cs typeface="Times New Roman" pitchFamily="18" charset="0"/>
              </a:rPr>
              <a:t>1</a:t>
            </a:r>
            <a:r>
              <a:rPr lang="en-US" altLang="zh-CN" sz="1400" baseline="-30000" dirty="0">
                <a:latin typeface="+mj-lt"/>
                <a:ea typeface="宋体" pitchFamily="2" charset="-122"/>
                <a:cs typeface="Times New Roman" pitchFamily="18" charset="0"/>
              </a:rPr>
              <a:t>A</a:t>
            </a:r>
            <a:endParaRPr lang="en-GB" sz="1400" dirty="0">
              <a:latin typeface="+mj-lt"/>
              <a:ea typeface="宋体" pitchFamily="2" charset="-122"/>
              <a:cs typeface="Times New Roman" pitchFamily="18" charset="0"/>
            </a:endParaRPr>
          </a:p>
        </p:txBody>
      </p:sp>
      <p:sp>
        <p:nvSpPr>
          <p:cNvPr id="47" name="Oval 24"/>
          <p:cNvSpPr>
            <a:spLocks noChangeArrowheads="1"/>
          </p:cNvSpPr>
          <p:nvPr/>
        </p:nvSpPr>
        <p:spPr bwMode="auto">
          <a:xfrm>
            <a:off x="6858000" y="4953000"/>
            <a:ext cx="152400" cy="152400"/>
          </a:xfrm>
          <a:prstGeom prst="ellipse">
            <a:avLst/>
          </a:prstGeom>
          <a:solidFill>
            <a:schemeClr val="tx1"/>
          </a:solidFill>
          <a:ln w="38100">
            <a:solidFill>
              <a:srgbClr val="333333"/>
            </a:solidFill>
            <a:round/>
            <a:headEnd/>
            <a:tailEnd/>
          </a:ln>
        </p:spPr>
        <p:txBody>
          <a:bodyPr wrap="none" anchor="ctr"/>
          <a:lstStyle/>
          <a:p>
            <a:pPr algn="ctr" eaLnBrk="0" hangingPunct="0"/>
            <a:endParaRPr lang="en-US" sz="1400">
              <a:latin typeface="+mj-lt"/>
            </a:endParaRPr>
          </a:p>
        </p:txBody>
      </p:sp>
      <p:grpSp>
        <p:nvGrpSpPr>
          <p:cNvPr id="30" name="27 Grupo"/>
          <p:cNvGrpSpPr/>
          <p:nvPr/>
        </p:nvGrpSpPr>
        <p:grpSpPr>
          <a:xfrm>
            <a:off x="5257800" y="2133600"/>
            <a:ext cx="3886200" cy="3431977"/>
            <a:chOff x="5257800" y="2133600"/>
            <a:chExt cx="3886200" cy="3431977"/>
          </a:xfrm>
        </p:grpSpPr>
        <p:grpSp>
          <p:nvGrpSpPr>
            <p:cNvPr id="31" name="Group 5"/>
            <p:cNvGrpSpPr>
              <a:grpSpLocks/>
            </p:cNvGrpSpPr>
            <p:nvPr/>
          </p:nvGrpSpPr>
          <p:grpSpPr bwMode="auto">
            <a:xfrm>
              <a:off x="5257800" y="2133600"/>
              <a:ext cx="3657600" cy="2909455"/>
              <a:chOff x="528" y="1344"/>
              <a:chExt cx="2976" cy="1680"/>
            </a:xfrm>
          </p:grpSpPr>
          <p:sp>
            <p:nvSpPr>
              <p:cNvPr id="59" name="Line 6"/>
              <p:cNvSpPr>
                <a:spLocks noChangeShapeType="1"/>
              </p:cNvSpPr>
              <p:nvPr/>
            </p:nvSpPr>
            <p:spPr bwMode="auto">
              <a:xfrm flipH="1">
                <a:off x="1086" y="1392"/>
                <a:ext cx="18" cy="1624"/>
              </a:xfrm>
              <a:prstGeom prst="line">
                <a:avLst/>
              </a:prstGeom>
              <a:noFill/>
              <a:ln w="12700">
                <a:solidFill>
                  <a:schemeClr val="tx1"/>
                </a:solidFill>
                <a:round/>
                <a:headEnd type="triangle" w="med" len="med"/>
                <a:tailEnd/>
              </a:ln>
            </p:spPr>
            <p:txBody>
              <a:bodyPr/>
              <a:lstStyle/>
              <a:p>
                <a:endParaRPr lang="en-US" sz="1400">
                  <a:latin typeface="+mj-lt"/>
                </a:endParaRPr>
              </a:p>
            </p:txBody>
          </p:sp>
          <p:sp>
            <p:nvSpPr>
              <p:cNvPr id="60" name="Line 7"/>
              <p:cNvSpPr>
                <a:spLocks noChangeShapeType="1"/>
              </p:cNvSpPr>
              <p:nvPr/>
            </p:nvSpPr>
            <p:spPr bwMode="auto">
              <a:xfrm>
                <a:off x="1086" y="3016"/>
                <a:ext cx="2418" cy="8"/>
              </a:xfrm>
              <a:prstGeom prst="line">
                <a:avLst/>
              </a:prstGeom>
              <a:noFill/>
              <a:ln w="12700">
                <a:solidFill>
                  <a:schemeClr val="tx1"/>
                </a:solidFill>
                <a:round/>
                <a:headEnd/>
                <a:tailEnd type="triangle" w="med" len="med"/>
              </a:ln>
            </p:spPr>
            <p:txBody>
              <a:bodyPr/>
              <a:lstStyle/>
              <a:p>
                <a:endParaRPr lang="en-US" sz="1400">
                  <a:latin typeface="+mj-lt"/>
                </a:endParaRPr>
              </a:p>
            </p:txBody>
          </p:sp>
          <p:sp>
            <p:nvSpPr>
              <p:cNvPr id="61" name="Text Box 8"/>
              <p:cNvSpPr txBox="1">
                <a:spLocks noChangeArrowheads="1"/>
              </p:cNvSpPr>
              <p:nvPr/>
            </p:nvSpPr>
            <p:spPr bwMode="auto">
              <a:xfrm>
                <a:off x="528" y="1344"/>
                <a:ext cx="576" cy="364"/>
              </a:xfrm>
              <a:prstGeom prst="rect">
                <a:avLst/>
              </a:prstGeom>
              <a:noFill/>
              <a:ln w="9525">
                <a:noFill/>
                <a:miter lim="800000"/>
                <a:headEnd/>
                <a:tailEnd/>
              </a:ln>
            </p:spPr>
            <p:txBody>
              <a:bodyPr>
                <a:spAutoFit/>
              </a:bodyPr>
              <a:lstStyle/>
              <a:p>
                <a:pPr>
                  <a:spcBef>
                    <a:spcPct val="50000"/>
                  </a:spcBef>
                </a:pPr>
                <a:r>
                  <a:rPr lang="en-GB" sz="1400">
                    <a:latin typeface="+mj-lt"/>
                  </a:rPr>
                  <a:t>Price</a:t>
                </a:r>
              </a:p>
              <a:p>
                <a:pPr>
                  <a:spcBef>
                    <a:spcPct val="50000"/>
                  </a:spcBef>
                </a:pPr>
                <a:endParaRPr lang="en-GB" sz="1400">
                  <a:latin typeface="+mj-lt"/>
                </a:endParaRPr>
              </a:p>
            </p:txBody>
          </p:sp>
          <p:sp>
            <p:nvSpPr>
              <p:cNvPr id="62" name="Line 9"/>
              <p:cNvSpPr>
                <a:spLocks noChangeShapeType="1"/>
              </p:cNvSpPr>
              <p:nvPr/>
            </p:nvSpPr>
            <p:spPr bwMode="auto">
              <a:xfrm>
                <a:off x="1086" y="1432"/>
                <a:ext cx="2322" cy="1580"/>
              </a:xfrm>
              <a:prstGeom prst="line">
                <a:avLst/>
              </a:prstGeom>
              <a:noFill/>
              <a:ln w="25400">
                <a:solidFill>
                  <a:srgbClr val="002060"/>
                </a:solidFill>
                <a:round/>
                <a:headEnd/>
                <a:tailEnd/>
              </a:ln>
            </p:spPr>
            <p:txBody>
              <a:bodyPr/>
              <a:lstStyle/>
              <a:p>
                <a:endParaRPr lang="en-US" sz="1400">
                  <a:latin typeface="+mj-lt"/>
                </a:endParaRPr>
              </a:p>
            </p:txBody>
          </p:sp>
          <p:sp>
            <p:nvSpPr>
              <p:cNvPr id="63" name="Text Box 10"/>
              <p:cNvSpPr txBox="1">
                <a:spLocks noChangeArrowheads="1"/>
              </p:cNvSpPr>
              <p:nvPr/>
            </p:nvSpPr>
            <p:spPr bwMode="auto">
              <a:xfrm>
                <a:off x="2512" y="2180"/>
                <a:ext cx="720" cy="178"/>
              </a:xfrm>
              <a:prstGeom prst="rect">
                <a:avLst/>
              </a:prstGeom>
              <a:noFill/>
              <a:ln w="9525">
                <a:noFill/>
                <a:miter lim="800000"/>
                <a:headEnd/>
                <a:tailEnd/>
              </a:ln>
            </p:spPr>
            <p:txBody>
              <a:bodyPr>
                <a:spAutoFit/>
              </a:bodyPr>
              <a:lstStyle/>
              <a:p>
                <a:pPr algn="ctr">
                  <a:spcBef>
                    <a:spcPct val="50000"/>
                  </a:spcBef>
                </a:pPr>
                <a:r>
                  <a:rPr lang="en-GB" sz="1400" dirty="0">
                    <a:latin typeface="+mj-lt"/>
                  </a:rPr>
                  <a:t>D(P)</a:t>
                </a:r>
              </a:p>
            </p:txBody>
          </p:sp>
        </p:grpSp>
        <p:cxnSp>
          <p:nvCxnSpPr>
            <p:cNvPr id="38" name="Straight Arrow Connector 23"/>
            <p:cNvCxnSpPr>
              <a:cxnSpLocks noChangeShapeType="1"/>
            </p:cNvCxnSpPr>
            <p:nvPr/>
          </p:nvCxnSpPr>
          <p:spPr bwMode="auto">
            <a:xfrm flipH="1">
              <a:off x="6934200" y="3124200"/>
              <a:ext cx="762000" cy="457200"/>
            </a:xfrm>
            <a:prstGeom prst="straightConnector1">
              <a:avLst/>
            </a:prstGeom>
            <a:noFill/>
            <a:ln w="9525" algn="ctr">
              <a:solidFill>
                <a:schemeClr val="tx1"/>
              </a:solidFill>
              <a:round/>
              <a:headEnd/>
              <a:tailEnd type="arrow" w="med" len="med"/>
            </a:ln>
          </p:spPr>
        </p:cxnSp>
        <p:sp>
          <p:nvSpPr>
            <p:cNvPr id="39" name="Text Box 15"/>
            <p:cNvSpPr txBox="1">
              <a:spLocks noChangeArrowheads="1"/>
            </p:cNvSpPr>
            <p:nvPr/>
          </p:nvSpPr>
          <p:spPr bwMode="auto">
            <a:xfrm>
              <a:off x="8839200" y="5105401"/>
              <a:ext cx="304800" cy="304800"/>
            </a:xfrm>
            <a:prstGeom prst="rect">
              <a:avLst/>
            </a:prstGeom>
            <a:noFill/>
            <a:ln w="9525">
              <a:noFill/>
              <a:miter lim="800000"/>
              <a:headEnd/>
              <a:tailEnd/>
            </a:ln>
          </p:spPr>
          <p:txBody>
            <a:bodyPr wrap="square">
              <a:spAutoFit/>
            </a:bodyPr>
            <a:lstStyle/>
            <a:p>
              <a:pPr>
                <a:spcBef>
                  <a:spcPct val="50000"/>
                </a:spcBef>
              </a:pPr>
              <a:r>
                <a:rPr lang="en-US" altLang="zh-CN" sz="1400" dirty="0">
                  <a:latin typeface="+mj-lt"/>
                  <a:ea typeface="宋体" pitchFamily="2" charset="-122"/>
                  <a:cs typeface="Times New Roman" pitchFamily="18" charset="0"/>
                </a:rPr>
                <a:t>Q</a:t>
              </a:r>
              <a:endParaRPr lang="en-GB" sz="1400" dirty="0">
                <a:latin typeface="+mj-lt"/>
                <a:ea typeface="宋体" pitchFamily="2" charset="-122"/>
                <a:cs typeface="Times New Roman" pitchFamily="18" charset="0"/>
              </a:endParaRPr>
            </a:p>
          </p:txBody>
        </p:sp>
        <p:sp>
          <p:nvSpPr>
            <p:cNvPr id="48" name="Line 16"/>
            <p:cNvSpPr>
              <a:spLocks noChangeShapeType="1"/>
            </p:cNvSpPr>
            <p:nvPr/>
          </p:nvSpPr>
          <p:spPr bwMode="auto">
            <a:xfrm>
              <a:off x="5943600" y="4648200"/>
              <a:ext cx="2895600" cy="0"/>
            </a:xfrm>
            <a:prstGeom prst="line">
              <a:avLst/>
            </a:prstGeom>
            <a:noFill/>
            <a:ln w="28575">
              <a:solidFill>
                <a:schemeClr val="accent6">
                  <a:lumMod val="75000"/>
                </a:schemeClr>
              </a:solidFill>
              <a:round/>
              <a:headEnd/>
              <a:tailEnd/>
            </a:ln>
          </p:spPr>
          <p:txBody>
            <a:bodyPr/>
            <a:lstStyle/>
            <a:p>
              <a:endParaRPr lang="en-US"/>
            </a:p>
          </p:txBody>
        </p:sp>
        <p:sp>
          <p:nvSpPr>
            <p:cNvPr id="49" name="Text Box 17"/>
            <p:cNvSpPr txBox="1">
              <a:spLocks noChangeArrowheads="1"/>
            </p:cNvSpPr>
            <p:nvPr/>
          </p:nvSpPr>
          <p:spPr bwMode="auto">
            <a:xfrm>
              <a:off x="5486400" y="4495800"/>
              <a:ext cx="633413"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MC</a:t>
              </a:r>
              <a:endParaRPr lang="en-GB" sz="1400" dirty="0">
                <a:latin typeface="+mj-lt"/>
                <a:ea typeface="宋体" pitchFamily="2" charset="-122"/>
                <a:cs typeface="Times New Roman" pitchFamily="18" charset="0"/>
              </a:endParaRPr>
            </a:p>
          </p:txBody>
        </p:sp>
        <p:sp>
          <p:nvSpPr>
            <p:cNvPr id="50" name="Line 9"/>
            <p:cNvSpPr>
              <a:spLocks noChangeShapeType="1"/>
            </p:cNvSpPr>
            <p:nvPr/>
          </p:nvSpPr>
          <p:spPr bwMode="auto">
            <a:xfrm>
              <a:off x="5943600" y="2743200"/>
              <a:ext cx="2438400" cy="2286000"/>
            </a:xfrm>
            <a:prstGeom prst="line">
              <a:avLst/>
            </a:prstGeom>
            <a:noFill/>
            <a:ln w="34925">
              <a:solidFill>
                <a:srgbClr val="002060"/>
              </a:solidFill>
              <a:round/>
              <a:headEnd/>
              <a:tailEnd/>
            </a:ln>
          </p:spPr>
          <p:txBody>
            <a:bodyPr/>
            <a:lstStyle/>
            <a:p>
              <a:endParaRPr lang="en-US" sz="1400">
                <a:latin typeface="+mj-lt"/>
              </a:endParaRPr>
            </a:p>
          </p:txBody>
        </p:sp>
        <p:sp>
          <p:nvSpPr>
            <p:cNvPr id="51" name="Line 39"/>
            <p:cNvSpPr>
              <a:spLocks noChangeShapeType="1"/>
            </p:cNvSpPr>
            <p:nvPr/>
          </p:nvSpPr>
          <p:spPr bwMode="auto">
            <a:xfrm flipH="1">
              <a:off x="6248400" y="2819400"/>
              <a:ext cx="228600" cy="228600"/>
            </a:xfrm>
            <a:prstGeom prst="line">
              <a:avLst/>
            </a:prstGeom>
            <a:noFill/>
            <a:ln w="9525">
              <a:solidFill>
                <a:schemeClr val="tx1"/>
              </a:solidFill>
              <a:prstDash val="dash"/>
              <a:round/>
              <a:headEnd/>
              <a:tailEnd type="triangle" w="med" len="med"/>
            </a:ln>
          </p:spPr>
          <p:txBody>
            <a:bodyPr/>
            <a:lstStyle/>
            <a:p>
              <a:endParaRPr lang="en-US"/>
            </a:p>
          </p:txBody>
        </p:sp>
        <p:sp>
          <p:nvSpPr>
            <p:cNvPr id="52" name="Line 40"/>
            <p:cNvSpPr>
              <a:spLocks noChangeShapeType="1"/>
            </p:cNvSpPr>
            <p:nvPr/>
          </p:nvSpPr>
          <p:spPr bwMode="auto">
            <a:xfrm flipH="1">
              <a:off x="7162800" y="3657600"/>
              <a:ext cx="228600" cy="228600"/>
            </a:xfrm>
            <a:prstGeom prst="line">
              <a:avLst/>
            </a:prstGeom>
            <a:noFill/>
            <a:ln w="9525">
              <a:solidFill>
                <a:schemeClr val="tx1"/>
              </a:solidFill>
              <a:prstDash val="dash"/>
              <a:round/>
              <a:headEnd/>
              <a:tailEnd type="triangle" w="med" len="med"/>
            </a:ln>
          </p:spPr>
          <p:txBody>
            <a:bodyPr/>
            <a:lstStyle/>
            <a:p>
              <a:endParaRPr lang="en-US"/>
            </a:p>
          </p:txBody>
        </p:sp>
        <p:sp>
          <p:nvSpPr>
            <p:cNvPr id="53" name="Line 41"/>
            <p:cNvSpPr>
              <a:spLocks noChangeShapeType="1"/>
            </p:cNvSpPr>
            <p:nvPr/>
          </p:nvSpPr>
          <p:spPr bwMode="auto">
            <a:xfrm flipH="1">
              <a:off x="8229600" y="4724400"/>
              <a:ext cx="228600" cy="152400"/>
            </a:xfrm>
            <a:prstGeom prst="line">
              <a:avLst/>
            </a:prstGeom>
            <a:noFill/>
            <a:ln w="9525">
              <a:solidFill>
                <a:schemeClr val="tx1"/>
              </a:solidFill>
              <a:prstDash val="dash"/>
              <a:round/>
              <a:headEnd/>
              <a:tailEnd type="triangle" w="med" len="med"/>
            </a:ln>
          </p:spPr>
          <p:txBody>
            <a:bodyPr/>
            <a:lstStyle/>
            <a:p>
              <a:endParaRPr lang="en-US"/>
            </a:p>
          </p:txBody>
        </p:sp>
        <p:sp>
          <p:nvSpPr>
            <p:cNvPr id="55" name="Line 28"/>
            <p:cNvSpPr>
              <a:spLocks noChangeShapeType="1"/>
            </p:cNvSpPr>
            <p:nvPr/>
          </p:nvSpPr>
          <p:spPr bwMode="auto">
            <a:xfrm flipH="1">
              <a:off x="8763000" y="5029200"/>
              <a:ext cx="0" cy="228600"/>
            </a:xfrm>
            <a:prstGeom prst="line">
              <a:avLst/>
            </a:prstGeom>
            <a:noFill/>
            <a:ln w="9525">
              <a:solidFill>
                <a:schemeClr val="tx1"/>
              </a:solidFill>
              <a:round/>
              <a:headEnd/>
              <a:tailEnd/>
            </a:ln>
          </p:spPr>
          <p:txBody>
            <a:bodyPr/>
            <a:lstStyle/>
            <a:p>
              <a:endParaRPr lang="en-US"/>
            </a:p>
          </p:txBody>
        </p:sp>
        <p:sp>
          <p:nvSpPr>
            <p:cNvPr id="56" name="Line 29"/>
            <p:cNvSpPr>
              <a:spLocks noChangeShapeType="1"/>
            </p:cNvSpPr>
            <p:nvPr/>
          </p:nvSpPr>
          <p:spPr bwMode="auto">
            <a:xfrm>
              <a:off x="8382000" y="5029200"/>
              <a:ext cx="0" cy="228600"/>
            </a:xfrm>
            <a:prstGeom prst="line">
              <a:avLst/>
            </a:prstGeom>
            <a:noFill/>
            <a:ln w="9525">
              <a:solidFill>
                <a:schemeClr val="tx1"/>
              </a:solidFill>
              <a:round/>
              <a:headEnd/>
              <a:tailEnd/>
            </a:ln>
          </p:spPr>
          <p:txBody>
            <a:bodyPr/>
            <a:lstStyle/>
            <a:p>
              <a:endParaRPr lang="en-US"/>
            </a:p>
          </p:txBody>
        </p:sp>
        <p:sp>
          <p:nvSpPr>
            <p:cNvPr id="57" name="Line 30"/>
            <p:cNvSpPr>
              <a:spLocks noChangeShapeType="1"/>
            </p:cNvSpPr>
            <p:nvPr/>
          </p:nvSpPr>
          <p:spPr bwMode="auto">
            <a:xfrm>
              <a:off x="8382000" y="5257800"/>
              <a:ext cx="384175" cy="0"/>
            </a:xfrm>
            <a:prstGeom prst="line">
              <a:avLst/>
            </a:prstGeom>
            <a:noFill/>
            <a:ln w="9525">
              <a:solidFill>
                <a:schemeClr val="tx1"/>
              </a:solidFill>
              <a:round/>
              <a:headEnd/>
              <a:tailEnd/>
            </a:ln>
          </p:spPr>
          <p:txBody>
            <a:bodyPr/>
            <a:lstStyle/>
            <a:p>
              <a:endParaRPr lang="en-US"/>
            </a:p>
          </p:txBody>
        </p:sp>
        <p:sp>
          <p:nvSpPr>
            <p:cNvPr id="58" name="Text Box 31"/>
            <p:cNvSpPr txBox="1">
              <a:spLocks noChangeArrowheads="1"/>
            </p:cNvSpPr>
            <p:nvPr/>
          </p:nvSpPr>
          <p:spPr bwMode="auto">
            <a:xfrm>
              <a:off x="8382000" y="5257800"/>
              <a:ext cx="609600" cy="307777"/>
            </a:xfrm>
            <a:prstGeom prst="rect">
              <a:avLst/>
            </a:prstGeom>
            <a:noFill/>
            <a:ln w="9525">
              <a:noFill/>
              <a:miter lim="800000"/>
              <a:headEnd/>
              <a:tailEnd/>
            </a:ln>
          </p:spPr>
          <p:txBody>
            <a:bodyPr>
              <a:spAutoFit/>
            </a:bodyPr>
            <a:lstStyle/>
            <a:p>
              <a:pPr>
                <a:spcBef>
                  <a:spcPct val="50000"/>
                </a:spcBef>
              </a:pPr>
              <a:r>
                <a:rPr lang="en-US" altLang="zh-CN" sz="1400" dirty="0">
                  <a:latin typeface="+mj-lt"/>
                  <a:ea typeface="宋体" pitchFamily="2" charset="-122"/>
                  <a:cs typeface="Times New Roman" pitchFamily="18" charset="0"/>
                </a:rPr>
                <a:t>q</a:t>
              </a:r>
              <a:r>
                <a:rPr lang="en-US" altLang="zh-CN" sz="1400" baseline="30000" dirty="0">
                  <a:latin typeface="+mj-lt"/>
                  <a:ea typeface="宋体" pitchFamily="2" charset="-122"/>
                  <a:cs typeface="Times New Roman" pitchFamily="18" charset="0"/>
                </a:rPr>
                <a:t>1</a:t>
              </a:r>
              <a:r>
                <a:rPr lang="en-US" altLang="zh-CN" sz="1400" baseline="-30000" dirty="0">
                  <a:latin typeface="+mj-lt"/>
                  <a:ea typeface="宋体" pitchFamily="2" charset="-122"/>
                  <a:cs typeface="Times New Roman" pitchFamily="18" charset="0"/>
                </a:rPr>
                <a:t>B</a:t>
              </a:r>
              <a:endParaRPr lang="en-GB" sz="1400" b="1" dirty="0">
                <a:latin typeface="+mj-lt"/>
                <a:ea typeface="宋体" pitchFamily="2" charset="-122"/>
                <a:cs typeface="Times New Roman" pitchFamily="18" charset="0"/>
              </a:endParaRPr>
            </a:p>
          </p:txBody>
        </p:sp>
      </p:grpSp>
    </p:spTree>
    <p:extLst>
      <p:ext uri="{BB962C8B-B14F-4D97-AF65-F5344CB8AC3E}">
        <p14:creationId xmlns:p14="http://schemas.microsoft.com/office/powerpoint/2010/main" val="267131278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Work Product 3 _ Key Players 3122010">
  <a:themeElements>
    <a:clrScheme name="Custom 3">
      <a:dk1>
        <a:sysClr val="windowText" lastClr="000000"/>
      </a:dk1>
      <a:lt1>
        <a:sysClr val="window" lastClr="FFFFFF"/>
      </a:lt1>
      <a:dk2>
        <a:srgbClr val="676A55"/>
      </a:dk2>
      <a:lt2>
        <a:srgbClr val="EAEBDE"/>
      </a:lt2>
      <a:accent1>
        <a:srgbClr val="5A8E19"/>
      </a:accent1>
      <a:accent2>
        <a:srgbClr val="B0CCB0"/>
      </a:accent2>
      <a:accent3>
        <a:srgbClr val="BEDBFF"/>
      </a:accent3>
      <a:accent4>
        <a:srgbClr val="C0BEAF"/>
      </a:accent4>
      <a:accent5>
        <a:srgbClr val="CEC597"/>
      </a:accent5>
      <a:accent6>
        <a:srgbClr val="E8B7B7"/>
      </a:accent6>
      <a:hlink>
        <a:srgbClr val="DB5353"/>
      </a:hlink>
      <a:folHlink>
        <a:srgbClr val="903638"/>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Work Product 3 _ Key Players 3122010">
  <a:themeElements>
    <a:clrScheme name="Custom 3">
      <a:dk1>
        <a:sysClr val="windowText" lastClr="000000"/>
      </a:dk1>
      <a:lt1>
        <a:sysClr val="window" lastClr="FFFFFF"/>
      </a:lt1>
      <a:dk2>
        <a:srgbClr val="676A55"/>
      </a:dk2>
      <a:lt2>
        <a:srgbClr val="EAEBDE"/>
      </a:lt2>
      <a:accent1>
        <a:srgbClr val="5A8E19"/>
      </a:accent1>
      <a:accent2>
        <a:srgbClr val="B0CCB0"/>
      </a:accent2>
      <a:accent3>
        <a:srgbClr val="BEDBFF"/>
      </a:accent3>
      <a:accent4>
        <a:srgbClr val="C0BEAF"/>
      </a:accent4>
      <a:accent5>
        <a:srgbClr val="CEC597"/>
      </a:accent5>
      <a:accent6>
        <a:srgbClr val="E8B7B7"/>
      </a:accent6>
      <a:hlink>
        <a:srgbClr val="DB5353"/>
      </a:hlink>
      <a:folHlink>
        <a:srgbClr val="90363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2726</TotalTime>
  <Words>2474</Words>
  <Application>Microsoft Macintosh PowerPoint</Application>
  <PresentationFormat>On-screen Show (4:3)</PresentationFormat>
  <Paragraphs>288</Paragraphs>
  <Slides>30</Slides>
  <Notes>28</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Work Product 3 _ Key Players 3122010</vt:lpstr>
      <vt:lpstr>2_Work Product 3 _ Key Players 3122010</vt:lpstr>
      <vt:lpstr>Topic 8: Oligopoly and game theory  </vt:lpstr>
      <vt:lpstr>Overview: </vt:lpstr>
      <vt:lpstr>Oligopoly and Interdependent Behavior</vt:lpstr>
      <vt:lpstr>Oligopoly and interdependent behavior</vt:lpstr>
      <vt:lpstr>The Role of strategic behavior: key features</vt:lpstr>
      <vt:lpstr>Oligopoly models and their different assumptions</vt:lpstr>
      <vt:lpstr>Basic Cournot model for two-firms: assumptions</vt:lpstr>
      <vt:lpstr>Firm A’s decision based on its conjecture about how much firm B will offer</vt:lpstr>
      <vt:lpstr>Firm A’s profit-maximizing output given firm B’s output decision</vt:lpstr>
      <vt:lpstr>Firm A’s decision on how much to supply varies with its conjecture about firm B’s supply </vt:lpstr>
      <vt:lpstr>The “best response curve” summarizes A’s best moves for each of B’s choices </vt:lpstr>
      <vt:lpstr>The reaction function is linear when demand Is linear </vt:lpstr>
      <vt:lpstr>Firm B also has a reaction function based on a similar analysis </vt:lpstr>
      <vt:lpstr>The Cournot equilibrium occurs where the reaction functions cross </vt:lpstr>
      <vt:lpstr>With Cournot oligopoly, total price is more than with competition but less than with monopoly  </vt:lpstr>
      <vt:lpstr>Introduction to the Bertrand model</vt:lpstr>
      <vt:lpstr>Firm A’s decision based on its conjecture about firm B’s price</vt:lpstr>
      <vt:lpstr>The Best Strategy with Bertrand Competition</vt:lpstr>
      <vt:lpstr>Equilibrium with Bertrand competition</vt:lpstr>
      <vt:lpstr>Bertrand model with product differentiation</vt:lpstr>
      <vt:lpstr>Cournot and Bertrand can both be restated as games</vt:lpstr>
      <vt:lpstr>Oligopoly theory and the embarrassment of riches</vt:lpstr>
      <vt:lpstr>Dynamic Games of Competition</vt:lpstr>
      <vt:lpstr>Dynamic Games</vt:lpstr>
      <vt:lpstr>Dynamic Equilibria and Credible Threats for the Entry Game</vt:lpstr>
      <vt:lpstr>Dynamic Games and Game Trees </vt:lpstr>
      <vt:lpstr>Solving the Game: Backward Induction</vt:lpstr>
      <vt:lpstr>Nash Equilibrium for the Entry Game</vt:lpstr>
      <vt:lpstr>Making Credible Commitments</vt:lpstr>
      <vt:lpstr>Next week: Makeup Lecture 6.2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REGULATION OF CONSUMER THE PAYMENTS AND LENDING INDUSTRIES: DURBIN AND THE CFPB</dc:title>
  <dc:creator>Administratr</dc:creator>
  <cp:lastModifiedBy>David Evans</cp:lastModifiedBy>
  <cp:revision>272</cp:revision>
  <cp:lastPrinted>2013-02-20T17:57:08Z</cp:lastPrinted>
  <dcterms:created xsi:type="dcterms:W3CDTF">2011-10-04T15:45:24Z</dcterms:created>
  <dcterms:modified xsi:type="dcterms:W3CDTF">2013-06-06T15:04:40Z</dcterms:modified>
</cp:coreProperties>
</file>